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87" r:id="rId13"/>
    <p:sldId id="288" r:id="rId14"/>
    <p:sldId id="289" r:id="rId15"/>
    <p:sldId id="290" r:id="rId16"/>
    <p:sldId id="291" r:id="rId17"/>
    <p:sldId id="292" r:id="rId18"/>
    <p:sldId id="293" r:id="rId19"/>
    <p:sldId id="294"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95" r:id="rId37"/>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05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9A5556D-9DFA-4CFB-8B35-C7EFD31EB9D6}" type="datetimeFigureOut">
              <a:rPr lang="id-ID" smtClean="0"/>
              <a:t>16/04/2021</a:t>
            </a:fld>
            <a:endParaRPr lang="id-ID"/>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id-ID"/>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838FE34-93A8-4B24-A78A-CD382B26AEFB}" type="slidenum">
              <a:rPr lang="id-ID" smtClean="0"/>
              <a:t>‹#›</a:t>
            </a:fld>
            <a:endParaRPr lang="id-ID"/>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A5556D-9DFA-4CFB-8B35-C7EFD31EB9D6}" type="datetimeFigureOut">
              <a:rPr lang="id-ID" smtClean="0"/>
              <a:t>16/04/2021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838FE34-93A8-4B24-A78A-CD382B26AEFB}"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A5556D-9DFA-4CFB-8B35-C7EFD31EB9D6}" type="datetimeFigureOut">
              <a:rPr lang="id-ID" smtClean="0"/>
              <a:t>16/04/2021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838FE34-93A8-4B24-A78A-CD382B26AEFB}"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A5556D-9DFA-4CFB-8B35-C7EFD31EB9D6}" type="datetimeFigureOut">
              <a:rPr lang="id-ID" smtClean="0"/>
              <a:t>16/04/2021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838FE34-93A8-4B24-A78A-CD382B26AEFB}"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A5556D-9DFA-4CFB-8B35-C7EFD31EB9D6}" type="datetimeFigureOut">
              <a:rPr lang="id-ID" smtClean="0"/>
              <a:t>16/04/2021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838FE34-93A8-4B24-A78A-CD382B26AEFB}"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9A5556D-9DFA-4CFB-8B35-C7EFD31EB9D6}" type="datetimeFigureOut">
              <a:rPr lang="id-ID" smtClean="0"/>
              <a:t>16/04/2021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838FE34-93A8-4B24-A78A-CD382B26AEFB}" type="slidenum">
              <a:rPr lang="id-ID" smtClean="0"/>
              <a:t>‹#›</a:t>
            </a:fld>
            <a:endParaRPr lang="id-ID"/>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A5556D-9DFA-4CFB-8B35-C7EFD31EB9D6}" type="datetimeFigureOut">
              <a:rPr lang="id-ID" smtClean="0"/>
              <a:t>16/04/2021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838FE34-93A8-4B24-A78A-CD382B26AEFB}"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A5556D-9DFA-4CFB-8B35-C7EFD31EB9D6}" type="datetimeFigureOut">
              <a:rPr lang="id-ID" smtClean="0"/>
              <a:t>16/04/2021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838FE34-93A8-4B24-A78A-CD382B26AEFB}"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5556D-9DFA-4CFB-8B35-C7EFD31EB9D6}" type="datetimeFigureOut">
              <a:rPr lang="id-ID" smtClean="0"/>
              <a:t>16/04/2021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838FE34-93A8-4B24-A78A-CD382B26AEFB}"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9A5556D-9DFA-4CFB-8B35-C7EFD31EB9D6}" type="datetimeFigureOut">
              <a:rPr lang="id-ID" smtClean="0"/>
              <a:t>16/04/2021</a:t>
            </a:fld>
            <a:endParaRPr lang="id-ID"/>
          </a:p>
        </p:txBody>
      </p:sp>
      <p:sp>
        <p:nvSpPr>
          <p:cNvPr id="7" name="Slide Number Placeholder 6"/>
          <p:cNvSpPr>
            <a:spLocks noGrp="1"/>
          </p:cNvSpPr>
          <p:nvPr>
            <p:ph type="sldNum" sz="quarter" idx="12"/>
          </p:nvPr>
        </p:nvSpPr>
        <p:spPr/>
        <p:txBody>
          <a:bodyPr/>
          <a:lstStyle/>
          <a:p>
            <a:fld id="{9838FE34-93A8-4B24-A78A-CD382B26AEFB}" type="slidenum">
              <a:rPr lang="id-ID" smtClean="0"/>
              <a:t>‹#›</a:t>
            </a:fld>
            <a:endParaRPr lang="id-ID"/>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id-ID"/>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A5556D-9DFA-4CFB-8B35-C7EFD31EB9D6}" type="datetimeFigureOut">
              <a:rPr lang="id-ID" smtClean="0"/>
              <a:t>16/04/2021</a:t>
            </a:fld>
            <a:endParaRPr lang="id-ID"/>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id-ID"/>
          </a:p>
        </p:txBody>
      </p:sp>
      <p:sp>
        <p:nvSpPr>
          <p:cNvPr id="7" name="Slide Number Placeholder 6"/>
          <p:cNvSpPr>
            <a:spLocks noGrp="1"/>
          </p:cNvSpPr>
          <p:nvPr>
            <p:ph type="sldNum" sz="quarter" idx="12"/>
          </p:nvPr>
        </p:nvSpPr>
        <p:spPr/>
        <p:txBody>
          <a:bodyPr/>
          <a:lstStyle/>
          <a:p>
            <a:fld id="{9838FE34-93A8-4B24-A78A-CD382B26AEFB}"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9A5556D-9DFA-4CFB-8B35-C7EFD31EB9D6}" type="datetimeFigureOut">
              <a:rPr lang="id-ID" smtClean="0"/>
              <a:t>16/04/2021</a:t>
            </a:fld>
            <a:endParaRPr lang="id-ID"/>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id-ID"/>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838FE34-93A8-4B24-A78A-CD382B26AEFB}"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umus.co.id/pemisahan-campuran/"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inirumahpintar.com/2016/10/cara-cara-pemisahan-campuran-beserta.html"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hastarids.wordpress.com/ipa-1/pemisahan-campuran/sublimasi/" TargetMode="External"/><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lideplayer.info/slide/16903567/"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biomagz.com/2019/01/pengertian-kromatografi-contoh-gambar-fungsi.html"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PRAKTIKUM KIMIA ANALISIS</a:t>
            </a:r>
            <a:endParaRPr lang="id-ID" dirty="0"/>
          </a:p>
        </p:txBody>
      </p:sp>
      <p:sp>
        <p:nvSpPr>
          <p:cNvPr id="3" name="Subtitle 2"/>
          <p:cNvSpPr>
            <a:spLocks noGrp="1"/>
          </p:cNvSpPr>
          <p:nvPr>
            <p:ph type="subTitle" idx="1"/>
          </p:nvPr>
        </p:nvSpPr>
        <p:spPr/>
        <p:txBody>
          <a:bodyPr/>
          <a:lstStyle/>
          <a:p>
            <a:r>
              <a:rPr lang="id-ID" dirty="0" smtClean="0"/>
              <a:t>WATI SUKMAWATI, M.Pd</a:t>
            </a:r>
            <a:endParaRPr lang="id-ID" dirty="0"/>
          </a:p>
        </p:txBody>
      </p:sp>
    </p:spTree>
    <p:extLst>
      <p:ext uri="{BB962C8B-B14F-4D97-AF65-F5344CB8AC3E}">
        <p14:creationId xmlns:p14="http://schemas.microsoft.com/office/powerpoint/2010/main" val="1592437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692" y="113275"/>
            <a:ext cx="4065700" cy="2123658"/>
          </a:xfrm>
          <a:prstGeom prst="rect">
            <a:avLst/>
          </a:prstGeom>
        </p:spPr>
        <p:txBody>
          <a:bodyPr wrap="square">
            <a:spAutoFit/>
          </a:bodyPr>
          <a:lstStyle/>
          <a:p>
            <a:r>
              <a:rPr lang="id-ID" sz="6600" b="1" dirty="0">
                <a:latin typeface="Bahnschrift Condensed" panose="020B0502040204020203" pitchFamily="34" charset="0"/>
              </a:rPr>
              <a:t>Sentrifugasi</a:t>
            </a:r>
            <a:endParaRPr lang="en-US" sz="6600" b="1" dirty="0">
              <a:latin typeface="Bahnschrift Condensed" panose="020B0502040204020203" pitchFamily="34" charset="0"/>
            </a:endParaRPr>
          </a:p>
        </p:txBody>
      </p:sp>
      <p:sp>
        <p:nvSpPr>
          <p:cNvPr id="5" name="Rectangle 4"/>
          <p:cNvSpPr/>
          <p:nvPr/>
        </p:nvSpPr>
        <p:spPr>
          <a:xfrm>
            <a:off x="4391696" y="113276"/>
            <a:ext cx="4572000" cy="2246769"/>
          </a:xfrm>
          <a:prstGeom prst="rect">
            <a:avLst/>
          </a:prstGeom>
        </p:spPr>
        <p:txBody>
          <a:bodyPr>
            <a:spAutoFit/>
          </a:bodyPr>
          <a:lstStyle/>
          <a:p>
            <a:pPr marL="457200" indent="-457200" algn="just">
              <a:buFont typeface="Arial" panose="020B0604020202020204" pitchFamily="34" charset="0"/>
              <a:buChar char="•"/>
            </a:pPr>
            <a:r>
              <a:rPr lang="id-ID" sz="2800" dirty="0">
                <a:latin typeface="Bahnschrift Condensed" panose="020B0502040204020203" pitchFamily="34" charset="0"/>
              </a:rPr>
              <a:t>Sentrifugasi </a:t>
            </a:r>
            <a:r>
              <a:rPr lang="en-US" sz="2800" dirty="0">
                <a:latin typeface="Bahnschrift Condensed" panose="020B0502040204020203" pitchFamily="34" charset="0"/>
              </a:rPr>
              <a:t>: </a:t>
            </a:r>
          </a:p>
          <a:p>
            <a:r>
              <a:rPr lang="en-US" sz="2800" dirty="0">
                <a:latin typeface="Bahnschrift Condensed" panose="020B0502040204020203" pitchFamily="34" charset="0"/>
              </a:rPr>
              <a:t>Teknik </a:t>
            </a:r>
            <a:r>
              <a:rPr lang="en-US" sz="2800" dirty="0" err="1">
                <a:latin typeface="Bahnschrift Condensed" panose="020B0502040204020203" pitchFamily="34" charset="0"/>
              </a:rPr>
              <a:t>pemisahan</a:t>
            </a:r>
            <a:r>
              <a:rPr lang="en-US" sz="2800" dirty="0">
                <a:latin typeface="Bahnschrift Condensed" panose="020B0502040204020203" pitchFamily="34" charset="0"/>
              </a:rPr>
              <a:t> </a:t>
            </a:r>
            <a:r>
              <a:rPr lang="en-US" sz="2800" dirty="0" err="1">
                <a:latin typeface="Bahnschrift Condensed" panose="020B0502040204020203" pitchFamily="34" charset="0"/>
              </a:rPr>
              <a:t>campuran</a:t>
            </a:r>
            <a:r>
              <a:rPr lang="en-US" sz="2800" dirty="0">
                <a:latin typeface="Bahnschrift Condensed" panose="020B0502040204020203" pitchFamily="34" charset="0"/>
              </a:rPr>
              <a:t> yang </a:t>
            </a:r>
            <a:r>
              <a:rPr lang="en-US" sz="2800" dirty="0" err="1">
                <a:latin typeface="Bahnschrift Condensed" panose="020B0502040204020203" pitchFamily="34" charset="0"/>
              </a:rPr>
              <a:t>dilakukan</a:t>
            </a:r>
            <a:r>
              <a:rPr lang="en-US" sz="2800" dirty="0">
                <a:latin typeface="Bahnschrift Condensed" panose="020B0502040204020203" pitchFamily="34" charset="0"/>
              </a:rPr>
              <a:t> </a:t>
            </a:r>
            <a:r>
              <a:rPr lang="en-US" sz="2800" dirty="0" err="1">
                <a:latin typeface="Bahnschrift Condensed" panose="020B0502040204020203" pitchFamily="34" charset="0"/>
              </a:rPr>
              <a:t>dengan</a:t>
            </a:r>
            <a:r>
              <a:rPr lang="en-US" sz="2800" dirty="0">
                <a:latin typeface="Bahnschrift Condensed" panose="020B0502040204020203" pitchFamily="34" charset="0"/>
              </a:rPr>
              <a:t> </a:t>
            </a:r>
            <a:r>
              <a:rPr lang="en-US" sz="2800" dirty="0" err="1">
                <a:latin typeface="Bahnschrift Condensed" panose="020B0502040204020203" pitchFamily="34" charset="0"/>
              </a:rPr>
              <a:t>memanfaatkan</a:t>
            </a:r>
            <a:r>
              <a:rPr lang="en-US" sz="2800" dirty="0">
                <a:latin typeface="Bahnschrift Condensed" panose="020B0502040204020203" pitchFamily="34" charset="0"/>
              </a:rPr>
              <a:t> </a:t>
            </a:r>
            <a:r>
              <a:rPr lang="en-US" sz="2800" dirty="0" err="1">
                <a:latin typeface="Bahnschrift Condensed" panose="020B0502040204020203" pitchFamily="34" charset="0"/>
              </a:rPr>
              <a:t>gaya</a:t>
            </a:r>
            <a:r>
              <a:rPr lang="en-US" sz="2800" dirty="0">
                <a:latin typeface="Bahnschrift Condensed" panose="020B0502040204020203" pitchFamily="34" charset="0"/>
              </a:rPr>
              <a:t> </a:t>
            </a:r>
            <a:r>
              <a:rPr lang="en-US" sz="2800" dirty="0" err="1">
                <a:latin typeface="Bahnschrift Condensed" panose="020B0502040204020203" pitchFamily="34" charset="0"/>
              </a:rPr>
              <a:t>sentripetal</a:t>
            </a:r>
            <a:endParaRPr lang="en-US" sz="2800" dirty="0">
              <a:latin typeface="Bahnschrift Condensed" panose="020B0502040204020203" pitchFamily="34" charset="0"/>
            </a:endParaRPr>
          </a:p>
        </p:txBody>
      </p:sp>
      <p:sp>
        <p:nvSpPr>
          <p:cNvPr id="6" name="Rectangle 5"/>
          <p:cNvSpPr/>
          <p:nvPr/>
        </p:nvSpPr>
        <p:spPr>
          <a:xfrm>
            <a:off x="544535" y="2773047"/>
            <a:ext cx="3268014" cy="2677656"/>
          </a:xfrm>
          <a:prstGeom prst="rect">
            <a:avLst/>
          </a:prstGeom>
        </p:spPr>
        <p:txBody>
          <a:bodyPr wrap="square">
            <a:spAutoFit/>
          </a:bodyPr>
          <a:lstStyle/>
          <a:p>
            <a:pPr algn="just"/>
            <a:r>
              <a:rPr lang="id-ID" sz="2800" dirty="0">
                <a:latin typeface="Bahnschrift Condensed" panose="020B0502040204020203" pitchFamily="34" charset="0"/>
              </a:rPr>
              <a:t>Dasar pemisahan metode </a:t>
            </a:r>
            <a:r>
              <a:rPr lang="en-US" sz="2800" dirty="0">
                <a:latin typeface="Bahnschrift Condensed" panose="020B0502040204020203" pitchFamily="34" charset="0"/>
              </a:rPr>
              <a:t>: </a:t>
            </a:r>
            <a:r>
              <a:rPr lang="id-ID" sz="2800" dirty="0">
                <a:latin typeface="Bahnschrift Condensed" panose="020B0502040204020203" pitchFamily="34" charset="0"/>
              </a:rPr>
              <a:t>P</a:t>
            </a:r>
            <a:r>
              <a:rPr lang="en-US" sz="2800" dirty="0" err="1">
                <a:latin typeface="Bahnschrift Condensed" panose="020B0502040204020203" pitchFamily="34" charset="0"/>
              </a:rPr>
              <a:t>emutaran</a:t>
            </a:r>
            <a:r>
              <a:rPr lang="en-US" sz="2800" dirty="0">
                <a:latin typeface="Bahnschrift Condensed" panose="020B0502040204020203" pitchFamily="34" charset="0"/>
              </a:rPr>
              <a:t> </a:t>
            </a:r>
            <a:r>
              <a:rPr lang="en-US" sz="2800" dirty="0" err="1">
                <a:latin typeface="Bahnschrift Condensed" panose="020B0502040204020203" pitchFamily="34" charset="0"/>
              </a:rPr>
              <a:t>objek</a:t>
            </a:r>
            <a:r>
              <a:rPr lang="en-US" sz="2800" dirty="0">
                <a:latin typeface="Bahnschrift Condensed" panose="020B0502040204020203" pitchFamily="34" charset="0"/>
              </a:rPr>
              <a:t> </a:t>
            </a:r>
            <a:r>
              <a:rPr lang="en-US" sz="2800" dirty="0" err="1">
                <a:latin typeface="Bahnschrift Condensed" panose="020B0502040204020203" pitchFamily="34" charset="0"/>
              </a:rPr>
              <a:t>secara</a:t>
            </a:r>
            <a:r>
              <a:rPr lang="en-US" sz="2800" dirty="0">
                <a:latin typeface="Bahnschrift Condensed" panose="020B0502040204020203" pitchFamily="34" charset="0"/>
              </a:rPr>
              <a:t> horizontal pada </a:t>
            </a:r>
            <a:r>
              <a:rPr lang="en-US" sz="2800" dirty="0" err="1">
                <a:latin typeface="Bahnschrift Condensed" panose="020B0502040204020203" pitchFamily="34" charset="0"/>
              </a:rPr>
              <a:t>jarak</a:t>
            </a:r>
            <a:r>
              <a:rPr lang="en-US" sz="2800" dirty="0">
                <a:latin typeface="Bahnschrift Condensed" panose="020B0502040204020203" pitchFamily="34" charset="0"/>
              </a:rPr>
              <a:t> </a:t>
            </a:r>
            <a:r>
              <a:rPr lang="en-US" sz="2800" dirty="0" err="1">
                <a:latin typeface="Bahnschrift Condensed" panose="020B0502040204020203" pitchFamily="34" charset="0"/>
              </a:rPr>
              <a:t>tertentu</a:t>
            </a:r>
            <a:endParaRPr lang="en-US" sz="2800" dirty="0">
              <a:latin typeface="Bahnschrift Condensed" panose="020B0502040204020203" pitchFamily="34" charset="0"/>
            </a:endParaRPr>
          </a:p>
          <a:p>
            <a:pPr algn="just"/>
            <a:endParaRPr lang="en-US" sz="2800" dirty="0">
              <a:latin typeface="Bahnschrift Condensed" panose="020B0502040204020203" pitchFamily="34" charset="0"/>
            </a:endParaRPr>
          </a:p>
        </p:txBody>
      </p:sp>
      <p:pic>
        <p:nvPicPr>
          <p:cNvPr id="9" name="Picture 8">
            <a:extLst>
              <a:ext uri="{FF2B5EF4-FFF2-40B4-BE49-F238E27FC236}">
                <a16:creationId xmlns:a16="http://schemas.microsoft.com/office/drawing/2014/main" xmlns="" id="{13B3BC3B-EB79-42EF-A47E-322EBD17F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6534" y="2611339"/>
            <a:ext cx="4887162" cy="3001072"/>
          </a:xfrm>
          <a:prstGeom prst="rect">
            <a:avLst/>
          </a:prstGeom>
        </p:spPr>
      </p:pic>
      <p:sp>
        <p:nvSpPr>
          <p:cNvPr id="10" name="Rectangle 9">
            <a:extLst>
              <a:ext uri="{FF2B5EF4-FFF2-40B4-BE49-F238E27FC236}">
                <a16:creationId xmlns:a16="http://schemas.microsoft.com/office/drawing/2014/main" xmlns="" id="{76D9DCBD-B83C-47B0-9061-6775E7423B36}"/>
              </a:ext>
            </a:extLst>
          </p:cNvPr>
          <p:cNvSpPr/>
          <p:nvPr/>
        </p:nvSpPr>
        <p:spPr>
          <a:xfrm>
            <a:off x="4076534" y="5638944"/>
            <a:ext cx="1876518" cy="577081"/>
          </a:xfrm>
          <a:prstGeom prst="rect">
            <a:avLst/>
          </a:prstGeom>
        </p:spPr>
        <p:txBody>
          <a:bodyPr wrap="square">
            <a:spAutoFit/>
          </a:bodyPr>
          <a:lstStyle/>
          <a:p>
            <a:r>
              <a:rPr lang="en-US" sz="1050" dirty="0" err="1">
                <a:hlinkClick r:id="rId3"/>
              </a:rPr>
              <a:t>Sumber</a:t>
            </a:r>
            <a:r>
              <a:rPr lang="en-US" sz="1050" dirty="0">
                <a:hlinkClick r:id="rId3"/>
              </a:rPr>
              <a:t> </a:t>
            </a:r>
            <a:r>
              <a:rPr lang="en-US" sz="1050" dirty="0" err="1">
                <a:hlinkClick r:id="rId3"/>
              </a:rPr>
              <a:t>gambar</a:t>
            </a:r>
            <a:r>
              <a:rPr lang="en-US" sz="1050" dirty="0">
                <a:hlinkClick r:id="rId3"/>
              </a:rPr>
              <a:t> : https://rumus.co.id/pemisahan-campuran/</a:t>
            </a:r>
            <a:endParaRPr lang="en-US" sz="1050" dirty="0"/>
          </a:p>
        </p:txBody>
      </p:sp>
    </p:spTree>
    <p:extLst>
      <p:ext uri="{BB962C8B-B14F-4D97-AF65-F5344CB8AC3E}">
        <p14:creationId xmlns:p14="http://schemas.microsoft.com/office/powerpoint/2010/main" val="29388438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1258888" y="427038"/>
            <a:ext cx="7885112" cy="1309687"/>
          </a:xfrm>
        </p:spPr>
        <p:txBody>
          <a:bodyPr/>
          <a:lstStyle/>
          <a:p>
            <a:r>
              <a:rPr lang="id-ID" dirty="0" smtClean="0">
                <a:solidFill>
                  <a:schemeClr val="tx1"/>
                </a:solidFill>
                <a:latin typeface="Engravers MT" pitchFamily="18" charset="0"/>
              </a:rPr>
              <a:t>2. </a:t>
            </a:r>
            <a:r>
              <a:rPr lang="en-US" dirty="0" err="1" smtClean="0">
                <a:solidFill>
                  <a:schemeClr val="tx1"/>
                </a:solidFill>
                <a:latin typeface="Engravers MT" pitchFamily="18" charset="0"/>
              </a:rPr>
              <a:t>Analisis</a:t>
            </a:r>
            <a:r>
              <a:rPr lang="en-US" dirty="0" smtClean="0">
                <a:solidFill>
                  <a:schemeClr val="tx1"/>
                </a:solidFill>
                <a:latin typeface="Engravers MT" pitchFamily="18" charset="0"/>
              </a:rPr>
              <a:t> </a:t>
            </a:r>
            <a:r>
              <a:rPr lang="en-US" dirty="0" err="1">
                <a:solidFill>
                  <a:schemeClr val="tx1"/>
                </a:solidFill>
                <a:latin typeface="Engravers MT" pitchFamily="18" charset="0"/>
              </a:rPr>
              <a:t>Kualitatif</a:t>
            </a:r>
            <a:r>
              <a:rPr lang="en-US" dirty="0">
                <a:solidFill>
                  <a:schemeClr val="tx1"/>
                </a:solidFill>
                <a:latin typeface="Engravers MT" pitchFamily="18" charset="0"/>
              </a:rPr>
              <a:t> </a:t>
            </a:r>
            <a:r>
              <a:rPr lang="en-US" dirty="0" err="1">
                <a:solidFill>
                  <a:schemeClr val="tx1"/>
                </a:solidFill>
                <a:latin typeface="Engravers MT" pitchFamily="18" charset="0"/>
              </a:rPr>
              <a:t>Kation</a:t>
            </a:r>
            <a:r>
              <a:rPr lang="en-US" dirty="0">
                <a:solidFill>
                  <a:schemeClr val="tx1"/>
                </a:solidFill>
                <a:latin typeface="Engravers MT" pitchFamily="18" charset="0"/>
              </a:rPr>
              <a:t> </a:t>
            </a:r>
          </a:p>
        </p:txBody>
      </p:sp>
      <p:sp>
        <p:nvSpPr>
          <p:cNvPr id="2" name="Subtitle 1"/>
          <p:cNvSpPr>
            <a:spLocks noGrp="1"/>
          </p:cNvSpPr>
          <p:nvPr>
            <p:ph type="subTitle" idx="1"/>
          </p:nvPr>
        </p:nvSpPr>
        <p:spPr/>
        <p:txBody>
          <a:bodyPr/>
          <a:lstStyle/>
          <a:p>
            <a:endParaRPr lang="id-ID"/>
          </a:p>
        </p:txBody>
      </p:sp>
    </p:spTree>
    <p:extLst>
      <p:ext uri="{BB962C8B-B14F-4D97-AF65-F5344CB8AC3E}">
        <p14:creationId xmlns:p14="http://schemas.microsoft.com/office/powerpoint/2010/main" val="330232852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738187" y="3810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err="1">
                <a:solidFill>
                  <a:srgbClr val="000099"/>
                </a:solidFill>
                <a:effectLst>
                  <a:outerShdw blurRad="38100" dist="38100" dir="2700000" algn="tl">
                    <a:srgbClr val="C0C0C0"/>
                  </a:outerShdw>
                </a:effectLst>
                <a:latin typeface="High Tower Text" pitchFamily="18" charset="0"/>
              </a:rPr>
              <a:t>Analisis</a:t>
            </a:r>
            <a:r>
              <a:rPr lang="en-US" sz="3200" dirty="0">
                <a:solidFill>
                  <a:srgbClr val="000099"/>
                </a:solidFill>
                <a:effectLst>
                  <a:outerShdw blurRad="38100" dist="38100" dir="2700000" algn="tl">
                    <a:srgbClr val="C0C0C0"/>
                  </a:outerShdw>
                </a:effectLst>
                <a:latin typeface="High Tower Text" pitchFamily="18" charset="0"/>
              </a:rPr>
              <a:t> </a:t>
            </a:r>
            <a:r>
              <a:rPr lang="en-US" sz="3200" dirty="0" err="1">
                <a:solidFill>
                  <a:srgbClr val="000099"/>
                </a:solidFill>
                <a:effectLst>
                  <a:outerShdw blurRad="38100" dist="38100" dir="2700000" algn="tl">
                    <a:srgbClr val="C0C0C0"/>
                  </a:outerShdw>
                </a:effectLst>
                <a:latin typeface="High Tower Text" pitchFamily="18" charset="0"/>
              </a:rPr>
              <a:t>Kualitatif</a:t>
            </a:r>
            <a:r>
              <a:rPr lang="en-US" sz="3200" dirty="0">
                <a:solidFill>
                  <a:srgbClr val="000099"/>
                </a:solidFill>
                <a:effectLst>
                  <a:outerShdw blurRad="38100" dist="38100" dir="2700000" algn="tl">
                    <a:srgbClr val="C0C0C0"/>
                  </a:outerShdw>
                </a:effectLst>
                <a:latin typeface="High Tower Text" pitchFamily="18" charset="0"/>
              </a:rPr>
              <a:t> Anion &amp; </a:t>
            </a:r>
            <a:r>
              <a:rPr lang="en-US" sz="3200" dirty="0" err="1">
                <a:solidFill>
                  <a:srgbClr val="000099"/>
                </a:solidFill>
                <a:effectLst>
                  <a:outerShdw blurRad="38100" dist="38100" dir="2700000" algn="tl">
                    <a:srgbClr val="C0C0C0"/>
                  </a:outerShdw>
                </a:effectLst>
                <a:latin typeface="High Tower Text" pitchFamily="18" charset="0"/>
              </a:rPr>
              <a:t>Kation</a:t>
            </a:r>
            <a:r>
              <a:rPr lang="en-US" sz="3200" dirty="0">
                <a:solidFill>
                  <a:srgbClr val="000099"/>
                </a:solidFill>
                <a:effectLst>
                  <a:outerShdw blurRad="38100" dist="38100" dir="2700000" algn="tl">
                    <a:srgbClr val="C0C0C0"/>
                  </a:outerShdw>
                </a:effectLst>
                <a:latin typeface="High Tower Text" pitchFamily="18" charset="0"/>
              </a:rPr>
              <a:t> </a:t>
            </a:r>
            <a:r>
              <a:rPr lang="en-US" sz="3200" dirty="0" err="1">
                <a:solidFill>
                  <a:srgbClr val="000099"/>
                </a:solidFill>
                <a:effectLst>
                  <a:outerShdw blurRad="38100" dist="38100" dir="2700000" algn="tl">
                    <a:srgbClr val="C0C0C0"/>
                  </a:outerShdw>
                </a:effectLst>
                <a:latin typeface="High Tower Text" pitchFamily="18" charset="0"/>
              </a:rPr>
              <a:t>berdasarkan</a:t>
            </a:r>
            <a:r>
              <a:rPr lang="en-US" sz="3200" dirty="0">
                <a:solidFill>
                  <a:srgbClr val="000099"/>
                </a:solidFill>
                <a:effectLst>
                  <a:outerShdw blurRad="38100" dist="38100" dir="2700000" algn="tl">
                    <a:srgbClr val="C0C0C0"/>
                  </a:outerShdw>
                </a:effectLst>
                <a:latin typeface="High Tower Text" pitchFamily="18" charset="0"/>
              </a:rPr>
              <a:t> :</a:t>
            </a:r>
          </a:p>
        </p:txBody>
      </p:sp>
      <p:sp>
        <p:nvSpPr>
          <p:cNvPr id="9219" name="Text Box 3"/>
          <p:cNvSpPr txBox="1">
            <a:spLocks noChangeArrowheads="1"/>
          </p:cNvSpPr>
          <p:nvPr/>
        </p:nvSpPr>
        <p:spPr bwMode="auto">
          <a:xfrm>
            <a:off x="630237" y="1331167"/>
            <a:ext cx="6683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u="sng" dirty="0" err="1">
                <a:latin typeface="Rockwell" pitchFamily="18" charset="0"/>
              </a:rPr>
              <a:t>Sifat</a:t>
            </a:r>
            <a:r>
              <a:rPr lang="en-US" sz="2400" b="1" u="sng" dirty="0">
                <a:latin typeface="Rockwell" pitchFamily="18" charset="0"/>
              </a:rPr>
              <a:t> </a:t>
            </a:r>
            <a:r>
              <a:rPr lang="en-US" sz="2400" b="1" u="sng" dirty="0" err="1">
                <a:latin typeface="Rockwell" pitchFamily="18" charset="0"/>
              </a:rPr>
              <a:t>Fisika</a:t>
            </a:r>
            <a:r>
              <a:rPr lang="en-US" sz="2400" b="1" u="sng" dirty="0">
                <a:latin typeface="Rockwell" pitchFamily="18" charset="0"/>
              </a:rPr>
              <a:t> </a:t>
            </a:r>
            <a:r>
              <a:rPr lang="en-US" sz="2400" b="1" dirty="0">
                <a:latin typeface="Rockwell" pitchFamily="18" charset="0"/>
              </a:rPr>
              <a:t>: yang </a:t>
            </a:r>
            <a:r>
              <a:rPr lang="en-US" sz="2400" b="1" dirty="0" err="1">
                <a:latin typeface="Rockwell" pitchFamily="18" charset="0"/>
              </a:rPr>
              <a:t>dapat</a:t>
            </a:r>
            <a:r>
              <a:rPr lang="en-US" sz="2400" b="1" dirty="0">
                <a:latin typeface="Rockwell" pitchFamily="18" charset="0"/>
              </a:rPr>
              <a:t> </a:t>
            </a:r>
            <a:r>
              <a:rPr lang="en-US" sz="2400" b="1" dirty="0" err="1">
                <a:latin typeface="Rockwell" pitchFamily="18" charset="0"/>
              </a:rPr>
              <a:t>diamati</a:t>
            </a:r>
            <a:r>
              <a:rPr lang="en-US" sz="2400" b="1" dirty="0">
                <a:latin typeface="Rockwell" pitchFamily="18" charset="0"/>
              </a:rPr>
              <a:t> </a:t>
            </a:r>
            <a:r>
              <a:rPr lang="en-US" sz="2400" b="1" dirty="0" err="1">
                <a:latin typeface="Rockwell" pitchFamily="18" charset="0"/>
              </a:rPr>
              <a:t>langsung</a:t>
            </a:r>
            <a:endParaRPr lang="en-US" sz="2400" b="1" dirty="0">
              <a:latin typeface="Rockwell" pitchFamily="18" charset="0"/>
            </a:endParaRPr>
          </a:p>
        </p:txBody>
      </p:sp>
      <p:sp>
        <p:nvSpPr>
          <p:cNvPr id="9220" name="Text Box 4"/>
          <p:cNvSpPr txBox="1">
            <a:spLocks noChangeArrowheads="1"/>
          </p:cNvSpPr>
          <p:nvPr/>
        </p:nvSpPr>
        <p:spPr bwMode="auto">
          <a:xfrm>
            <a:off x="715962" y="1788367"/>
            <a:ext cx="28765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Ø"/>
            </a:pPr>
            <a:r>
              <a:rPr lang="en-US" dirty="0"/>
              <a:t>   </a:t>
            </a:r>
            <a:r>
              <a:rPr lang="en-US" sz="2000" dirty="0" err="1">
                <a:latin typeface="Arial Rounded MT Bold" pitchFamily="34" charset="0"/>
              </a:rPr>
              <a:t>Warna</a:t>
            </a:r>
            <a:endParaRPr lang="en-US" sz="2000" dirty="0">
              <a:latin typeface="Arial Rounded MT Bold" pitchFamily="34" charset="0"/>
            </a:endParaRPr>
          </a:p>
          <a:p>
            <a:pPr>
              <a:spcBef>
                <a:spcPct val="50000"/>
              </a:spcBef>
              <a:buFont typeface="Wingdings" pitchFamily="2" charset="2"/>
              <a:buChar char="Ø"/>
            </a:pPr>
            <a:r>
              <a:rPr lang="en-US" sz="2000" dirty="0">
                <a:latin typeface="Arial Rounded MT Bold" pitchFamily="34" charset="0"/>
              </a:rPr>
              <a:t>  </a:t>
            </a:r>
            <a:r>
              <a:rPr lang="en-US" sz="2000" dirty="0" err="1">
                <a:latin typeface="Arial Rounded MT Bold" pitchFamily="34" charset="0"/>
              </a:rPr>
              <a:t>Bau</a:t>
            </a:r>
            <a:r>
              <a:rPr lang="en-US" sz="2000" dirty="0">
                <a:latin typeface="Arial Rounded MT Bold" pitchFamily="34" charset="0"/>
              </a:rPr>
              <a:t> </a:t>
            </a:r>
            <a:r>
              <a:rPr lang="en-US" sz="2000" dirty="0" err="1">
                <a:latin typeface="Arial Rounded MT Bold" pitchFamily="34" charset="0"/>
              </a:rPr>
              <a:t>dan</a:t>
            </a:r>
            <a:r>
              <a:rPr lang="en-US" sz="2000" dirty="0">
                <a:latin typeface="Arial Rounded MT Bold" pitchFamily="34" charset="0"/>
              </a:rPr>
              <a:t> Rasa</a:t>
            </a:r>
          </a:p>
          <a:p>
            <a:pPr>
              <a:spcBef>
                <a:spcPct val="50000"/>
              </a:spcBef>
              <a:buFont typeface="Wingdings" pitchFamily="2" charset="2"/>
              <a:buChar char="Ø"/>
            </a:pPr>
            <a:r>
              <a:rPr lang="en-US" sz="2000" dirty="0">
                <a:latin typeface="Arial Rounded MT Bold" pitchFamily="34" charset="0"/>
              </a:rPr>
              <a:t>  </a:t>
            </a:r>
            <a:r>
              <a:rPr lang="en-US" sz="2000" dirty="0" err="1">
                <a:latin typeface="Arial Rounded MT Bold" pitchFamily="34" charset="0"/>
              </a:rPr>
              <a:t>Rupa</a:t>
            </a:r>
            <a:endParaRPr lang="en-US" sz="2000" baseline="-25000" dirty="0">
              <a:latin typeface="Arial Rounded MT Bold" pitchFamily="34" charset="0"/>
            </a:endParaRPr>
          </a:p>
        </p:txBody>
      </p:sp>
      <p:sp>
        <p:nvSpPr>
          <p:cNvPr id="9221" name="Text Box 5"/>
          <p:cNvSpPr txBox="1">
            <a:spLocks noChangeArrowheads="1"/>
          </p:cNvSpPr>
          <p:nvPr/>
        </p:nvSpPr>
        <p:spPr bwMode="auto">
          <a:xfrm>
            <a:off x="630237" y="3352800"/>
            <a:ext cx="7296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u="sng" dirty="0" err="1">
                <a:latin typeface="Rockwell" pitchFamily="18" charset="0"/>
              </a:rPr>
              <a:t>Sifat</a:t>
            </a:r>
            <a:r>
              <a:rPr lang="en-US" sz="2400" b="1" u="sng" dirty="0">
                <a:latin typeface="Rockwell" pitchFamily="18" charset="0"/>
              </a:rPr>
              <a:t> Kimia</a:t>
            </a:r>
            <a:r>
              <a:rPr lang="en-US" sz="2400" b="1" dirty="0">
                <a:latin typeface="Rockwell" pitchFamily="18" charset="0"/>
              </a:rPr>
              <a:t> :  </a:t>
            </a:r>
            <a:r>
              <a:rPr lang="en-US" sz="2400" b="1" dirty="0" err="1">
                <a:latin typeface="Rockwell" pitchFamily="18" charset="0"/>
              </a:rPr>
              <a:t>berdasarkan</a:t>
            </a:r>
            <a:r>
              <a:rPr lang="en-US" sz="2400" b="1" dirty="0">
                <a:latin typeface="Rockwell" pitchFamily="18" charset="0"/>
              </a:rPr>
              <a:t> </a:t>
            </a:r>
            <a:r>
              <a:rPr lang="en-US" sz="2400" b="1" dirty="0" err="1">
                <a:latin typeface="Rockwell" pitchFamily="18" charset="0"/>
              </a:rPr>
              <a:t>reaksi-reaksi</a:t>
            </a:r>
            <a:r>
              <a:rPr lang="en-US" sz="2400" b="1" dirty="0">
                <a:latin typeface="Rockwell" pitchFamily="18" charset="0"/>
              </a:rPr>
              <a:t> </a:t>
            </a:r>
            <a:r>
              <a:rPr lang="en-US" sz="2400" b="1" dirty="0" err="1">
                <a:latin typeface="Rockwell" pitchFamily="18" charset="0"/>
              </a:rPr>
              <a:t>kimia</a:t>
            </a:r>
            <a:endParaRPr lang="en-US" sz="2400" b="1" u="sng" dirty="0">
              <a:latin typeface="Rockwell" pitchFamily="18" charset="0"/>
            </a:endParaRPr>
          </a:p>
        </p:txBody>
      </p:sp>
      <p:sp>
        <p:nvSpPr>
          <p:cNvPr id="9222" name="Text Box 6"/>
          <p:cNvSpPr txBox="1">
            <a:spLocks noChangeArrowheads="1"/>
          </p:cNvSpPr>
          <p:nvPr/>
        </p:nvSpPr>
        <p:spPr bwMode="auto">
          <a:xfrm>
            <a:off x="630237" y="3949959"/>
            <a:ext cx="813752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Ø"/>
            </a:pPr>
            <a:r>
              <a:rPr lang="en-US" dirty="0"/>
              <a:t>   </a:t>
            </a:r>
            <a:r>
              <a:rPr lang="en-US" sz="2000" dirty="0" err="1">
                <a:latin typeface="Arial Rounded MT Bold" pitchFamily="34" charset="0"/>
              </a:rPr>
              <a:t>Reaksi</a:t>
            </a:r>
            <a:r>
              <a:rPr lang="en-US" sz="2000" dirty="0">
                <a:latin typeface="Arial Rounded MT Bold" pitchFamily="34" charset="0"/>
              </a:rPr>
              <a:t> </a:t>
            </a:r>
            <a:r>
              <a:rPr lang="en-US" sz="2000" dirty="0" err="1">
                <a:latin typeface="Arial Rounded MT Bold" pitchFamily="34" charset="0"/>
              </a:rPr>
              <a:t>pengendapan</a:t>
            </a:r>
            <a:endParaRPr lang="en-US" sz="2000" dirty="0">
              <a:latin typeface="Arial Rounded MT Bold" pitchFamily="34" charset="0"/>
            </a:endParaRPr>
          </a:p>
          <a:p>
            <a:pPr>
              <a:spcBef>
                <a:spcPct val="50000"/>
              </a:spcBef>
              <a:buFont typeface="Wingdings" pitchFamily="2" charset="2"/>
              <a:buChar char="Ø"/>
            </a:pPr>
            <a:r>
              <a:rPr lang="en-US" sz="2000" dirty="0">
                <a:latin typeface="Arial Rounded MT Bold" pitchFamily="34" charset="0"/>
              </a:rPr>
              <a:t>  </a:t>
            </a:r>
            <a:r>
              <a:rPr lang="en-US" sz="2000" dirty="0" err="1">
                <a:latin typeface="Arial Rounded MT Bold" pitchFamily="34" charset="0"/>
              </a:rPr>
              <a:t>Reaksi</a:t>
            </a:r>
            <a:r>
              <a:rPr lang="en-US" sz="2000" dirty="0">
                <a:latin typeface="Arial Rounded MT Bold" pitchFamily="34" charset="0"/>
              </a:rPr>
              <a:t> </a:t>
            </a:r>
            <a:r>
              <a:rPr lang="en-US" sz="2000" dirty="0" err="1">
                <a:latin typeface="Arial Rounded MT Bold" pitchFamily="34" charset="0"/>
              </a:rPr>
              <a:t>Redoks</a:t>
            </a:r>
            <a:endParaRPr lang="en-US" sz="2000" dirty="0">
              <a:latin typeface="Arial Rounded MT Bold" pitchFamily="34" charset="0"/>
            </a:endParaRPr>
          </a:p>
          <a:p>
            <a:pPr>
              <a:spcBef>
                <a:spcPct val="50000"/>
              </a:spcBef>
              <a:buFont typeface="Wingdings" pitchFamily="2" charset="2"/>
              <a:buChar char="Ø"/>
            </a:pPr>
            <a:r>
              <a:rPr lang="en-US" sz="2000" dirty="0">
                <a:latin typeface="Arial Rounded MT Bold" pitchFamily="34" charset="0"/>
              </a:rPr>
              <a:t>  </a:t>
            </a:r>
            <a:r>
              <a:rPr lang="en-US" sz="2000" dirty="0" err="1">
                <a:latin typeface="Arial Rounded MT Bold" pitchFamily="34" charset="0"/>
              </a:rPr>
              <a:t>Reaksi</a:t>
            </a:r>
            <a:r>
              <a:rPr lang="en-US" sz="2000" dirty="0">
                <a:latin typeface="Arial Rounded MT Bold" pitchFamily="34" charset="0"/>
              </a:rPr>
              <a:t> </a:t>
            </a:r>
            <a:r>
              <a:rPr lang="en-US" sz="2000" dirty="0" err="1">
                <a:latin typeface="Arial Rounded MT Bold" pitchFamily="34" charset="0"/>
              </a:rPr>
              <a:t>Asam</a:t>
            </a:r>
            <a:r>
              <a:rPr lang="en-US" sz="2000" dirty="0">
                <a:latin typeface="Arial Rounded MT Bold" pitchFamily="34" charset="0"/>
              </a:rPr>
              <a:t> </a:t>
            </a:r>
            <a:r>
              <a:rPr lang="en-US" sz="2000" dirty="0" err="1">
                <a:latin typeface="Arial Rounded MT Bold" pitchFamily="34" charset="0"/>
              </a:rPr>
              <a:t>Basa</a:t>
            </a:r>
            <a:endParaRPr lang="en-US" sz="2000" dirty="0">
              <a:latin typeface="Arial Rounded MT Bold" pitchFamily="34" charset="0"/>
            </a:endParaRPr>
          </a:p>
          <a:p>
            <a:pPr>
              <a:spcBef>
                <a:spcPct val="50000"/>
              </a:spcBef>
              <a:buFont typeface="Wingdings" pitchFamily="2" charset="2"/>
              <a:buChar char="Ø"/>
            </a:pPr>
            <a:r>
              <a:rPr lang="en-US" sz="2000" dirty="0">
                <a:latin typeface="Arial Rounded MT Bold" pitchFamily="34" charset="0"/>
              </a:rPr>
              <a:t>  </a:t>
            </a:r>
            <a:r>
              <a:rPr lang="en-US" sz="2000" dirty="0" err="1">
                <a:latin typeface="Arial Rounded MT Bold" pitchFamily="34" charset="0"/>
              </a:rPr>
              <a:t>Reaksi</a:t>
            </a:r>
            <a:r>
              <a:rPr lang="en-US" sz="2000" dirty="0">
                <a:latin typeface="Arial Rounded MT Bold" pitchFamily="34" charset="0"/>
              </a:rPr>
              <a:t> </a:t>
            </a:r>
            <a:r>
              <a:rPr lang="en-US" sz="2000" dirty="0" err="1">
                <a:latin typeface="Arial Rounded MT Bold" pitchFamily="34" charset="0"/>
              </a:rPr>
              <a:t>Pembentukan</a:t>
            </a:r>
            <a:r>
              <a:rPr lang="en-US" sz="2000" dirty="0">
                <a:latin typeface="Arial Rounded MT Bold" pitchFamily="34" charset="0"/>
              </a:rPr>
              <a:t> </a:t>
            </a:r>
            <a:r>
              <a:rPr lang="en-US" sz="2000" dirty="0" err="1">
                <a:latin typeface="Arial Rounded MT Bold" pitchFamily="34" charset="0"/>
              </a:rPr>
              <a:t>Kompleks</a:t>
            </a:r>
            <a:endParaRPr lang="en-US" sz="2000" dirty="0">
              <a:latin typeface="Arial Rounded MT Bold" pitchFamily="34" charset="0"/>
            </a:endParaRPr>
          </a:p>
          <a:p>
            <a:pPr>
              <a:spcBef>
                <a:spcPct val="50000"/>
              </a:spcBef>
              <a:buFont typeface="Wingdings" pitchFamily="2" charset="2"/>
              <a:buChar char="Ø"/>
            </a:pPr>
            <a:r>
              <a:rPr lang="en-US" sz="2000" dirty="0">
                <a:latin typeface="Arial Rounded MT Bold" pitchFamily="34" charset="0"/>
              </a:rPr>
              <a:t> </a:t>
            </a:r>
            <a:r>
              <a:rPr lang="en-US" sz="2000" dirty="0" err="1">
                <a:latin typeface="Arial Rounded MT Bold" pitchFamily="34" charset="0"/>
              </a:rPr>
              <a:t>Kesetimbangan</a:t>
            </a:r>
            <a:r>
              <a:rPr lang="en-US" sz="2000" dirty="0">
                <a:latin typeface="Arial Rounded MT Bold" pitchFamily="34" charset="0"/>
              </a:rPr>
              <a:t> </a:t>
            </a:r>
            <a:r>
              <a:rPr lang="en-US" sz="2000" dirty="0" err="1">
                <a:latin typeface="Arial Rounded MT Bold" pitchFamily="34" charset="0"/>
              </a:rPr>
              <a:t>Reaksi</a:t>
            </a:r>
            <a:r>
              <a:rPr lang="en-US" sz="2000" dirty="0">
                <a:latin typeface="Arial Rounded MT Bold" pitchFamily="34" charset="0"/>
              </a:rPr>
              <a:t> Kimia</a:t>
            </a:r>
            <a:endParaRPr lang="en-US" sz="2000" u="sng" baseline="-25000" dirty="0">
              <a:latin typeface="Arial Rounded MT Bold" pitchFamily="34" charset="0"/>
            </a:endParaRPr>
          </a:p>
        </p:txBody>
      </p:sp>
    </p:spTree>
    <p:extLst>
      <p:ext uri="{BB962C8B-B14F-4D97-AF65-F5344CB8AC3E}">
        <p14:creationId xmlns:p14="http://schemas.microsoft.com/office/powerpoint/2010/main" val="1178914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609600" y="1828800"/>
            <a:ext cx="403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800080"/>
                </a:solidFill>
                <a:latin typeface="Arial Rounded MT Bold" pitchFamily="34" charset="0"/>
              </a:rPr>
              <a:t>Warna Larutan</a:t>
            </a:r>
          </a:p>
        </p:txBody>
      </p:sp>
      <p:pic>
        <p:nvPicPr>
          <p:cNvPr id="10246" name="Picture 6" descr="CHA56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514600"/>
            <a:ext cx="4191000" cy="2982913"/>
          </a:xfrm>
          <a:prstGeom prst="rect">
            <a:avLst/>
          </a:prstGeom>
          <a:noFill/>
          <a:extLst>
            <a:ext uri="{909E8E84-426E-40DD-AFC4-6F175D3DCCD1}">
              <a14:hiddenFill xmlns:a14="http://schemas.microsoft.com/office/drawing/2010/main">
                <a:solidFill>
                  <a:srgbClr val="FFFFFF"/>
                </a:solidFill>
              </a14:hiddenFill>
            </a:ext>
          </a:extLst>
        </p:spPr>
      </p:pic>
      <p:sp>
        <p:nvSpPr>
          <p:cNvPr id="10247" name="Text Box 7"/>
          <p:cNvSpPr txBox="1">
            <a:spLocks noChangeArrowheads="1"/>
          </p:cNvSpPr>
          <p:nvPr/>
        </p:nvSpPr>
        <p:spPr bwMode="auto">
          <a:xfrm>
            <a:off x="5181600" y="1828800"/>
            <a:ext cx="403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800080"/>
                </a:solidFill>
                <a:latin typeface="Arial Rounded MT Bold" pitchFamily="34" charset="0"/>
              </a:rPr>
              <a:t>Warna Endapan</a:t>
            </a:r>
          </a:p>
        </p:txBody>
      </p:sp>
      <p:pic>
        <p:nvPicPr>
          <p:cNvPr id="10248" name="Picture 10" descr="npo000086"/>
          <p:cNvPicPr>
            <a:picLocks noChangeAspect="1" noChangeArrowheads="1"/>
          </p:cNvPicPr>
          <p:nvPr/>
        </p:nvPicPr>
        <p:blipFill>
          <a:blip r:embed="rId3">
            <a:extLst>
              <a:ext uri="{28A0092B-C50C-407E-A947-70E740481C1C}">
                <a14:useLocalDpi xmlns:a14="http://schemas.microsoft.com/office/drawing/2010/main" val="0"/>
              </a:ext>
            </a:extLst>
          </a:blip>
          <a:srcRect l="11665" r="11665" b="5858"/>
          <a:stretch>
            <a:fillRect/>
          </a:stretch>
        </p:blipFill>
        <p:spPr bwMode="auto">
          <a:xfrm>
            <a:off x="4724400" y="2514600"/>
            <a:ext cx="4267200" cy="297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9" name="Text Box 9"/>
          <p:cNvSpPr txBox="1">
            <a:spLocks noChangeArrowheads="1"/>
          </p:cNvSpPr>
          <p:nvPr/>
        </p:nvSpPr>
        <p:spPr bwMode="auto">
          <a:xfrm>
            <a:off x="1143000" y="894800"/>
            <a:ext cx="7162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solidFill>
                  <a:srgbClr val="000099"/>
                </a:solidFill>
                <a:effectLst>
                  <a:outerShdw blurRad="38100" dist="38100" dir="2700000" algn="tl">
                    <a:srgbClr val="C0C0C0"/>
                  </a:outerShdw>
                </a:effectLst>
                <a:latin typeface="Engravers MT" pitchFamily="18" charset="0"/>
              </a:rPr>
              <a:t>S i f a t    F i s i k a</a:t>
            </a:r>
          </a:p>
        </p:txBody>
      </p:sp>
    </p:spTree>
    <p:extLst>
      <p:ext uri="{BB962C8B-B14F-4D97-AF65-F5344CB8AC3E}">
        <p14:creationId xmlns:p14="http://schemas.microsoft.com/office/powerpoint/2010/main" val="955731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4" name="Picture 20" descr="cha56011_0301"/>
          <p:cNvPicPr>
            <a:picLocks noChangeAspect="1" noChangeArrowheads="1"/>
          </p:cNvPicPr>
          <p:nvPr/>
        </p:nvPicPr>
        <p:blipFill>
          <a:blip r:embed="rId2" cstate="print">
            <a:extLst>
              <a:ext uri="{28A0092B-C50C-407E-A947-70E740481C1C}">
                <a14:useLocalDpi xmlns:a14="http://schemas.microsoft.com/office/drawing/2010/main" val="0"/>
              </a:ext>
            </a:extLst>
          </a:blip>
          <a:srcRect l="55537" t="2609" r="4793" b="48695"/>
          <a:stretch>
            <a:fillRect/>
          </a:stretch>
        </p:blipFill>
        <p:spPr bwMode="auto">
          <a:xfrm>
            <a:off x="6648450" y="5791200"/>
            <a:ext cx="15240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1268" name="Text Box 4"/>
          <p:cNvSpPr txBox="1">
            <a:spLocks noChangeArrowheads="1"/>
          </p:cNvSpPr>
          <p:nvPr/>
        </p:nvSpPr>
        <p:spPr bwMode="auto">
          <a:xfrm>
            <a:off x="1905000" y="334963"/>
            <a:ext cx="7162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000099"/>
                </a:solidFill>
                <a:effectLst>
                  <a:outerShdw blurRad="38100" dist="38100" dir="2700000" algn="tl">
                    <a:srgbClr val="C0C0C0"/>
                  </a:outerShdw>
                </a:effectLst>
                <a:latin typeface="Engravers MT" pitchFamily="18" charset="0"/>
              </a:rPr>
              <a:t>S i f a t    F i s i k a</a:t>
            </a:r>
          </a:p>
        </p:txBody>
      </p:sp>
      <p:sp>
        <p:nvSpPr>
          <p:cNvPr id="11269" name="Text Box 5"/>
          <p:cNvSpPr txBox="1">
            <a:spLocks noChangeArrowheads="1"/>
          </p:cNvSpPr>
          <p:nvPr/>
        </p:nvSpPr>
        <p:spPr bwMode="auto">
          <a:xfrm>
            <a:off x="609600" y="1219200"/>
            <a:ext cx="228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800080"/>
                </a:solidFill>
                <a:latin typeface="Arial Rounded MT Bold" pitchFamily="34" charset="0"/>
              </a:rPr>
              <a:t>Bau</a:t>
            </a:r>
          </a:p>
        </p:txBody>
      </p:sp>
      <p:sp>
        <p:nvSpPr>
          <p:cNvPr id="11270" name="Text Box 6"/>
          <p:cNvSpPr txBox="1">
            <a:spLocks noChangeArrowheads="1"/>
          </p:cNvSpPr>
          <p:nvPr/>
        </p:nvSpPr>
        <p:spPr bwMode="auto">
          <a:xfrm>
            <a:off x="5105400" y="1220788"/>
            <a:ext cx="4038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800080"/>
                </a:solidFill>
                <a:latin typeface="Arial Rounded MT Bold" pitchFamily="34" charset="0"/>
              </a:rPr>
              <a:t>Rupa</a:t>
            </a:r>
          </a:p>
        </p:txBody>
      </p:sp>
      <p:sp>
        <p:nvSpPr>
          <p:cNvPr id="11271" name="Text Box 7"/>
          <p:cNvSpPr txBox="1">
            <a:spLocks noChangeArrowheads="1"/>
          </p:cNvSpPr>
          <p:nvPr/>
        </p:nvSpPr>
        <p:spPr bwMode="auto">
          <a:xfrm>
            <a:off x="609600" y="1876425"/>
            <a:ext cx="3429000" cy="36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0000"/>
              </a:spcBef>
              <a:buFont typeface="Wingdings" pitchFamily="2" charset="2"/>
              <a:buNone/>
            </a:pPr>
            <a:r>
              <a:rPr lang="en-US" sz="2000" b="1" u="sng">
                <a:solidFill>
                  <a:srgbClr val="800080"/>
                </a:solidFill>
                <a:latin typeface="Arial Rounded MT Bold" pitchFamily="34" charset="0"/>
              </a:rPr>
              <a:t>Asam Asetat</a:t>
            </a:r>
            <a:r>
              <a:rPr lang="en-US" sz="2000">
                <a:latin typeface="Arial Rounded MT Bold" pitchFamily="34" charset="0"/>
              </a:rPr>
              <a:t> : </a:t>
            </a:r>
          </a:p>
          <a:p>
            <a:pPr>
              <a:spcBef>
                <a:spcPct val="10000"/>
              </a:spcBef>
              <a:buFont typeface="Wingdings" pitchFamily="2" charset="2"/>
              <a:buNone/>
            </a:pPr>
            <a:r>
              <a:rPr lang="en-US" sz="2000">
                <a:latin typeface="Arial Rounded MT Bold" pitchFamily="34" charset="0"/>
              </a:rPr>
              <a:t>bau khas cuka / scorpion</a:t>
            </a:r>
          </a:p>
          <a:p>
            <a:pPr>
              <a:spcBef>
                <a:spcPct val="10000"/>
              </a:spcBef>
              <a:buFont typeface="Wingdings" pitchFamily="2" charset="2"/>
              <a:buNone/>
            </a:pPr>
            <a:endParaRPr lang="en-US" sz="2000">
              <a:latin typeface="Arial Rounded MT Bold" pitchFamily="34" charset="0"/>
            </a:endParaRPr>
          </a:p>
          <a:p>
            <a:pPr>
              <a:spcBef>
                <a:spcPct val="10000"/>
              </a:spcBef>
              <a:buFont typeface="Wingdings" pitchFamily="2" charset="2"/>
              <a:buNone/>
            </a:pPr>
            <a:r>
              <a:rPr lang="en-US" sz="2000" b="1" u="sng">
                <a:solidFill>
                  <a:srgbClr val="800080"/>
                </a:solidFill>
                <a:latin typeface="Arial Rounded MT Bold" pitchFamily="34" charset="0"/>
              </a:rPr>
              <a:t>Senyawa-senyawa Ester</a:t>
            </a:r>
            <a:r>
              <a:rPr lang="en-US" sz="2000">
                <a:latin typeface="Arial Rounded MT Bold" pitchFamily="34" charset="0"/>
              </a:rPr>
              <a:t>  :  Bau khas pada buah-buahan seperti pisang, apel, jeruk, salak</a:t>
            </a:r>
          </a:p>
          <a:p>
            <a:pPr>
              <a:spcBef>
                <a:spcPct val="10000"/>
              </a:spcBef>
              <a:buFont typeface="Wingdings" pitchFamily="2" charset="2"/>
              <a:buNone/>
            </a:pPr>
            <a:endParaRPr lang="en-US" sz="2000">
              <a:latin typeface="Arial Rounded MT Bold" pitchFamily="34" charset="0"/>
            </a:endParaRPr>
          </a:p>
          <a:p>
            <a:pPr>
              <a:spcBef>
                <a:spcPct val="10000"/>
              </a:spcBef>
              <a:buFont typeface="Wingdings" pitchFamily="2" charset="2"/>
              <a:buNone/>
            </a:pPr>
            <a:r>
              <a:rPr lang="en-US" sz="2000" b="1" u="sng">
                <a:solidFill>
                  <a:srgbClr val="800080"/>
                </a:solidFill>
                <a:latin typeface="Arial Rounded MT Bold" pitchFamily="34" charset="0"/>
              </a:rPr>
              <a:t>Hidrogen Sulfida </a:t>
            </a:r>
            <a:r>
              <a:rPr lang="en-US" sz="2000">
                <a:latin typeface="Arial Rounded MT Bold" pitchFamily="34" charset="0"/>
              </a:rPr>
              <a:t>: </a:t>
            </a:r>
          </a:p>
          <a:p>
            <a:pPr>
              <a:spcBef>
                <a:spcPct val="10000"/>
              </a:spcBef>
              <a:buFont typeface="Wingdings" pitchFamily="2" charset="2"/>
              <a:buNone/>
            </a:pPr>
            <a:r>
              <a:rPr lang="en-US" sz="2000">
                <a:latin typeface="Arial Rounded MT Bold" pitchFamily="34" charset="0"/>
              </a:rPr>
              <a:t>Bau khas belerang / sampah</a:t>
            </a:r>
            <a:endParaRPr lang="en-US" sz="2000" baseline="-25000">
              <a:latin typeface="Arial Rounded MT Bold" pitchFamily="34" charset="0"/>
            </a:endParaRPr>
          </a:p>
        </p:txBody>
      </p:sp>
      <p:sp>
        <p:nvSpPr>
          <p:cNvPr id="11272" name="Text Box 8"/>
          <p:cNvSpPr txBox="1">
            <a:spLocks noChangeArrowheads="1"/>
          </p:cNvSpPr>
          <p:nvPr/>
        </p:nvSpPr>
        <p:spPr bwMode="auto">
          <a:xfrm>
            <a:off x="5105400" y="1906588"/>
            <a:ext cx="3429000" cy="335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0000"/>
              </a:spcBef>
              <a:buFont typeface="Wingdings" pitchFamily="2" charset="2"/>
              <a:buNone/>
            </a:pPr>
            <a:r>
              <a:rPr lang="en-US" sz="2000" b="1" u="sng">
                <a:solidFill>
                  <a:srgbClr val="800080"/>
                </a:solidFill>
                <a:latin typeface="Arial Rounded MT Bold" pitchFamily="34" charset="0"/>
              </a:rPr>
              <a:t>K</a:t>
            </a:r>
            <a:r>
              <a:rPr lang="en-US" sz="2000" b="1" u="sng" baseline="-25000">
                <a:solidFill>
                  <a:srgbClr val="800080"/>
                </a:solidFill>
                <a:latin typeface="Arial Rounded MT Bold" pitchFamily="34" charset="0"/>
              </a:rPr>
              <a:t>2</a:t>
            </a:r>
            <a:r>
              <a:rPr lang="en-US" sz="2000" b="1" u="sng">
                <a:solidFill>
                  <a:srgbClr val="800080"/>
                </a:solidFill>
                <a:latin typeface="Arial Rounded MT Bold" pitchFamily="34" charset="0"/>
              </a:rPr>
              <a:t>CrO</a:t>
            </a:r>
            <a:r>
              <a:rPr lang="en-US" sz="2000" b="1" u="sng" baseline="-25000">
                <a:solidFill>
                  <a:srgbClr val="800080"/>
                </a:solidFill>
                <a:latin typeface="Arial Rounded MT Bold" pitchFamily="34" charset="0"/>
              </a:rPr>
              <a:t>4</a:t>
            </a:r>
            <a:r>
              <a:rPr lang="en-US" sz="2000">
                <a:latin typeface="Arial Rounded MT Bold" pitchFamily="34" charset="0"/>
              </a:rPr>
              <a:t> : </a:t>
            </a:r>
          </a:p>
          <a:p>
            <a:pPr>
              <a:spcBef>
                <a:spcPct val="10000"/>
              </a:spcBef>
              <a:buFont typeface="Wingdings" pitchFamily="2" charset="2"/>
              <a:buNone/>
            </a:pPr>
            <a:r>
              <a:rPr lang="en-US" sz="2000">
                <a:latin typeface="Arial Rounded MT Bold" pitchFamily="34" charset="0"/>
              </a:rPr>
              <a:t>Butiran berwarna Kuning</a:t>
            </a:r>
          </a:p>
          <a:p>
            <a:pPr>
              <a:spcBef>
                <a:spcPct val="10000"/>
              </a:spcBef>
              <a:buFont typeface="Wingdings" pitchFamily="2" charset="2"/>
              <a:buNone/>
            </a:pPr>
            <a:endParaRPr lang="en-US" sz="2000">
              <a:latin typeface="Arial Rounded MT Bold" pitchFamily="34" charset="0"/>
            </a:endParaRPr>
          </a:p>
          <a:p>
            <a:pPr>
              <a:spcBef>
                <a:spcPct val="10000"/>
              </a:spcBef>
              <a:buFont typeface="Wingdings" pitchFamily="2" charset="2"/>
              <a:buNone/>
            </a:pPr>
            <a:r>
              <a:rPr lang="en-US" sz="2000" b="1" u="sng">
                <a:solidFill>
                  <a:srgbClr val="800080"/>
                </a:solidFill>
                <a:latin typeface="Arial Rounded MT Bold" pitchFamily="34" charset="0"/>
              </a:rPr>
              <a:t>K</a:t>
            </a:r>
            <a:r>
              <a:rPr lang="en-US" sz="2000" b="1" u="sng" baseline="-25000">
                <a:solidFill>
                  <a:srgbClr val="800080"/>
                </a:solidFill>
                <a:latin typeface="Arial Rounded MT Bold" pitchFamily="34" charset="0"/>
              </a:rPr>
              <a:t>2</a:t>
            </a:r>
            <a:r>
              <a:rPr lang="en-US" sz="2000" b="1" u="sng">
                <a:solidFill>
                  <a:srgbClr val="800080"/>
                </a:solidFill>
                <a:latin typeface="Arial Rounded MT Bold" pitchFamily="34" charset="0"/>
              </a:rPr>
              <a:t>CrO</a:t>
            </a:r>
            <a:r>
              <a:rPr lang="en-US" sz="2000" b="1" u="sng" baseline="-25000">
                <a:solidFill>
                  <a:srgbClr val="800080"/>
                </a:solidFill>
                <a:latin typeface="Arial Rounded MT Bold" pitchFamily="34" charset="0"/>
              </a:rPr>
              <a:t>7</a:t>
            </a:r>
            <a:r>
              <a:rPr lang="en-US" sz="2000">
                <a:latin typeface="Arial Rounded MT Bold" pitchFamily="34" charset="0"/>
              </a:rPr>
              <a:t>  :  </a:t>
            </a:r>
          </a:p>
          <a:p>
            <a:pPr>
              <a:spcBef>
                <a:spcPct val="10000"/>
              </a:spcBef>
              <a:buFont typeface="Wingdings" pitchFamily="2" charset="2"/>
              <a:buNone/>
            </a:pPr>
            <a:r>
              <a:rPr lang="en-US" sz="2000">
                <a:latin typeface="Arial Rounded MT Bold" pitchFamily="34" charset="0"/>
              </a:rPr>
              <a:t>Butiran berwarna Merah Bata</a:t>
            </a:r>
          </a:p>
          <a:p>
            <a:pPr>
              <a:spcBef>
                <a:spcPct val="10000"/>
              </a:spcBef>
              <a:buFont typeface="Wingdings" pitchFamily="2" charset="2"/>
              <a:buNone/>
            </a:pPr>
            <a:endParaRPr lang="en-US" sz="2000">
              <a:latin typeface="Arial Rounded MT Bold" pitchFamily="34" charset="0"/>
            </a:endParaRPr>
          </a:p>
          <a:p>
            <a:pPr>
              <a:spcBef>
                <a:spcPct val="10000"/>
              </a:spcBef>
              <a:buFont typeface="Wingdings" pitchFamily="2" charset="2"/>
              <a:buNone/>
            </a:pPr>
            <a:r>
              <a:rPr lang="en-US" sz="2000" b="1" u="sng">
                <a:solidFill>
                  <a:srgbClr val="800080"/>
                </a:solidFill>
                <a:latin typeface="Arial Rounded MT Bold" pitchFamily="34" charset="0"/>
              </a:rPr>
              <a:t>FeSO</a:t>
            </a:r>
            <a:r>
              <a:rPr lang="en-US" sz="2000" b="1" u="sng" baseline="-25000">
                <a:solidFill>
                  <a:srgbClr val="800080"/>
                </a:solidFill>
                <a:latin typeface="Arial Rounded MT Bold" pitchFamily="34" charset="0"/>
              </a:rPr>
              <a:t>4</a:t>
            </a:r>
            <a:r>
              <a:rPr lang="en-US" sz="2000" b="1" u="sng">
                <a:solidFill>
                  <a:srgbClr val="800080"/>
                </a:solidFill>
                <a:latin typeface="Arial Rounded MT Bold" pitchFamily="34" charset="0"/>
              </a:rPr>
              <a:t> </a:t>
            </a:r>
            <a:r>
              <a:rPr lang="en-US" sz="2000">
                <a:latin typeface="Arial Rounded MT Bold" pitchFamily="34" charset="0"/>
              </a:rPr>
              <a:t>: </a:t>
            </a:r>
          </a:p>
          <a:p>
            <a:pPr>
              <a:spcBef>
                <a:spcPct val="10000"/>
              </a:spcBef>
              <a:buFont typeface="Wingdings" pitchFamily="2" charset="2"/>
              <a:buNone/>
            </a:pPr>
            <a:r>
              <a:rPr lang="en-US" sz="2000">
                <a:latin typeface="Arial Rounded MT Bold" pitchFamily="34" charset="0"/>
              </a:rPr>
              <a:t>Butiran berwarna putih kehijauan</a:t>
            </a:r>
            <a:endParaRPr lang="en-US" sz="2000" baseline="-25000">
              <a:latin typeface="Arial Rounded MT Bold" pitchFamily="34" charset="0"/>
            </a:endParaRPr>
          </a:p>
        </p:txBody>
      </p:sp>
      <p:sp>
        <p:nvSpPr>
          <p:cNvPr id="11273" name="Rectangle 9"/>
          <p:cNvSpPr>
            <a:spLocks noChangeArrowheads="1"/>
          </p:cNvSpPr>
          <p:nvPr/>
        </p:nvSpPr>
        <p:spPr bwMode="auto">
          <a:xfrm>
            <a:off x="500063" y="1295400"/>
            <a:ext cx="3886200" cy="4343400"/>
          </a:xfrm>
          <a:prstGeom prst="rect">
            <a:avLst/>
          </a:prstGeom>
          <a:noFill/>
          <a:ln w="38100"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274" name="Rectangle 10"/>
          <p:cNvSpPr>
            <a:spLocks noChangeArrowheads="1"/>
          </p:cNvSpPr>
          <p:nvPr/>
        </p:nvSpPr>
        <p:spPr bwMode="auto">
          <a:xfrm>
            <a:off x="4876800" y="1295400"/>
            <a:ext cx="3886200" cy="4343400"/>
          </a:xfrm>
          <a:prstGeom prst="rect">
            <a:avLst/>
          </a:prstGeom>
          <a:noFill/>
          <a:ln w="38100"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pic>
        <p:nvPicPr>
          <p:cNvPr id="11275" name="Picture 11" descr="cha56011_0301"/>
          <p:cNvPicPr>
            <a:picLocks noChangeAspect="1" noChangeArrowheads="1"/>
          </p:cNvPicPr>
          <p:nvPr/>
        </p:nvPicPr>
        <p:blipFill>
          <a:blip r:embed="rId2" cstate="print">
            <a:extLst>
              <a:ext uri="{28A0092B-C50C-407E-A947-70E740481C1C}">
                <a14:useLocalDpi xmlns:a14="http://schemas.microsoft.com/office/drawing/2010/main" val="0"/>
              </a:ext>
            </a:extLst>
          </a:blip>
          <a:srcRect l="55537" t="2609" r="4793" b="48695"/>
          <a:stretch>
            <a:fillRect/>
          </a:stretch>
        </p:blipFill>
        <p:spPr bwMode="auto">
          <a:xfrm>
            <a:off x="1566863" y="5791200"/>
            <a:ext cx="15240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cha56011_0301"/>
          <p:cNvPicPr>
            <a:picLocks noChangeAspect="1" noChangeArrowheads="1"/>
          </p:cNvPicPr>
          <p:nvPr/>
        </p:nvPicPr>
        <p:blipFill>
          <a:blip r:embed="rId3" cstate="print">
            <a:extLst>
              <a:ext uri="{28A0092B-C50C-407E-A947-70E740481C1C}">
                <a14:useLocalDpi xmlns:a14="http://schemas.microsoft.com/office/drawing/2010/main" val="0"/>
              </a:ext>
            </a:extLst>
          </a:blip>
          <a:srcRect l="9917" t="3726" r="56364" b="47826"/>
          <a:stretch>
            <a:fillRect/>
          </a:stretch>
        </p:blipFill>
        <p:spPr bwMode="auto">
          <a:xfrm>
            <a:off x="7848600" y="5791200"/>
            <a:ext cx="12954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1279" name="Picture 15" descr="cha56011_0301"/>
          <p:cNvPicPr>
            <a:picLocks noChangeAspect="1" noChangeArrowheads="1"/>
          </p:cNvPicPr>
          <p:nvPr/>
        </p:nvPicPr>
        <p:blipFill>
          <a:blip r:embed="rId2" cstate="print">
            <a:extLst>
              <a:ext uri="{28A0092B-C50C-407E-A947-70E740481C1C}">
                <a14:useLocalDpi xmlns:a14="http://schemas.microsoft.com/office/drawing/2010/main" val="0"/>
              </a:ext>
            </a:extLst>
          </a:blip>
          <a:srcRect l="55537" t="2609" r="4793" b="48695"/>
          <a:stretch>
            <a:fillRect/>
          </a:stretch>
        </p:blipFill>
        <p:spPr bwMode="auto">
          <a:xfrm>
            <a:off x="4114800" y="5791200"/>
            <a:ext cx="15240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1280" name="Picture 16" descr="cha56011_0301"/>
          <p:cNvPicPr>
            <a:picLocks noChangeAspect="1" noChangeArrowheads="1"/>
          </p:cNvPicPr>
          <p:nvPr/>
        </p:nvPicPr>
        <p:blipFill>
          <a:blip r:embed="rId3" cstate="print">
            <a:extLst>
              <a:ext uri="{28A0092B-C50C-407E-A947-70E740481C1C}">
                <a14:useLocalDpi xmlns:a14="http://schemas.microsoft.com/office/drawing/2010/main" val="0"/>
              </a:ext>
            </a:extLst>
          </a:blip>
          <a:srcRect l="9917" t="3726" r="56364" b="47826"/>
          <a:stretch>
            <a:fillRect/>
          </a:stretch>
        </p:blipFill>
        <p:spPr bwMode="auto">
          <a:xfrm>
            <a:off x="5362575" y="5791200"/>
            <a:ext cx="12954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1281" name="Picture 17" descr="cha56011_0301"/>
          <p:cNvPicPr>
            <a:picLocks noChangeAspect="1" noChangeArrowheads="1"/>
          </p:cNvPicPr>
          <p:nvPr/>
        </p:nvPicPr>
        <p:blipFill>
          <a:blip r:embed="rId3" cstate="print">
            <a:extLst>
              <a:ext uri="{28A0092B-C50C-407E-A947-70E740481C1C}">
                <a14:useLocalDpi xmlns:a14="http://schemas.microsoft.com/office/drawing/2010/main" val="0"/>
              </a:ext>
            </a:extLst>
          </a:blip>
          <a:srcRect l="9917" t="3726" r="56364" b="47826"/>
          <a:stretch>
            <a:fillRect/>
          </a:stretch>
        </p:blipFill>
        <p:spPr bwMode="auto">
          <a:xfrm>
            <a:off x="2833688" y="5791200"/>
            <a:ext cx="12954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1282" name="Picture 18" descr="cha56011_0301"/>
          <p:cNvPicPr>
            <a:picLocks noChangeAspect="1" noChangeArrowheads="1"/>
          </p:cNvPicPr>
          <p:nvPr/>
        </p:nvPicPr>
        <p:blipFill>
          <a:blip r:embed="rId2" cstate="print">
            <a:extLst>
              <a:ext uri="{28A0092B-C50C-407E-A947-70E740481C1C}">
                <a14:useLocalDpi xmlns:a14="http://schemas.microsoft.com/office/drawing/2010/main" val="0"/>
              </a:ext>
            </a:extLst>
          </a:blip>
          <a:srcRect l="55537" t="2609" r="4793" b="48695"/>
          <a:stretch>
            <a:fillRect/>
          </a:stretch>
        </p:blipFill>
        <p:spPr bwMode="auto">
          <a:xfrm>
            <a:off x="-914400" y="5791200"/>
            <a:ext cx="15240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1283" name="Picture 19" descr="cha56011_0301"/>
          <p:cNvPicPr>
            <a:picLocks noChangeAspect="1" noChangeArrowheads="1"/>
          </p:cNvPicPr>
          <p:nvPr/>
        </p:nvPicPr>
        <p:blipFill>
          <a:blip r:embed="rId3" cstate="print">
            <a:extLst>
              <a:ext uri="{28A0092B-C50C-407E-A947-70E740481C1C}">
                <a14:useLocalDpi xmlns:a14="http://schemas.microsoft.com/office/drawing/2010/main" val="0"/>
              </a:ext>
            </a:extLst>
          </a:blip>
          <a:srcRect l="9917" t="3726" r="56364" b="47826"/>
          <a:stretch>
            <a:fillRect/>
          </a:stretch>
        </p:blipFill>
        <p:spPr bwMode="auto">
          <a:xfrm>
            <a:off x="304800" y="5791200"/>
            <a:ext cx="12954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695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1828800" y="334963"/>
            <a:ext cx="7162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000099"/>
                </a:solidFill>
                <a:effectLst>
                  <a:outerShdw blurRad="38100" dist="38100" dir="2700000" algn="tl">
                    <a:srgbClr val="C0C0C0"/>
                  </a:outerShdw>
                </a:effectLst>
                <a:latin typeface="Engravers MT" pitchFamily="18" charset="0"/>
              </a:rPr>
              <a:t>R e a k s i   k I m I a</a:t>
            </a:r>
          </a:p>
        </p:txBody>
      </p:sp>
      <p:sp>
        <p:nvSpPr>
          <p:cNvPr id="12293" name="Text Box 5"/>
          <p:cNvSpPr txBox="1">
            <a:spLocks noChangeArrowheads="1"/>
          </p:cNvSpPr>
          <p:nvPr/>
        </p:nvSpPr>
        <p:spPr bwMode="auto">
          <a:xfrm>
            <a:off x="65088" y="1295400"/>
            <a:ext cx="35925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a:t>Reaksi Pengendapan</a:t>
            </a:r>
          </a:p>
        </p:txBody>
      </p:sp>
      <p:sp>
        <p:nvSpPr>
          <p:cNvPr id="12300" name="Text Box 12"/>
          <p:cNvSpPr txBox="1">
            <a:spLocks noChangeArrowheads="1"/>
          </p:cNvSpPr>
          <p:nvPr/>
        </p:nvSpPr>
        <p:spPr bwMode="auto">
          <a:xfrm>
            <a:off x="76200" y="2209800"/>
            <a:ext cx="589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1"/>
              <a:t>K</a:t>
            </a:r>
            <a:r>
              <a:rPr lang="en-US" sz="2400" b="1" i="1" baseline="-25000"/>
              <a:t>sp</a:t>
            </a:r>
            <a:r>
              <a:rPr lang="en-US" sz="2400"/>
              <a:t> adalah </a:t>
            </a:r>
            <a:r>
              <a:rPr lang="en-US" sz="2400" b="1" i="1"/>
              <a:t>konstanta hasilkali</a:t>
            </a:r>
            <a:r>
              <a:rPr lang="en-US" sz="2400"/>
              <a:t> </a:t>
            </a:r>
            <a:r>
              <a:rPr lang="en-US" sz="2400" b="1" i="1"/>
              <a:t>kelarutan</a:t>
            </a:r>
          </a:p>
        </p:txBody>
      </p:sp>
      <p:grpSp>
        <p:nvGrpSpPr>
          <p:cNvPr id="12301" name="Group 13"/>
          <p:cNvGrpSpPr>
            <a:grpSpLocks/>
          </p:cNvGrpSpPr>
          <p:nvPr/>
        </p:nvGrpSpPr>
        <p:grpSpPr bwMode="auto">
          <a:xfrm>
            <a:off x="119063" y="2933700"/>
            <a:ext cx="4635500" cy="457200"/>
            <a:chOff x="144" y="1440"/>
            <a:chExt cx="2920" cy="288"/>
          </a:xfrm>
        </p:grpSpPr>
        <p:sp>
          <p:nvSpPr>
            <p:cNvPr id="12302" name="Text Box 14"/>
            <p:cNvSpPr txBox="1">
              <a:spLocks noChangeArrowheads="1"/>
            </p:cNvSpPr>
            <p:nvPr/>
          </p:nvSpPr>
          <p:spPr bwMode="auto">
            <a:xfrm>
              <a:off x="144" y="1440"/>
              <a:ext cx="29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2400"/>
                <a:t>MgF</a:t>
              </a:r>
              <a:r>
                <a:rPr lang="en-US" sz="2400" baseline="-25000"/>
                <a:t>2</a:t>
              </a:r>
              <a:r>
                <a:rPr lang="en-US" sz="2400"/>
                <a:t> </a:t>
              </a:r>
              <a:r>
                <a:rPr lang="en-US" sz="2000"/>
                <a:t>(</a:t>
              </a:r>
              <a:r>
                <a:rPr lang="en-US" sz="2000" i="1"/>
                <a:t>s</a:t>
              </a:r>
              <a:r>
                <a:rPr lang="en-US" sz="2000"/>
                <a:t>)</a:t>
              </a:r>
              <a:r>
                <a:rPr lang="en-US" sz="2400"/>
                <a:t>          Mg</a:t>
              </a:r>
              <a:r>
                <a:rPr lang="en-US" sz="2400" baseline="30000"/>
                <a:t>2+</a:t>
              </a:r>
              <a:r>
                <a:rPr lang="en-US" sz="2400"/>
                <a:t> </a:t>
              </a:r>
              <a:r>
                <a:rPr lang="en-US" sz="2000"/>
                <a:t>(</a:t>
              </a:r>
              <a:r>
                <a:rPr lang="en-US" sz="2000" i="1"/>
                <a:t>aq</a:t>
              </a:r>
              <a:r>
                <a:rPr lang="en-US" sz="2000"/>
                <a:t>)</a:t>
              </a:r>
              <a:r>
                <a:rPr lang="en-US" sz="2400"/>
                <a:t> + 2F</a:t>
              </a:r>
              <a:r>
                <a:rPr lang="en-US" sz="2800" baseline="30000"/>
                <a:t>-</a:t>
              </a:r>
              <a:r>
                <a:rPr lang="en-US" sz="2400"/>
                <a:t> </a:t>
              </a:r>
              <a:r>
                <a:rPr lang="en-US" sz="2000"/>
                <a:t>(</a:t>
              </a:r>
              <a:r>
                <a:rPr lang="en-US" sz="2000" i="1"/>
                <a:t>aq</a:t>
              </a:r>
              <a:r>
                <a:rPr lang="en-US" sz="2000"/>
                <a:t>)</a:t>
              </a:r>
            </a:p>
          </p:txBody>
        </p:sp>
        <p:sp>
          <p:nvSpPr>
            <p:cNvPr id="12303" name="Line 15"/>
            <p:cNvSpPr>
              <a:spLocks noChangeShapeType="1"/>
            </p:cNvSpPr>
            <p:nvPr/>
          </p:nvSpPr>
          <p:spPr bwMode="auto">
            <a:xfrm>
              <a:off x="984" y="1536"/>
              <a:ext cx="38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2304" name="Line 16"/>
            <p:cNvSpPr>
              <a:spLocks noChangeShapeType="1"/>
            </p:cNvSpPr>
            <p:nvPr/>
          </p:nvSpPr>
          <p:spPr bwMode="auto">
            <a:xfrm flipH="1">
              <a:off x="984" y="1632"/>
              <a:ext cx="38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sp>
        <p:nvSpPr>
          <p:cNvPr id="12305" name="Text Box 17"/>
          <p:cNvSpPr txBox="1">
            <a:spLocks noChangeArrowheads="1"/>
          </p:cNvSpPr>
          <p:nvPr/>
        </p:nvSpPr>
        <p:spPr bwMode="auto">
          <a:xfrm>
            <a:off x="6181725" y="2933700"/>
            <a:ext cx="2319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1"/>
              <a:t>K</a:t>
            </a:r>
            <a:r>
              <a:rPr lang="en-US" sz="2400" i="1" baseline="-25000"/>
              <a:t>sp</a:t>
            </a:r>
            <a:r>
              <a:rPr lang="en-US" sz="2400" i="1"/>
              <a:t> </a:t>
            </a:r>
            <a:r>
              <a:rPr lang="en-US" sz="2400"/>
              <a:t>= [Mg</a:t>
            </a:r>
            <a:r>
              <a:rPr lang="en-US" sz="2400" baseline="30000"/>
              <a:t>2+</a:t>
            </a:r>
            <a:r>
              <a:rPr lang="en-US" sz="2400"/>
              <a:t>][F</a:t>
            </a:r>
            <a:r>
              <a:rPr lang="en-US" sz="2800" baseline="30000"/>
              <a:t>-</a:t>
            </a:r>
            <a:r>
              <a:rPr lang="en-US" sz="2400"/>
              <a:t>]</a:t>
            </a:r>
            <a:r>
              <a:rPr lang="en-US" sz="2400" baseline="30000"/>
              <a:t>2</a:t>
            </a:r>
            <a:endParaRPr lang="en-US" sz="2400" i="1"/>
          </a:p>
        </p:txBody>
      </p:sp>
      <p:grpSp>
        <p:nvGrpSpPr>
          <p:cNvPr id="12306" name="Group 18"/>
          <p:cNvGrpSpPr>
            <a:grpSpLocks/>
          </p:cNvGrpSpPr>
          <p:nvPr/>
        </p:nvGrpSpPr>
        <p:grpSpPr bwMode="auto">
          <a:xfrm>
            <a:off x="119063" y="3429000"/>
            <a:ext cx="5302250" cy="457200"/>
            <a:chOff x="144" y="1776"/>
            <a:chExt cx="3340" cy="288"/>
          </a:xfrm>
        </p:grpSpPr>
        <p:sp>
          <p:nvSpPr>
            <p:cNvPr id="12307" name="Text Box 19"/>
            <p:cNvSpPr txBox="1">
              <a:spLocks noChangeArrowheads="1"/>
            </p:cNvSpPr>
            <p:nvPr/>
          </p:nvSpPr>
          <p:spPr bwMode="auto">
            <a:xfrm>
              <a:off x="144" y="1776"/>
              <a:ext cx="33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2400"/>
                <a:t>Ag</a:t>
              </a:r>
              <a:r>
                <a:rPr lang="en-US" sz="2400" baseline="-25000"/>
                <a:t>2</a:t>
              </a:r>
              <a:r>
                <a:rPr lang="en-US" sz="2400"/>
                <a:t>CO</a:t>
              </a:r>
              <a:r>
                <a:rPr lang="en-US" sz="2400" baseline="-25000"/>
                <a:t>3</a:t>
              </a:r>
              <a:r>
                <a:rPr lang="en-US" sz="2400"/>
                <a:t> </a:t>
              </a:r>
              <a:r>
                <a:rPr lang="en-US" sz="2000"/>
                <a:t>(</a:t>
              </a:r>
              <a:r>
                <a:rPr lang="en-US" sz="2000" i="1"/>
                <a:t>s</a:t>
              </a:r>
              <a:r>
                <a:rPr lang="en-US" sz="2000"/>
                <a:t>)</a:t>
              </a:r>
              <a:r>
                <a:rPr lang="en-US" sz="2400"/>
                <a:t>          2Ag</a:t>
              </a:r>
              <a:r>
                <a:rPr lang="en-US" sz="2400" baseline="30000"/>
                <a:t>+</a:t>
              </a:r>
              <a:r>
                <a:rPr lang="en-US" sz="2400"/>
                <a:t> </a:t>
              </a:r>
              <a:r>
                <a:rPr lang="en-US" sz="2000"/>
                <a:t>(</a:t>
              </a:r>
              <a:r>
                <a:rPr lang="en-US" sz="2000" i="1"/>
                <a:t>aq</a:t>
              </a:r>
              <a:r>
                <a:rPr lang="en-US" sz="2000"/>
                <a:t>)</a:t>
              </a:r>
              <a:r>
                <a:rPr lang="en-US" sz="2400"/>
                <a:t> + CO</a:t>
              </a:r>
              <a:r>
                <a:rPr lang="en-US" sz="2400" baseline="-25000"/>
                <a:t>3</a:t>
              </a:r>
              <a:r>
                <a:rPr lang="en-US" sz="2400" baseline="30000"/>
                <a:t>2</a:t>
              </a:r>
              <a:r>
                <a:rPr lang="en-US" sz="2800" baseline="30000"/>
                <a:t>-</a:t>
              </a:r>
              <a:r>
                <a:rPr lang="en-US" sz="2400"/>
                <a:t> </a:t>
              </a:r>
              <a:r>
                <a:rPr lang="en-US" sz="2000"/>
                <a:t>(</a:t>
              </a:r>
              <a:r>
                <a:rPr lang="en-US" sz="2000" i="1"/>
                <a:t>aq</a:t>
              </a:r>
              <a:r>
                <a:rPr lang="en-US" sz="2000"/>
                <a:t>)</a:t>
              </a:r>
            </a:p>
          </p:txBody>
        </p:sp>
        <p:sp>
          <p:nvSpPr>
            <p:cNvPr id="12308" name="Line 20"/>
            <p:cNvSpPr>
              <a:spLocks noChangeShapeType="1"/>
            </p:cNvSpPr>
            <p:nvPr/>
          </p:nvSpPr>
          <p:spPr bwMode="auto">
            <a:xfrm>
              <a:off x="1188" y="1872"/>
              <a:ext cx="38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2309" name="Line 21"/>
            <p:cNvSpPr>
              <a:spLocks noChangeShapeType="1"/>
            </p:cNvSpPr>
            <p:nvPr/>
          </p:nvSpPr>
          <p:spPr bwMode="auto">
            <a:xfrm flipH="1">
              <a:off x="1188" y="1968"/>
              <a:ext cx="38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sp>
        <p:nvSpPr>
          <p:cNvPr id="12310" name="Text Box 22"/>
          <p:cNvSpPr txBox="1">
            <a:spLocks noChangeArrowheads="1"/>
          </p:cNvSpPr>
          <p:nvPr/>
        </p:nvSpPr>
        <p:spPr bwMode="auto">
          <a:xfrm>
            <a:off x="6181725" y="3429000"/>
            <a:ext cx="2652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1"/>
              <a:t>K</a:t>
            </a:r>
            <a:r>
              <a:rPr lang="en-US" sz="2400" i="1" baseline="-25000"/>
              <a:t>sp</a:t>
            </a:r>
            <a:r>
              <a:rPr lang="en-US" sz="2400" i="1"/>
              <a:t> </a:t>
            </a:r>
            <a:r>
              <a:rPr lang="en-US" sz="2400"/>
              <a:t>= [Ag</a:t>
            </a:r>
            <a:r>
              <a:rPr lang="en-US" sz="2400" baseline="30000"/>
              <a:t>+</a:t>
            </a:r>
            <a:r>
              <a:rPr lang="en-US" sz="2400"/>
              <a:t>]</a:t>
            </a:r>
            <a:r>
              <a:rPr lang="en-US" sz="2400" baseline="30000"/>
              <a:t>2</a:t>
            </a:r>
            <a:r>
              <a:rPr lang="en-US" sz="2400"/>
              <a:t>[CO</a:t>
            </a:r>
            <a:r>
              <a:rPr lang="en-US" sz="2400" baseline="-25000"/>
              <a:t>3</a:t>
            </a:r>
            <a:r>
              <a:rPr lang="en-US" sz="2400" baseline="30000"/>
              <a:t>2</a:t>
            </a:r>
            <a:r>
              <a:rPr lang="en-US" sz="2800" baseline="30000"/>
              <a:t>-</a:t>
            </a:r>
            <a:r>
              <a:rPr lang="en-US" sz="2400"/>
              <a:t>]</a:t>
            </a:r>
            <a:endParaRPr lang="en-US" sz="2400" i="1"/>
          </a:p>
        </p:txBody>
      </p:sp>
      <p:grpSp>
        <p:nvGrpSpPr>
          <p:cNvPr id="12311" name="Group 23"/>
          <p:cNvGrpSpPr>
            <a:grpSpLocks/>
          </p:cNvGrpSpPr>
          <p:nvPr/>
        </p:nvGrpSpPr>
        <p:grpSpPr bwMode="auto">
          <a:xfrm>
            <a:off x="119063" y="3962400"/>
            <a:ext cx="5900737" cy="457200"/>
            <a:chOff x="-228" y="2112"/>
            <a:chExt cx="3717" cy="288"/>
          </a:xfrm>
        </p:grpSpPr>
        <p:sp>
          <p:nvSpPr>
            <p:cNvPr id="12312" name="Text Box 24"/>
            <p:cNvSpPr txBox="1">
              <a:spLocks noChangeArrowheads="1"/>
            </p:cNvSpPr>
            <p:nvPr/>
          </p:nvSpPr>
          <p:spPr bwMode="auto">
            <a:xfrm>
              <a:off x="-228" y="2112"/>
              <a:ext cx="37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2400"/>
                <a:t>Ca</a:t>
              </a:r>
              <a:r>
                <a:rPr lang="en-US" sz="2400" baseline="-25000"/>
                <a:t>3</a:t>
              </a:r>
              <a:r>
                <a:rPr lang="en-US" sz="2400"/>
                <a:t>(PO</a:t>
              </a:r>
              <a:r>
                <a:rPr lang="en-US" sz="2400" baseline="-25000"/>
                <a:t>4</a:t>
              </a:r>
              <a:r>
                <a:rPr lang="en-US" sz="2400"/>
                <a:t>)</a:t>
              </a:r>
              <a:r>
                <a:rPr lang="en-US" sz="2400" baseline="-25000"/>
                <a:t>2</a:t>
              </a:r>
              <a:r>
                <a:rPr lang="en-US" sz="2400"/>
                <a:t> </a:t>
              </a:r>
              <a:r>
                <a:rPr lang="en-US" sz="2000"/>
                <a:t>(</a:t>
              </a:r>
              <a:r>
                <a:rPr lang="en-US" sz="2000" i="1"/>
                <a:t>s</a:t>
              </a:r>
              <a:r>
                <a:rPr lang="en-US" sz="2000"/>
                <a:t>)</a:t>
              </a:r>
              <a:r>
                <a:rPr lang="en-US" sz="2400"/>
                <a:t>          3Ca</a:t>
              </a:r>
              <a:r>
                <a:rPr lang="en-US" sz="2400" baseline="30000"/>
                <a:t>2+</a:t>
              </a:r>
              <a:r>
                <a:rPr lang="en-US" sz="2400"/>
                <a:t> </a:t>
              </a:r>
              <a:r>
                <a:rPr lang="en-US" sz="2000"/>
                <a:t>(</a:t>
              </a:r>
              <a:r>
                <a:rPr lang="en-US" sz="2000" i="1"/>
                <a:t>aq</a:t>
              </a:r>
              <a:r>
                <a:rPr lang="en-US" sz="2000"/>
                <a:t>)</a:t>
              </a:r>
              <a:r>
                <a:rPr lang="en-US" sz="2400"/>
                <a:t> + 2PO</a:t>
              </a:r>
              <a:r>
                <a:rPr lang="en-US" sz="2400" baseline="-25000"/>
                <a:t>4</a:t>
              </a:r>
              <a:r>
                <a:rPr lang="en-US" sz="2400" baseline="30000"/>
                <a:t>3</a:t>
              </a:r>
              <a:r>
                <a:rPr lang="en-US" sz="2800" baseline="30000"/>
                <a:t>-</a:t>
              </a:r>
              <a:r>
                <a:rPr lang="en-US" sz="2400"/>
                <a:t> </a:t>
              </a:r>
              <a:r>
                <a:rPr lang="en-US" sz="2000"/>
                <a:t>(</a:t>
              </a:r>
              <a:r>
                <a:rPr lang="en-US" sz="2000" i="1"/>
                <a:t>aq</a:t>
              </a:r>
              <a:r>
                <a:rPr lang="en-US" sz="2000"/>
                <a:t>)</a:t>
              </a:r>
            </a:p>
          </p:txBody>
        </p:sp>
        <p:sp>
          <p:nvSpPr>
            <p:cNvPr id="12313" name="Line 25"/>
            <p:cNvSpPr>
              <a:spLocks noChangeShapeType="1"/>
            </p:cNvSpPr>
            <p:nvPr/>
          </p:nvSpPr>
          <p:spPr bwMode="auto">
            <a:xfrm>
              <a:off x="1000" y="2208"/>
              <a:ext cx="38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2314" name="Line 26"/>
            <p:cNvSpPr>
              <a:spLocks noChangeShapeType="1"/>
            </p:cNvSpPr>
            <p:nvPr/>
          </p:nvSpPr>
          <p:spPr bwMode="auto">
            <a:xfrm flipH="1">
              <a:off x="1000" y="2304"/>
              <a:ext cx="38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sp>
        <p:nvSpPr>
          <p:cNvPr id="12315" name="Text Box 27"/>
          <p:cNvSpPr txBox="1">
            <a:spLocks noChangeArrowheads="1"/>
          </p:cNvSpPr>
          <p:nvPr/>
        </p:nvSpPr>
        <p:spPr bwMode="auto">
          <a:xfrm>
            <a:off x="6181725" y="3962400"/>
            <a:ext cx="2878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1"/>
              <a:t>K</a:t>
            </a:r>
            <a:r>
              <a:rPr lang="en-US" sz="2400" i="1" baseline="-25000"/>
              <a:t>sp</a:t>
            </a:r>
            <a:r>
              <a:rPr lang="en-US" sz="2400" i="1"/>
              <a:t> </a:t>
            </a:r>
            <a:r>
              <a:rPr lang="en-US" sz="2400"/>
              <a:t>= [Ca</a:t>
            </a:r>
            <a:r>
              <a:rPr lang="en-US" sz="2400" baseline="30000"/>
              <a:t>2+</a:t>
            </a:r>
            <a:r>
              <a:rPr lang="en-US" sz="2400"/>
              <a:t>]</a:t>
            </a:r>
            <a:r>
              <a:rPr lang="en-US" sz="2400" baseline="30000"/>
              <a:t>3</a:t>
            </a:r>
            <a:r>
              <a:rPr lang="en-US" sz="2400"/>
              <a:t>[PO</a:t>
            </a:r>
            <a:r>
              <a:rPr lang="en-US" sz="2400" baseline="-25000"/>
              <a:t>3</a:t>
            </a:r>
            <a:r>
              <a:rPr lang="en-US" sz="2400" baseline="30000"/>
              <a:t>3</a:t>
            </a:r>
            <a:r>
              <a:rPr lang="en-US" sz="2800" baseline="30000"/>
              <a:t>-</a:t>
            </a:r>
            <a:r>
              <a:rPr lang="en-US" sz="2400"/>
              <a:t>]</a:t>
            </a:r>
            <a:r>
              <a:rPr lang="en-US" sz="2400" baseline="30000"/>
              <a:t>2</a:t>
            </a:r>
            <a:endParaRPr lang="en-US" sz="2400" i="1"/>
          </a:p>
        </p:txBody>
      </p:sp>
      <p:sp>
        <p:nvSpPr>
          <p:cNvPr id="12316" name="Text Box 28"/>
          <p:cNvSpPr txBox="1">
            <a:spLocks noChangeArrowheads="1"/>
          </p:cNvSpPr>
          <p:nvPr/>
        </p:nvSpPr>
        <p:spPr bwMode="auto">
          <a:xfrm>
            <a:off x="119063" y="4586288"/>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u="sng"/>
              <a:t>Pelarutan suatu padatan ionik ke dalam larutan berair:</a:t>
            </a:r>
          </a:p>
        </p:txBody>
      </p:sp>
      <p:sp>
        <p:nvSpPr>
          <p:cNvPr id="12317" name="Text Box 29"/>
          <p:cNvSpPr txBox="1">
            <a:spLocks noChangeArrowheads="1"/>
          </p:cNvSpPr>
          <p:nvPr/>
        </p:nvSpPr>
        <p:spPr bwMode="auto">
          <a:xfrm>
            <a:off x="381000" y="5605463"/>
            <a:ext cx="1184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1"/>
              <a:t>Q</a:t>
            </a:r>
            <a:r>
              <a:rPr lang="en-US" sz="2400"/>
              <a:t> = </a:t>
            </a:r>
            <a:r>
              <a:rPr lang="en-US" sz="2400" i="1"/>
              <a:t>K</a:t>
            </a:r>
            <a:r>
              <a:rPr lang="en-US" sz="2400" i="1" baseline="-25000"/>
              <a:t>sp</a:t>
            </a:r>
            <a:endParaRPr lang="en-US" sz="2400" i="1"/>
          </a:p>
        </p:txBody>
      </p:sp>
      <p:sp>
        <p:nvSpPr>
          <p:cNvPr id="12318" name="Text Box 30"/>
          <p:cNvSpPr txBox="1">
            <a:spLocks noChangeArrowheads="1"/>
          </p:cNvSpPr>
          <p:nvPr/>
        </p:nvSpPr>
        <p:spPr bwMode="auto">
          <a:xfrm>
            <a:off x="1955800" y="5605463"/>
            <a:ext cx="2051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Larutan jenuh</a:t>
            </a:r>
          </a:p>
        </p:txBody>
      </p:sp>
      <p:sp>
        <p:nvSpPr>
          <p:cNvPr id="12319" name="Text Box 31"/>
          <p:cNvSpPr txBox="1">
            <a:spLocks noChangeArrowheads="1"/>
          </p:cNvSpPr>
          <p:nvPr/>
        </p:nvSpPr>
        <p:spPr bwMode="auto">
          <a:xfrm>
            <a:off x="381000" y="5140325"/>
            <a:ext cx="1184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1"/>
              <a:t>Q</a:t>
            </a:r>
            <a:r>
              <a:rPr lang="en-US" sz="2400"/>
              <a:t> &lt; </a:t>
            </a:r>
            <a:r>
              <a:rPr lang="en-US" sz="2400" i="1"/>
              <a:t>K</a:t>
            </a:r>
            <a:r>
              <a:rPr lang="en-US" sz="2400" i="1" baseline="-25000"/>
              <a:t>sp</a:t>
            </a:r>
            <a:endParaRPr lang="en-US" sz="2400" i="1"/>
          </a:p>
        </p:txBody>
      </p:sp>
      <p:sp>
        <p:nvSpPr>
          <p:cNvPr id="12320" name="Text Box 32"/>
          <p:cNvSpPr txBox="1">
            <a:spLocks noChangeArrowheads="1"/>
          </p:cNvSpPr>
          <p:nvPr/>
        </p:nvSpPr>
        <p:spPr bwMode="auto">
          <a:xfrm>
            <a:off x="1955800" y="5138738"/>
            <a:ext cx="2541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Larutan tak jenuh</a:t>
            </a:r>
          </a:p>
        </p:txBody>
      </p:sp>
      <p:sp>
        <p:nvSpPr>
          <p:cNvPr id="12321" name="Text Box 33"/>
          <p:cNvSpPr txBox="1">
            <a:spLocks noChangeArrowheads="1"/>
          </p:cNvSpPr>
          <p:nvPr/>
        </p:nvSpPr>
        <p:spPr bwMode="auto">
          <a:xfrm>
            <a:off x="5624513" y="5121275"/>
            <a:ext cx="2797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Tidak ada endapan</a:t>
            </a:r>
          </a:p>
        </p:txBody>
      </p:sp>
      <p:sp>
        <p:nvSpPr>
          <p:cNvPr id="12322" name="Text Box 34"/>
          <p:cNvSpPr txBox="1">
            <a:spLocks noChangeArrowheads="1"/>
          </p:cNvSpPr>
          <p:nvPr/>
        </p:nvSpPr>
        <p:spPr bwMode="auto">
          <a:xfrm>
            <a:off x="381000" y="6110288"/>
            <a:ext cx="1184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1"/>
              <a:t>Q</a:t>
            </a:r>
            <a:r>
              <a:rPr lang="en-US" sz="2400"/>
              <a:t> &gt; </a:t>
            </a:r>
            <a:r>
              <a:rPr lang="en-US" sz="2400" i="1"/>
              <a:t>K</a:t>
            </a:r>
            <a:r>
              <a:rPr lang="en-US" sz="2400" i="1" baseline="-25000"/>
              <a:t>sp</a:t>
            </a:r>
            <a:endParaRPr lang="en-US" sz="2400" i="1"/>
          </a:p>
        </p:txBody>
      </p:sp>
      <p:sp>
        <p:nvSpPr>
          <p:cNvPr id="12323" name="Text Box 35"/>
          <p:cNvSpPr txBox="1">
            <a:spLocks noChangeArrowheads="1"/>
          </p:cNvSpPr>
          <p:nvPr/>
        </p:nvSpPr>
        <p:spPr bwMode="auto">
          <a:xfrm>
            <a:off x="1955800" y="6110288"/>
            <a:ext cx="2847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Larutan lewat jenuh</a:t>
            </a:r>
          </a:p>
        </p:txBody>
      </p:sp>
      <p:sp>
        <p:nvSpPr>
          <p:cNvPr id="12324" name="Text Box 36"/>
          <p:cNvSpPr txBox="1">
            <a:spLocks noChangeArrowheads="1"/>
          </p:cNvSpPr>
          <p:nvPr/>
        </p:nvSpPr>
        <p:spPr bwMode="auto">
          <a:xfrm>
            <a:off x="5486400" y="6097588"/>
            <a:ext cx="3508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Endapan akan terbentuk</a:t>
            </a:r>
          </a:p>
        </p:txBody>
      </p:sp>
      <p:sp>
        <p:nvSpPr>
          <p:cNvPr id="12325" name="WordArt 37"/>
          <p:cNvSpPr>
            <a:spLocks noChangeArrowheads="1" noChangeShapeType="1" noTextEdit="1"/>
          </p:cNvSpPr>
          <p:nvPr/>
        </p:nvSpPr>
        <p:spPr bwMode="auto">
          <a:xfrm>
            <a:off x="4191000" y="1219200"/>
            <a:ext cx="1371600" cy="762000"/>
          </a:xfrm>
          <a:prstGeom prst="rect">
            <a:avLst/>
          </a:prstGeom>
        </p:spPr>
        <p:txBody>
          <a:bodyPr wrap="none" fromWordArt="1">
            <a:prstTxWarp prst="textDoubleWave1">
              <a:avLst>
                <a:gd name="adj1" fmla="val 6500"/>
                <a:gd name="adj2" fmla="val 0"/>
              </a:avLst>
            </a:prstTxWarp>
          </a:bodyPr>
          <a:lstStyle/>
          <a:p>
            <a:pPr algn="ctr"/>
            <a:r>
              <a:rPr lang="id-ID"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Ksp</a:t>
            </a:r>
          </a:p>
        </p:txBody>
      </p:sp>
    </p:spTree>
    <p:extLst>
      <p:ext uri="{BB962C8B-B14F-4D97-AF65-F5344CB8AC3E}">
        <p14:creationId xmlns:p14="http://schemas.microsoft.com/office/powerpoint/2010/main" val="1956495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5" descr="npo0000ad"/>
          <p:cNvPicPr>
            <a:picLocks noChangeAspect="1" noChangeArrowheads="1"/>
          </p:cNvPicPr>
          <p:nvPr/>
        </p:nvPicPr>
        <p:blipFill>
          <a:blip r:embed="rId2">
            <a:extLst>
              <a:ext uri="{28A0092B-C50C-407E-A947-70E740481C1C}">
                <a14:useLocalDpi xmlns:a14="http://schemas.microsoft.com/office/drawing/2010/main" val="0"/>
              </a:ext>
            </a:extLst>
          </a:blip>
          <a:srcRect l="13736" t="32143" r="13736" b="4286"/>
          <a:stretch>
            <a:fillRect/>
          </a:stretch>
        </p:blipFill>
        <p:spPr bwMode="auto">
          <a:xfrm>
            <a:off x="762000" y="2362200"/>
            <a:ext cx="3049588"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6" descr="npo0000af"/>
          <p:cNvPicPr>
            <a:picLocks noChangeAspect="1" noChangeArrowheads="1"/>
          </p:cNvPicPr>
          <p:nvPr/>
        </p:nvPicPr>
        <p:blipFill>
          <a:blip r:embed="rId3">
            <a:extLst>
              <a:ext uri="{28A0092B-C50C-407E-A947-70E740481C1C}">
                <a14:useLocalDpi xmlns:a14="http://schemas.microsoft.com/office/drawing/2010/main" val="0"/>
              </a:ext>
            </a:extLst>
          </a:blip>
          <a:srcRect l="13736" t="32140" r="13736" b="4286"/>
          <a:stretch>
            <a:fillRect/>
          </a:stretch>
        </p:blipFill>
        <p:spPr bwMode="auto">
          <a:xfrm>
            <a:off x="4724400" y="2366963"/>
            <a:ext cx="3046413" cy="3424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9" name="WordArt 7"/>
          <p:cNvSpPr>
            <a:spLocks noChangeArrowheads="1" noChangeShapeType="1" noTextEdit="1"/>
          </p:cNvSpPr>
          <p:nvPr/>
        </p:nvSpPr>
        <p:spPr bwMode="auto">
          <a:xfrm>
            <a:off x="3733800" y="1676400"/>
            <a:ext cx="1371600" cy="762000"/>
          </a:xfrm>
          <a:prstGeom prst="rect">
            <a:avLst/>
          </a:prstGeom>
        </p:spPr>
        <p:txBody>
          <a:bodyPr wrap="none" fromWordArt="1">
            <a:prstTxWarp prst="textDoubleWave1">
              <a:avLst>
                <a:gd name="adj1" fmla="val 6500"/>
                <a:gd name="adj2" fmla="val 0"/>
              </a:avLst>
            </a:prstTxWarp>
          </a:bodyPr>
          <a:lstStyle/>
          <a:p>
            <a:pPr algn="ctr"/>
            <a:r>
              <a:rPr lang="id-ID"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Ksp</a:t>
            </a:r>
          </a:p>
        </p:txBody>
      </p:sp>
      <p:sp>
        <p:nvSpPr>
          <p:cNvPr id="13320" name="Text Box 8"/>
          <p:cNvSpPr txBox="1">
            <a:spLocks noChangeArrowheads="1"/>
          </p:cNvSpPr>
          <p:nvPr/>
        </p:nvSpPr>
        <p:spPr bwMode="auto">
          <a:xfrm>
            <a:off x="3844925" y="6019800"/>
            <a:ext cx="1184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1"/>
              <a:t>Q</a:t>
            </a:r>
            <a:r>
              <a:rPr lang="en-US" sz="2400"/>
              <a:t> = </a:t>
            </a:r>
            <a:r>
              <a:rPr lang="en-US" sz="2400" i="1"/>
              <a:t>K</a:t>
            </a:r>
            <a:r>
              <a:rPr lang="en-US" sz="2400" i="1" baseline="-25000"/>
              <a:t>sp</a:t>
            </a:r>
            <a:endParaRPr lang="en-US" sz="2400" i="1"/>
          </a:p>
        </p:txBody>
      </p:sp>
      <p:sp>
        <p:nvSpPr>
          <p:cNvPr id="13321" name="Text Box 9"/>
          <p:cNvSpPr txBox="1">
            <a:spLocks noChangeArrowheads="1"/>
          </p:cNvSpPr>
          <p:nvPr/>
        </p:nvSpPr>
        <p:spPr bwMode="auto">
          <a:xfrm>
            <a:off x="1787525" y="6019800"/>
            <a:ext cx="1184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1"/>
              <a:t>Q</a:t>
            </a:r>
            <a:r>
              <a:rPr lang="en-US" sz="2400"/>
              <a:t> &lt; </a:t>
            </a:r>
            <a:r>
              <a:rPr lang="en-US" sz="2400" i="1"/>
              <a:t>K</a:t>
            </a:r>
            <a:r>
              <a:rPr lang="en-US" sz="2400" i="1" baseline="-25000"/>
              <a:t>sp</a:t>
            </a:r>
            <a:endParaRPr lang="en-US" sz="2400" i="1"/>
          </a:p>
        </p:txBody>
      </p:sp>
      <p:sp>
        <p:nvSpPr>
          <p:cNvPr id="13322" name="Text Box 10"/>
          <p:cNvSpPr txBox="1">
            <a:spLocks noChangeArrowheads="1"/>
          </p:cNvSpPr>
          <p:nvPr/>
        </p:nvSpPr>
        <p:spPr bwMode="auto">
          <a:xfrm>
            <a:off x="6019800" y="6019800"/>
            <a:ext cx="1184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1"/>
              <a:t>Q</a:t>
            </a:r>
            <a:r>
              <a:rPr lang="en-US" sz="2400"/>
              <a:t> &gt; </a:t>
            </a:r>
            <a:r>
              <a:rPr lang="en-US" sz="2400" i="1"/>
              <a:t>K</a:t>
            </a:r>
            <a:r>
              <a:rPr lang="en-US" sz="2400" i="1" baseline="-25000"/>
              <a:t>sp</a:t>
            </a:r>
            <a:endParaRPr lang="en-US" sz="2400" i="1"/>
          </a:p>
        </p:txBody>
      </p:sp>
      <p:sp>
        <p:nvSpPr>
          <p:cNvPr id="13323" name="Line 11"/>
          <p:cNvSpPr>
            <a:spLocks noChangeShapeType="1"/>
          </p:cNvSpPr>
          <p:nvPr/>
        </p:nvSpPr>
        <p:spPr bwMode="auto">
          <a:xfrm>
            <a:off x="3124200" y="62484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3324" name="Line 12"/>
          <p:cNvSpPr>
            <a:spLocks noChangeShapeType="1"/>
          </p:cNvSpPr>
          <p:nvPr/>
        </p:nvSpPr>
        <p:spPr bwMode="auto">
          <a:xfrm>
            <a:off x="5181600" y="62484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3325" name="Text Box 13"/>
          <p:cNvSpPr txBox="1">
            <a:spLocks noChangeArrowheads="1"/>
          </p:cNvSpPr>
          <p:nvPr/>
        </p:nvSpPr>
        <p:spPr bwMode="auto">
          <a:xfrm>
            <a:off x="1828800" y="334963"/>
            <a:ext cx="7162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000099"/>
                </a:solidFill>
                <a:effectLst>
                  <a:outerShdw blurRad="38100" dist="38100" dir="2700000" algn="tl">
                    <a:srgbClr val="C0C0C0"/>
                  </a:outerShdw>
                </a:effectLst>
                <a:latin typeface="Engravers MT" pitchFamily="18" charset="0"/>
              </a:rPr>
              <a:t>R e a k s i   k I m I a</a:t>
            </a:r>
          </a:p>
        </p:txBody>
      </p:sp>
    </p:spTree>
    <p:extLst>
      <p:ext uri="{BB962C8B-B14F-4D97-AF65-F5344CB8AC3E}">
        <p14:creationId xmlns:p14="http://schemas.microsoft.com/office/powerpoint/2010/main" val="1929903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1828800" y="334963"/>
            <a:ext cx="7162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000099"/>
                </a:solidFill>
                <a:effectLst>
                  <a:outerShdw blurRad="38100" dist="38100" dir="2700000" algn="tl">
                    <a:srgbClr val="C0C0C0"/>
                  </a:outerShdw>
                </a:effectLst>
                <a:latin typeface="Engravers MT" pitchFamily="18" charset="0"/>
              </a:rPr>
              <a:t>R e a k s i   k I m I a</a:t>
            </a:r>
          </a:p>
        </p:txBody>
      </p:sp>
      <p:sp>
        <p:nvSpPr>
          <p:cNvPr id="14341" name="Text Box 5"/>
          <p:cNvSpPr txBox="1">
            <a:spLocks noChangeArrowheads="1"/>
          </p:cNvSpPr>
          <p:nvPr/>
        </p:nvSpPr>
        <p:spPr bwMode="auto">
          <a:xfrm>
            <a:off x="573088" y="1447800"/>
            <a:ext cx="25796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a:t>Reaksi Redoks</a:t>
            </a:r>
          </a:p>
        </p:txBody>
      </p:sp>
      <p:sp>
        <p:nvSpPr>
          <p:cNvPr id="14342" name="Text Box 6"/>
          <p:cNvSpPr txBox="1">
            <a:spLocks noChangeArrowheads="1"/>
          </p:cNvSpPr>
          <p:nvPr/>
        </p:nvSpPr>
        <p:spPr bwMode="auto">
          <a:xfrm>
            <a:off x="609600" y="2376488"/>
            <a:ext cx="3190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a:t>Reaksi Asam Basa</a:t>
            </a:r>
          </a:p>
        </p:txBody>
      </p:sp>
      <p:sp>
        <p:nvSpPr>
          <p:cNvPr id="14343" name="Text Box 7"/>
          <p:cNvSpPr txBox="1">
            <a:spLocks noChangeArrowheads="1"/>
          </p:cNvSpPr>
          <p:nvPr/>
        </p:nvSpPr>
        <p:spPr bwMode="auto">
          <a:xfrm>
            <a:off x="635000" y="3290888"/>
            <a:ext cx="5232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a:t>Reaksi Pembentukan Kompleks</a:t>
            </a:r>
          </a:p>
        </p:txBody>
      </p:sp>
      <p:sp>
        <p:nvSpPr>
          <p:cNvPr id="14344" name="Text Box 8"/>
          <p:cNvSpPr txBox="1">
            <a:spLocks noChangeArrowheads="1"/>
          </p:cNvSpPr>
          <p:nvPr/>
        </p:nvSpPr>
        <p:spPr bwMode="auto">
          <a:xfrm>
            <a:off x="609600" y="4129088"/>
            <a:ext cx="36496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a:t>Kesetimbangan Kimia</a:t>
            </a:r>
          </a:p>
        </p:txBody>
      </p:sp>
    </p:spTree>
    <p:extLst>
      <p:ext uri="{BB962C8B-B14F-4D97-AF65-F5344CB8AC3E}">
        <p14:creationId xmlns:p14="http://schemas.microsoft.com/office/powerpoint/2010/main" val="2540582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38138" y="2060575"/>
            <a:ext cx="8555037" cy="7207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5363" name="Text Box 3"/>
          <p:cNvSpPr txBox="1">
            <a:spLocks noChangeArrowheads="1"/>
          </p:cNvSpPr>
          <p:nvPr/>
        </p:nvSpPr>
        <p:spPr bwMode="auto">
          <a:xfrm>
            <a:off x="2987675" y="7938"/>
            <a:ext cx="5976938"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000099"/>
                </a:solidFill>
                <a:effectLst>
                  <a:outerShdw blurRad="38100" dist="38100" dir="2700000" algn="tl">
                    <a:srgbClr val="C0C0C0"/>
                  </a:outerShdw>
                </a:effectLst>
                <a:latin typeface="Niagara Engraved" pitchFamily="82" charset="0"/>
              </a:rPr>
              <a:t>Golongan  Anion</a:t>
            </a:r>
          </a:p>
        </p:txBody>
      </p:sp>
      <p:sp>
        <p:nvSpPr>
          <p:cNvPr id="15364" name="Text Box 4"/>
          <p:cNvSpPr txBox="1">
            <a:spLocks noChangeArrowheads="1"/>
          </p:cNvSpPr>
          <p:nvPr/>
        </p:nvSpPr>
        <p:spPr bwMode="auto">
          <a:xfrm>
            <a:off x="2470150" y="3076575"/>
            <a:ext cx="2232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latin typeface="Berlin Sans FB Demi" pitchFamily="34" charset="0"/>
              </a:rPr>
              <a:t>Golongan Sulfat</a:t>
            </a:r>
          </a:p>
        </p:txBody>
      </p:sp>
      <p:sp>
        <p:nvSpPr>
          <p:cNvPr id="15365" name="Text Box 5"/>
          <p:cNvSpPr txBox="1">
            <a:spLocks noChangeArrowheads="1"/>
          </p:cNvSpPr>
          <p:nvPr/>
        </p:nvSpPr>
        <p:spPr bwMode="auto">
          <a:xfrm>
            <a:off x="5219700" y="2943225"/>
            <a:ext cx="381635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t>SO</a:t>
            </a:r>
            <a:r>
              <a:rPr lang="en-US" baseline="-25000"/>
              <a:t>3</a:t>
            </a:r>
            <a:r>
              <a:rPr lang="en-US" baseline="30000"/>
              <a:t>-2</a:t>
            </a:r>
            <a:r>
              <a:rPr lang="en-US"/>
              <a:t>  SO</a:t>
            </a:r>
            <a:r>
              <a:rPr lang="en-US" baseline="-25000"/>
              <a:t>4</a:t>
            </a:r>
            <a:r>
              <a:rPr lang="en-US" baseline="30000"/>
              <a:t>-2</a:t>
            </a:r>
            <a:r>
              <a:rPr lang="en-US"/>
              <a:t>  CO</a:t>
            </a:r>
            <a:r>
              <a:rPr lang="en-US" baseline="-25000"/>
              <a:t>3</a:t>
            </a:r>
            <a:r>
              <a:rPr lang="en-US" baseline="30000"/>
              <a:t>-2</a:t>
            </a:r>
            <a:r>
              <a:rPr lang="en-US"/>
              <a:t>  CrO</a:t>
            </a:r>
            <a:r>
              <a:rPr lang="en-US" baseline="-25000"/>
              <a:t>4</a:t>
            </a:r>
            <a:r>
              <a:rPr lang="en-US" baseline="30000"/>
              <a:t>-2</a:t>
            </a:r>
            <a:r>
              <a:rPr lang="en-US"/>
              <a:t>  BO</a:t>
            </a:r>
            <a:r>
              <a:rPr lang="en-US" baseline="-25000"/>
              <a:t>3</a:t>
            </a:r>
            <a:r>
              <a:rPr lang="en-US" baseline="30000"/>
              <a:t>-3</a:t>
            </a:r>
            <a:r>
              <a:rPr lang="en-US"/>
              <a:t>  AsO</a:t>
            </a:r>
            <a:r>
              <a:rPr lang="en-US" baseline="-25000"/>
              <a:t>4</a:t>
            </a:r>
            <a:r>
              <a:rPr lang="en-US" baseline="30000"/>
              <a:t>-3</a:t>
            </a:r>
            <a:r>
              <a:rPr lang="en-US"/>
              <a:t>  AsO</a:t>
            </a:r>
            <a:r>
              <a:rPr lang="en-US" baseline="-25000"/>
              <a:t>3</a:t>
            </a:r>
            <a:r>
              <a:rPr lang="en-US" baseline="30000"/>
              <a:t>-3</a:t>
            </a:r>
            <a:r>
              <a:rPr lang="en-US"/>
              <a:t>  PO</a:t>
            </a:r>
            <a:r>
              <a:rPr lang="en-US" baseline="-25000"/>
              <a:t>4</a:t>
            </a:r>
            <a:r>
              <a:rPr lang="en-US" baseline="30000"/>
              <a:t>-3</a:t>
            </a:r>
          </a:p>
        </p:txBody>
      </p:sp>
      <p:sp>
        <p:nvSpPr>
          <p:cNvPr id="15366" name="Text Box 6"/>
          <p:cNvSpPr txBox="1">
            <a:spLocks noChangeArrowheads="1"/>
          </p:cNvSpPr>
          <p:nvPr/>
        </p:nvSpPr>
        <p:spPr bwMode="auto">
          <a:xfrm>
            <a:off x="2484438" y="5367338"/>
            <a:ext cx="2663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latin typeface="Berlin Sans FB Demi" pitchFamily="34" charset="0"/>
              </a:rPr>
              <a:t>Golongan Nitrat</a:t>
            </a:r>
          </a:p>
        </p:txBody>
      </p:sp>
      <p:sp>
        <p:nvSpPr>
          <p:cNvPr id="15367" name="Text Box 7"/>
          <p:cNvSpPr txBox="1">
            <a:spLocks noChangeArrowheads="1"/>
          </p:cNvSpPr>
          <p:nvPr/>
        </p:nvSpPr>
        <p:spPr bwMode="auto">
          <a:xfrm>
            <a:off x="2484438" y="4329113"/>
            <a:ext cx="2808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latin typeface="Berlin Sans FB Demi" pitchFamily="34" charset="0"/>
              </a:rPr>
              <a:t>Golongan Halida </a:t>
            </a:r>
          </a:p>
        </p:txBody>
      </p:sp>
      <p:sp>
        <p:nvSpPr>
          <p:cNvPr id="15368" name="Text Box 8"/>
          <p:cNvSpPr txBox="1">
            <a:spLocks noChangeArrowheads="1"/>
          </p:cNvSpPr>
          <p:nvPr/>
        </p:nvSpPr>
        <p:spPr bwMode="auto">
          <a:xfrm>
            <a:off x="5218113" y="4371975"/>
            <a:ext cx="24495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Cl</a:t>
            </a:r>
            <a:r>
              <a:rPr lang="en-US" baseline="30000"/>
              <a:t>-</a:t>
            </a:r>
            <a:r>
              <a:rPr lang="en-US"/>
              <a:t>   Br</a:t>
            </a:r>
            <a:r>
              <a:rPr lang="en-US" baseline="30000"/>
              <a:t>-</a:t>
            </a:r>
            <a:r>
              <a:rPr lang="en-US"/>
              <a:t>  I</a:t>
            </a:r>
            <a:r>
              <a:rPr lang="en-US" baseline="30000"/>
              <a:t>-</a:t>
            </a:r>
            <a:r>
              <a:rPr lang="en-US"/>
              <a:t>  S</a:t>
            </a:r>
            <a:r>
              <a:rPr lang="en-US" baseline="30000"/>
              <a:t>-2</a:t>
            </a:r>
          </a:p>
        </p:txBody>
      </p:sp>
      <p:sp>
        <p:nvSpPr>
          <p:cNvPr id="15369" name="Text Box 9"/>
          <p:cNvSpPr txBox="1">
            <a:spLocks noChangeArrowheads="1"/>
          </p:cNvSpPr>
          <p:nvPr/>
        </p:nvSpPr>
        <p:spPr bwMode="auto">
          <a:xfrm>
            <a:off x="5291138" y="5395913"/>
            <a:ext cx="338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NO</a:t>
            </a:r>
            <a:r>
              <a:rPr lang="en-US" baseline="-25000"/>
              <a:t>3</a:t>
            </a:r>
            <a:r>
              <a:rPr lang="en-US" baseline="30000"/>
              <a:t>-</a:t>
            </a:r>
            <a:r>
              <a:rPr lang="en-US"/>
              <a:t>    NO</a:t>
            </a:r>
            <a:r>
              <a:rPr lang="en-US" baseline="-25000"/>
              <a:t>2</a:t>
            </a:r>
            <a:r>
              <a:rPr lang="en-US" baseline="30000"/>
              <a:t>-</a:t>
            </a:r>
            <a:r>
              <a:rPr lang="en-US"/>
              <a:t>     CH</a:t>
            </a:r>
            <a:r>
              <a:rPr lang="en-US" baseline="-25000"/>
              <a:t>3</a:t>
            </a:r>
            <a:r>
              <a:rPr lang="en-US"/>
              <a:t>COOH</a:t>
            </a:r>
            <a:r>
              <a:rPr lang="en-US" baseline="30000"/>
              <a:t>-</a:t>
            </a:r>
            <a:r>
              <a:rPr lang="en-US"/>
              <a:t>  </a:t>
            </a:r>
          </a:p>
        </p:txBody>
      </p:sp>
      <p:sp>
        <p:nvSpPr>
          <p:cNvPr id="15370" name="Line 10"/>
          <p:cNvSpPr>
            <a:spLocks noChangeShapeType="1"/>
          </p:cNvSpPr>
          <p:nvPr/>
        </p:nvSpPr>
        <p:spPr bwMode="auto">
          <a:xfrm>
            <a:off x="350838" y="2852738"/>
            <a:ext cx="8569325" cy="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5371" name="Line 11"/>
          <p:cNvSpPr>
            <a:spLocks noChangeShapeType="1"/>
          </p:cNvSpPr>
          <p:nvPr/>
        </p:nvSpPr>
        <p:spPr bwMode="auto">
          <a:xfrm>
            <a:off x="338138" y="4057650"/>
            <a:ext cx="8569325" cy="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5372" name="Line 12"/>
          <p:cNvSpPr>
            <a:spLocks noChangeShapeType="1"/>
          </p:cNvSpPr>
          <p:nvPr/>
        </p:nvSpPr>
        <p:spPr bwMode="auto">
          <a:xfrm>
            <a:off x="323850" y="5041900"/>
            <a:ext cx="8569325" cy="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5373" name="Line 13"/>
          <p:cNvSpPr>
            <a:spLocks noChangeShapeType="1"/>
          </p:cNvSpPr>
          <p:nvPr/>
        </p:nvSpPr>
        <p:spPr bwMode="auto">
          <a:xfrm>
            <a:off x="323850" y="6165850"/>
            <a:ext cx="8569325" cy="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5374" name="Line 14"/>
          <p:cNvSpPr>
            <a:spLocks noChangeShapeType="1"/>
          </p:cNvSpPr>
          <p:nvPr/>
        </p:nvSpPr>
        <p:spPr bwMode="auto">
          <a:xfrm>
            <a:off x="323850" y="1989138"/>
            <a:ext cx="8569325" cy="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5375" name="Text Box 15"/>
          <p:cNvSpPr txBox="1">
            <a:spLocks noChangeArrowheads="1"/>
          </p:cNvSpPr>
          <p:nvPr/>
        </p:nvSpPr>
        <p:spPr bwMode="auto">
          <a:xfrm>
            <a:off x="2439988" y="2219325"/>
            <a:ext cx="2232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Berlin Sans FB Demi" pitchFamily="34" charset="0"/>
              </a:rPr>
              <a:t>Nama Golongan</a:t>
            </a:r>
          </a:p>
        </p:txBody>
      </p:sp>
      <p:sp>
        <p:nvSpPr>
          <p:cNvPr id="15376" name="Text Box 16"/>
          <p:cNvSpPr txBox="1">
            <a:spLocks noChangeArrowheads="1"/>
          </p:cNvSpPr>
          <p:nvPr/>
        </p:nvSpPr>
        <p:spPr bwMode="auto">
          <a:xfrm>
            <a:off x="539750" y="2205038"/>
            <a:ext cx="136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Berlin Sans FB Demi" pitchFamily="34" charset="0"/>
              </a:rPr>
              <a:t>Golongan</a:t>
            </a:r>
          </a:p>
        </p:txBody>
      </p:sp>
      <p:sp>
        <p:nvSpPr>
          <p:cNvPr id="15377" name="Text Box 17"/>
          <p:cNvSpPr txBox="1">
            <a:spLocks noChangeArrowheads="1"/>
          </p:cNvSpPr>
          <p:nvPr/>
        </p:nvSpPr>
        <p:spPr bwMode="auto">
          <a:xfrm>
            <a:off x="539750" y="3041650"/>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Berlin Sans FB Demi" pitchFamily="34" charset="0"/>
              </a:rPr>
              <a:t>I</a:t>
            </a:r>
          </a:p>
        </p:txBody>
      </p:sp>
      <p:sp>
        <p:nvSpPr>
          <p:cNvPr id="15378" name="Text Box 18"/>
          <p:cNvSpPr txBox="1">
            <a:spLocks noChangeArrowheads="1"/>
          </p:cNvSpPr>
          <p:nvPr/>
        </p:nvSpPr>
        <p:spPr bwMode="auto">
          <a:xfrm>
            <a:off x="539750" y="4357688"/>
            <a:ext cx="136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Berlin Sans FB Demi" pitchFamily="34" charset="0"/>
              </a:rPr>
              <a:t>II</a:t>
            </a:r>
          </a:p>
        </p:txBody>
      </p:sp>
      <p:sp>
        <p:nvSpPr>
          <p:cNvPr id="15379" name="Text Box 19"/>
          <p:cNvSpPr txBox="1">
            <a:spLocks noChangeArrowheads="1"/>
          </p:cNvSpPr>
          <p:nvPr/>
        </p:nvSpPr>
        <p:spPr bwMode="auto">
          <a:xfrm>
            <a:off x="539750" y="5395913"/>
            <a:ext cx="136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Berlin Sans FB Demi" pitchFamily="34" charset="0"/>
              </a:rPr>
              <a:t>III</a:t>
            </a:r>
          </a:p>
        </p:txBody>
      </p:sp>
      <p:sp>
        <p:nvSpPr>
          <p:cNvPr id="15380" name="Text Box 20"/>
          <p:cNvSpPr txBox="1">
            <a:spLocks noChangeArrowheads="1"/>
          </p:cNvSpPr>
          <p:nvPr/>
        </p:nvSpPr>
        <p:spPr bwMode="auto">
          <a:xfrm>
            <a:off x="6156325" y="2219325"/>
            <a:ext cx="1655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Berlin Sans FB Demi" pitchFamily="34" charset="0"/>
              </a:rPr>
              <a:t>Jenis Ion</a:t>
            </a:r>
          </a:p>
        </p:txBody>
      </p:sp>
    </p:spTree>
    <p:extLst>
      <p:ext uri="{BB962C8B-B14F-4D97-AF65-F5344CB8AC3E}">
        <p14:creationId xmlns:p14="http://schemas.microsoft.com/office/powerpoint/2010/main" val="487802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54150"/>
            <a:ext cx="1271588" cy="518160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377950"/>
            <a:ext cx="1338263" cy="52578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454150"/>
            <a:ext cx="1381125" cy="5257800"/>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377950"/>
            <a:ext cx="1317625" cy="525780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454150"/>
            <a:ext cx="1322388" cy="5181600"/>
          </a:xfrm>
          <a:prstGeom prst="rect">
            <a:avLst/>
          </a:prstGeom>
          <a:noFill/>
          <a:extLst>
            <a:ext uri="{909E8E84-426E-40DD-AFC4-6F175D3DCCD1}">
              <a14:hiddenFill xmlns:a14="http://schemas.microsoft.com/office/drawing/2010/main">
                <a:solidFill>
                  <a:srgbClr val="FFFFFF"/>
                </a:solidFill>
              </a14:hiddenFill>
            </a:ext>
          </a:extLst>
        </p:spPr>
      </p:pic>
      <p:grpSp>
        <p:nvGrpSpPr>
          <p:cNvPr id="16392" name="Group 8"/>
          <p:cNvGrpSpPr>
            <a:grpSpLocks/>
          </p:cNvGrpSpPr>
          <p:nvPr/>
        </p:nvGrpSpPr>
        <p:grpSpPr bwMode="auto">
          <a:xfrm>
            <a:off x="1295400" y="2368550"/>
            <a:ext cx="1066800" cy="3505200"/>
            <a:chOff x="816" y="1152"/>
            <a:chExt cx="672" cy="2208"/>
          </a:xfrm>
        </p:grpSpPr>
        <p:sp>
          <p:nvSpPr>
            <p:cNvPr id="16393" name="Line 9"/>
            <p:cNvSpPr>
              <a:spLocks noChangeShapeType="1"/>
            </p:cNvSpPr>
            <p:nvPr/>
          </p:nvSpPr>
          <p:spPr bwMode="auto">
            <a:xfrm>
              <a:off x="864" y="1632"/>
              <a:ext cx="57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6394" name="Text Box 10"/>
            <p:cNvSpPr txBox="1">
              <a:spLocks noChangeArrowheads="1"/>
            </p:cNvSpPr>
            <p:nvPr/>
          </p:nvSpPr>
          <p:spPr bwMode="auto">
            <a:xfrm>
              <a:off x="816" y="1152"/>
              <a:ext cx="672"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10000"/>
                </a:spcBef>
              </a:pPr>
              <a:r>
                <a:rPr lang="en-US"/>
                <a:t>Add </a:t>
              </a:r>
            </a:p>
            <a:p>
              <a:pPr algn="ctr" eaLnBrk="0" hangingPunct="0">
                <a:spcBef>
                  <a:spcPct val="10000"/>
                </a:spcBef>
              </a:pPr>
              <a:r>
                <a:rPr lang="en-US"/>
                <a:t>6M HCl</a:t>
              </a:r>
            </a:p>
          </p:txBody>
        </p:sp>
        <p:grpSp>
          <p:nvGrpSpPr>
            <p:cNvPr id="16395" name="Group 11"/>
            <p:cNvGrpSpPr>
              <a:grpSpLocks/>
            </p:cNvGrpSpPr>
            <p:nvPr/>
          </p:nvGrpSpPr>
          <p:grpSpPr bwMode="auto">
            <a:xfrm>
              <a:off x="1200" y="1632"/>
              <a:ext cx="240" cy="1728"/>
              <a:chOff x="1200" y="1632"/>
              <a:chExt cx="240" cy="1728"/>
            </a:xfrm>
          </p:grpSpPr>
          <p:sp>
            <p:nvSpPr>
              <p:cNvPr id="16396" name="Line 12"/>
              <p:cNvSpPr>
                <a:spLocks noChangeShapeType="1"/>
              </p:cNvSpPr>
              <p:nvPr/>
            </p:nvSpPr>
            <p:spPr bwMode="auto">
              <a:xfrm>
                <a:off x="1200" y="1632"/>
                <a:ext cx="0" cy="17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6397" name="Line 13"/>
              <p:cNvSpPr>
                <a:spLocks noChangeShapeType="1"/>
              </p:cNvSpPr>
              <p:nvPr/>
            </p:nvSpPr>
            <p:spPr bwMode="auto">
              <a:xfrm>
                <a:off x="1200" y="3360"/>
                <a:ext cx="24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
          <p:nvSpPr>
            <p:cNvPr id="16398" name="Text Box 14"/>
            <p:cNvSpPr txBox="1">
              <a:spLocks noChangeArrowheads="1"/>
            </p:cNvSpPr>
            <p:nvPr/>
          </p:nvSpPr>
          <p:spPr bwMode="auto">
            <a:xfrm rot="-5400000">
              <a:off x="644" y="2332"/>
              <a:ext cx="8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t>Centrifuge</a:t>
              </a:r>
            </a:p>
          </p:txBody>
        </p:sp>
      </p:grpSp>
      <p:grpSp>
        <p:nvGrpSpPr>
          <p:cNvPr id="16399" name="Group 15"/>
          <p:cNvGrpSpPr>
            <a:grpSpLocks/>
          </p:cNvGrpSpPr>
          <p:nvPr/>
        </p:nvGrpSpPr>
        <p:grpSpPr bwMode="auto">
          <a:xfrm>
            <a:off x="3048000" y="1987550"/>
            <a:ext cx="1219200" cy="3886200"/>
            <a:chOff x="1920" y="912"/>
            <a:chExt cx="768" cy="2448"/>
          </a:xfrm>
        </p:grpSpPr>
        <p:sp>
          <p:nvSpPr>
            <p:cNvPr id="16400" name="Text Box 16"/>
            <p:cNvSpPr txBox="1">
              <a:spLocks noChangeArrowheads="1"/>
            </p:cNvSpPr>
            <p:nvPr/>
          </p:nvSpPr>
          <p:spPr bwMode="auto">
            <a:xfrm>
              <a:off x="1920" y="912"/>
              <a:ext cx="768"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10000"/>
                </a:spcBef>
              </a:pPr>
              <a:r>
                <a:rPr lang="en-US"/>
                <a:t>Acidify to pH 0.5; add H</a:t>
              </a:r>
              <a:r>
                <a:rPr lang="en-US" baseline="-25000"/>
                <a:t>2</a:t>
              </a:r>
              <a:r>
                <a:rPr lang="en-US"/>
                <a:t>S </a:t>
              </a:r>
            </a:p>
          </p:txBody>
        </p:sp>
        <p:grpSp>
          <p:nvGrpSpPr>
            <p:cNvPr id="16401" name="Group 17"/>
            <p:cNvGrpSpPr>
              <a:grpSpLocks/>
            </p:cNvGrpSpPr>
            <p:nvPr/>
          </p:nvGrpSpPr>
          <p:grpSpPr bwMode="auto">
            <a:xfrm>
              <a:off x="2016" y="1632"/>
              <a:ext cx="576" cy="1728"/>
              <a:chOff x="2016" y="1632"/>
              <a:chExt cx="576" cy="1728"/>
            </a:xfrm>
          </p:grpSpPr>
          <p:sp>
            <p:nvSpPr>
              <p:cNvPr id="16402" name="Line 18"/>
              <p:cNvSpPr>
                <a:spLocks noChangeShapeType="1"/>
              </p:cNvSpPr>
              <p:nvPr/>
            </p:nvSpPr>
            <p:spPr bwMode="auto">
              <a:xfrm>
                <a:off x="2016" y="1632"/>
                <a:ext cx="57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nvGrpSpPr>
              <p:cNvPr id="16403" name="Group 19"/>
              <p:cNvGrpSpPr>
                <a:grpSpLocks/>
              </p:cNvGrpSpPr>
              <p:nvPr/>
            </p:nvGrpSpPr>
            <p:grpSpPr bwMode="auto">
              <a:xfrm>
                <a:off x="2352" y="1632"/>
                <a:ext cx="240" cy="1728"/>
                <a:chOff x="1200" y="1632"/>
                <a:chExt cx="240" cy="1728"/>
              </a:xfrm>
            </p:grpSpPr>
            <p:sp>
              <p:nvSpPr>
                <p:cNvPr id="16404" name="Line 20"/>
                <p:cNvSpPr>
                  <a:spLocks noChangeShapeType="1"/>
                </p:cNvSpPr>
                <p:nvPr/>
              </p:nvSpPr>
              <p:spPr bwMode="auto">
                <a:xfrm>
                  <a:off x="1200" y="1632"/>
                  <a:ext cx="0" cy="17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6405" name="Line 21"/>
                <p:cNvSpPr>
                  <a:spLocks noChangeShapeType="1"/>
                </p:cNvSpPr>
                <p:nvPr/>
              </p:nvSpPr>
              <p:spPr bwMode="auto">
                <a:xfrm>
                  <a:off x="1200" y="3360"/>
                  <a:ext cx="24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
            <p:nvSpPr>
              <p:cNvPr id="16406" name="Text Box 22"/>
              <p:cNvSpPr txBox="1">
                <a:spLocks noChangeArrowheads="1"/>
              </p:cNvSpPr>
              <p:nvPr/>
            </p:nvSpPr>
            <p:spPr bwMode="auto">
              <a:xfrm rot="-5400000">
                <a:off x="1796" y="2332"/>
                <a:ext cx="8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t>Centrifuge</a:t>
                </a:r>
              </a:p>
            </p:txBody>
          </p:sp>
        </p:grpSp>
      </p:grpSp>
      <p:grpSp>
        <p:nvGrpSpPr>
          <p:cNvPr id="16407" name="Group 23"/>
          <p:cNvGrpSpPr>
            <a:grpSpLocks/>
          </p:cNvGrpSpPr>
          <p:nvPr/>
        </p:nvGrpSpPr>
        <p:grpSpPr bwMode="auto">
          <a:xfrm>
            <a:off x="4800600" y="1987550"/>
            <a:ext cx="1447800" cy="3886200"/>
            <a:chOff x="3024" y="912"/>
            <a:chExt cx="912" cy="2448"/>
          </a:xfrm>
        </p:grpSpPr>
        <p:sp>
          <p:nvSpPr>
            <p:cNvPr id="16408" name="Text Box 24"/>
            <p:cNvSpPr txBox="1">
              <a:spLocks noChangeArrowheads="1"/>
            </p:cNvSpPr>
            <p:nvPr/>
          </p:nvSpPr>
          <p:spPr bwMode="auto">
            <a:xfrm>
              <a:off x="3024" y="912"/>
              <a:ext cx="912"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10000"/>
                </a:spcBef>
              </a:pPr>
              <a:r>
                <a:rPr lang="en-US"/>
                <a:t>Add NH</a:t>
              </a:r>
              <a:r>
                <a:rPr lang="en-US" baseline="-25000"/>
                <a:t>3</a:t>
              </a:r>
              <a:r>
                <a:rPr lang="en-US"/>
                <a:t>/NH</a:t>
              </a:r>
              <a:r>
                <a:rPr lang="en-US" baseline="-25000"/>
                <a:t>4</a:t>
              </a:r>
              <a:r>
                <a:rPr lang="en-US" baseline="30000"/>
                <a:t>+</a:t>
              </a:r>
              <a:r>
                <a:rPr lang="en-US"/>
                <a:t> buffer(pH 8)</a:t>
              </a:r>
            </a:p>
          </p:txBody>
        </p:sp>
        <p:grpSp>
          <p:nvGrpSpPr>
            <p:cNvPr id="16409" name="Group 25"/>
            <p:cNvGrpSpPr>
              <a:grpSpLocks/>
            </p:cNvGrpSpPr>
            <p:nvPr/>
          </p:nvGrpSpPr>
          <p:grpSpPr bwMode="auto">
            <a:xfrm>
              <a:off x="3168" y="1632"/>
              <a:ext cx="576" cy="1728"/>
              <a:chOff x="3168" y="1632"/>
              <a:chExt cx="576" cy="1728"/>
            </a:xfrm>
          </p:grpSpPr>
          <p:sp>
            <p:nvSpPr>
              <p:cNvPr id="16410" name="Line 26"/>
              <p:cNvSpPr>
                <a:spLocks noChangeShapeType="1"/>
              </p:cNvSpPr>
              <p:nvPr/>
            </p:nvSpPr>
            <p:spPr bwMode="auto">
              <a:xfrm>
                <a:off x="3168" y="1632"/>
                <a:ext cx="57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nvGrpSpPr>
              <p:cNvPr id="16411" name="Group 27"/>
              <p:cNvGrpSpPr>
                <a:grpSpLocks/>
              </p:cNvGrpSpPr>
              <p:nvPr/>
            </p:nvGrpSpPr>
            <p:grpSpPr bwMode="auto">
              <a:xfrm>
                <a:off x="3504" y="1632"/>
                <a:ext cx="240" cy="1728"/>
                <a:chOff x="1200" y="1632"/>
                <a:chExt cx="240" cy="1728"/>
              </a:xfrm>
            </p:grpSpPr>
            <p:sp>
              <p:nvSpPr>
                <p:cNvPr id="16412" name="Line 28"/>
                <p:cNvSpPr>
                  <a:spLocks noChangeShapeType="1"/>
                </p:cNvSpPr>
                <p:nvPr/>
              </p:nvSpPr>
              <p:spPr bwMode="auto">
                <a:xfrm>
                  <a:off x="1200" y="1632"/>
                  <a:ext cx="0" cy="17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6413" name="Line 29"/>
                <p:cNvSpPr>
                  <a:spLocks noChangeShapeType="1"/>
                </p:cNvSpPr>
                <p:nvPr/>
              </p:nvSpPr>
              <p:spPr bwMode="auto">
                <a:xfrm>
                  <a:off x="1200" y="3360"/>
                  <a:ext cx="24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
            <p:nvSpPr>
              <p:cNvPr id="16414" name="Text Box 30"/>
              <p:cNvSpPr txBox="1">
                <a:spLocks noChangeArrowheads="1"/>
              </p:cNvSpPr>
              <p:nvPr/>
            </p:nvSpPr>
            <p:spPr bwMode="auto">
              <a:xfrm rot="-5400000">
                <a:off x="2948" y="2332"/>
                <a:ext cx="8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t>Centrifuge</a:t>
                </a:r>
              </a:p>
            </p:txBody>
          </p:sp>
        </p:grpSp>
      </p:grpSp>
      <p:grpSp>
        <p:nvGrpSpPr>
          <p:cNvPr id="16415" name="Group 31"/>
          <p:cNvGrpSpPr>
            <a:grpSpLocks/>
          </p:cNvGrpSpPr>
          <p:nvPr/>
        </p:nvGrpSpPr>
        <p:grpSpPr bwMode="auto">
          <a:xfrm>
            <a:off x="6629400" y="2139950"/>
            <a:ext cx="1371600" cy="3733800"/>
            <a:chOff x="4176" y="1008"/>
            <a:chExt cx="864" cy="2352"/>
          </a:xfrm>
        </p:grpSpPr>
        <p:sp>
          <p:nvSpPr>
            <p:cNvPr id="16416" name="Text Box 32"/>
            <p:cNvSpPr txBox="1">
              <a:spLocks noChangeArrowheads="1"/>
            </p:cNvSpPr>
            <p:nvPr/>
          </p:nvSpPr>
          <p:spPr bwMode="auto">
            <a:xfrm>
              <a:off x="4176" y="1008"/>
              <a:ext cx="86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lgn="ctr" eaLnBrk="0" hangingPunct="0">
                <a:spcBef>
                  <a:spcPct val="10000"/>
                </a:spcBef>
              </a:pPr>
              <a:r>
                <a:rPr lang="en-US"/>
                <a:t>Add (NH</a:t>
              </a:r>
              <a:r>
                <a:rPr lang="en-US" baseline="-25000"/>
                <a:t>4</a:t>
              </a:r>
              <a:r>
                <a:rPr lang="en-US"/>
                <a:t>)</a:t>
              </a:r>
              <a:r>
                <a:rPr lang="en-US" baseline="-25000"/>
                <a:t>2</a:t>
              </a:r>
              <a:r>
                <a:rPr lang="en-US"/>
                <a:t>HPO</a:t>
              </a:r>
              <a:r>
                <a:rPr lang="en-US" baseline="-25000"/>
                <a:t>4</a:t>
              </a:r>
              <a:endParaRPr lang="en-US"/>
            </a:p>
          </p:txBody>
        </p:sp>
        <p:grpSp>
          <p:nvGrpSpPr>
            <p:cNvPr id="16417" name="Group 33"/>
            <p:cNvGrpSpPr>
              <a:grpSpLocks/>
            </p:cNvGrpSpPr>
            <p:nvPr/>
          </p:nvGrpSpPr>
          <p:grpSpPr bwMode="auto">
            <a:xfrm>
              <a:off x="4272" y="1632"/>
              <a:ext cx="576" cy="1728"/>
              <a:chOff x="3168" y="1632"/>
              <a:chExt cx="576" cy="1728"/>
            </a:xfrm>
          </p:grpSpPr>
          <p:sp>
            <p:nvSpPr>
              <p:cNvPr id="16418" name="Line 34"/>
              <p:cNvSpPr>
                <a:spLocks noChangeShapeType="1"/>
              </p:cNvSpPr>
              <p:nvPr/>
            </p:nvSpPr>
            <p:spPr bwMode="auto">
              <a:xfrm>
                <a:off x="3168" y="1632"/>
                <a:ext cx="57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nvGrpSpPr>
              <p:cNvPr id="16419" name="Group 35"/>
              <p:cNvGrpSpPr>
                <a:grpSpLocks/>
              </p:cNvGrpSpPr>
              <p:nvPr/>
            </p:nvGrpSpPr>
            <p:grpSpPr bwMode="auto">
              <a:xfrm>
                <a:off x="3504" y="1632"/>
                <a:ext cx="240" cy="1728"/>
                <a:chOff x="1200" y="1632"/>
                <a:chExt cx="240" cy="1728"/>
              </a:xfrm>
            </p:grpSpPr>
            <p:sp>
              <p:nvSpPr>
                <p:cNvPr id="16420" name="Line 36"/>
                <p:cNvSpPr>
                  <a:spLocks noChangeShapeType="1"/>
                </p:cNvSpPr>
                <p:nvPr/>
              </p:nvSpPr>
              <p:spPr bwMode="auto">
                <a:xfrm>
                  <a:off x="1200" y="1632"/>
                  <a:ext cx="0" cy="17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6421" name="Line 37"/>
                <p:cNvSpPr>
                  <a:spLocks noChangeShapeType="1"/>
                </p:cNvSpPr>
                <p:nvPr/>
              </p:nvSpPr>
              <p:spPr bwMode="auto">
                <a:xfrm>
                  <a:off x="1200" y="3360"/>
                  <a:ext cx="24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
            <p:nvSpPr>
              <p:cNvPr id="16422" name="Text Box 38"/>
              <p:cNvSpPr txBox="1">
                <a:spLocks noChangeArrowheads="1"/>
              </p:cNvSpPr>
              <p:nvPr/>
            </p:nvSpPr>
            <p:spPr bwMode="auto">
              <a:xfrm rot="-5400000">
                <a:off x="2948" y="2332"/>
                <a:ext cx="8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t>Centrifuge</a:t>
                </a:r>
              </a:p>
            </p:txBody>
          </p:sp>
        </p:grpSp>
      </p:grpSp>
      <p:sp>
        <p:nvSpPr>
          <p:cNvPr id="16423" name="Rectangle 39"/>
          <p:cNvSpPr>
            <a:spLocks noChangeArrowheads="1"/>
          </p:cNvSpPr>
          <p:nvPr/>
        </p:nvSpPr>
        <p:spPr bwMode="auto">
          <a:xfrm>
            <a:off x="-57150" y="6686550"/>
            <a:ext cx="49926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en-US" altLang="en-US" sz="900"/>
              <a:t>Copyright © The McGraw-Hill Companies, Inc.  Permission required for reproduction or display.</a:t>
            </a:r>
          </a:p>
        </p:txBody>
      </p:sp>
      <p:sp>
        <p:nvSpPr>
          <p:cNvPr id="16424" name="Text Box 40"/>
          <p:cNvSpPr txBox="1">
            <a:spLocks noChangeArrowheads="1"/>
          </p:cNvSpPr>
          <p:nvPr/>
        </p:nvSpPr>
        <p:spPr bwMode="auto">
          <a:xfrm>
            <a:off x="2987675" y="7938"/>
            <a:ext cx="5976938"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000099"/>
                </a:solidFill>
                <a:effectLst>
                  <a:outerShdw blurRad="38100" dist="38100" dir="2700000" algn="tl">
                    <a:srgbClr val="C0C0C0"/>
                  </a:outerShdw>
                </a:effectLst>
                <a:latin typeface="Niagara Engraved" pitchFamily="82" charset="0"/>
              </a:rPr>
              <a:t>Golongan  Kation</a:t>
            </a:r>
          </a:p>
        </p:txBody>
      </p:sp>
    </p:spTree>
    <p:extLst>
      <p:ext uri="{BB962C8B-B14F-4D97-AF65-F5344CB8AC3E}">
        <p14:creationId xmlns:p14="http://schemas.microsoft.com/office/powerpoint/2010/main" val="946543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wipe(left)">
                                      <p:cBhvr>
                                        <p:cTn id="7" dur="500"/>
                                        <p:tgtEl>
                                          <p:spTgt spid="16392"/>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6390"/>
                                        </p:tgtEl>
                                        <p:attrNameLst>
                                          <p:attrName>style.visibility</p:attrName>
                                        </p:attrNameLst>
                                      </p:cBhvr>
                                      <p:to>
                                        <p:strVal val="visible"/>
                                      </p:to>
                                    </p:set>
                                    <p:animEffect transition="in" filter="dissolve">
                                      <p:cBhvr>
                                        <p:cTn id="11" dur="500"/>
                                        <p:tgtEl>
                                          <p:spTgt spid="1639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6399"/>
                                        </p:tgtEl>
                                        <p:attrNameLst>
                                          <p:attrName>style.visibility</p:attrName>
                                        </p:attrNameLst>
                                      </p:cBhvr>
                                      <p:to>
                                        <p:strVal val="visible"/>
                                      </p:to>
                                    </p:set>
                                    <p:animEffect transition="in" filter="wipe(left)">
                                      <p:cBhvr>
                                        <p:cTn id="16" dur="500"/>
                                        <p:tgtEl>
                                          <p:spTgt spid="16399"/>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16389"/>
                                        </p:tgtEl>
                                        <p:attrNameLst>
                                          <p:attrName>style.visibility</p:attrName>
                                        </p:attrNameLst>
                                      </p:cBhvr>
                                      <p:to>
                                        <p:strVal val="visible"/>
                                      </p:to>
                                    </p:set>
                                    <p:animEffect transition="in" filter="dissolve">
                                      <p:cBhvr>
                                        <p:cTn id="20" dur="500"/>
                                        <p:tgtEl>
                                          <p:spTgt spid="1638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16407"/>
                                        </p:tgtEl>
                                        <p:attrNameLst>
                                          <p:attrName>style.visibility</p:attrName>
                                        </p:attrNameLst>
                                      </p:cBhvr>
                                      <p:to>
                                        <p:strVal val="visible"/>
                                      </p:to>
                                    </p:set>
                                    <p:animEffect transition="in" filter="wipe(left)">
                                      <p:cBhvr>
                                        <p:cTn id="25" dur="500"/>
                                        <p:tgtEl>
                                          <p:spTgt spid="16407"/>
                                        </p:tgtEl>
                                      </p:cBhvr>
                                    </p:animEffect>
                                  </p:childTnLst>
                                </p:cTn>
                              </p:par>
                            </p:childTnLst>
                          </p:cTn>
                        </p:par>
                        <p:par>
                          <p:cTn id="26" fill="hold" nodeType="afterGroup">
                            <p:stCondLst>
                              <p:cond delay="500"/>
                            </p:stCondLst>
                            <p:childTnLst>
                              <p:par>
                                <p:cTn id="27" presetID="9" presetClass="entr" presetSubtype="0" fill="hold" nodeType="afterEffect">
                                  <p:stCondLst>
                                    <p:cond delay="0"/>
                                  </p:stCondLst>
                                  <p:childTnLst>
                                    <p:set>
                                      <p:cBhvr>
                                        <p:cTn id="28" dur="1" fill="hold">
                                          <p:stCondLst>
                                            <p:cond delay="0"/>
                                          </p:stCondLst>
                                        </p:cTn>
                                        <p:tgtEl>
                                          <p:spTgt spid="16388"/>
                                        </p:tgtEl>
                                        <p:attrNameLst>
                                          <p:attrName>style.visibility</p:attrName>
                                        </p:attrNameLst>
                                      </p:cBhvr>
                                      <p:to>
                                        <p:strVal val="visible"/>
                                      </p:to>
                                    </p:set>
                                    <p:animEffect transition="in" filter="dissolve">
                                      <p:cBhvr>
                                        <p:cTn id="29" dur="500"/>
                                        <p:tgtEl>
                                          <p:spTgt spid="1638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16415"/>
                                        </p:tgtEl>
                                        <p:attrNameLst>
                                          <p:attrName>style.visibility</p:attrName>
                                        </p:attrNameLst>
                                      </p:cBhvr>
                                      <p:to>
                                        <p:strVal val="visible"/>
                                      </p:to>
                                    </p:set>
                                    <p:animEffect transition="in" filter="wipe(left)">
                                      <p:cBhvr>
                                        <p:cTn id="34" dur="500"/>
                                        <p:tgtEl>
                                          <p:spTgt spid="16415"/>
                                        </p:tgtEl>
                                      </p:cBhvr>
                                    </p:animEffect>
                                  </p:childTnLst>
                                </p:cTn>
                              </p:par>
                            </p:childTnLst>
                          </p:cTn>
                        </p:par>
                        <p:par>
                          <p:cTn id="35" fill="hold" nodeType="afterGroup">
                            <p:stCondLst>
                              <p:cond delay="500"/>
                            </p:stCondLst>
                            <p:childTnLst>
                              <p:par>
                                <p:cTn id="36" presetID="9" presetClass="entr" presetSubtype="0" fill="hold" nodeType="afterEffect">
                                  <p:stCondLst>
                                    <p:cond delay="0"/>
                                  </p:stCondLst>
                                  <p:childTnLst>
                                    <p:set>
                                      <p:cBhvr>
                                        <p:cTn id="37" dur="1" fill="hold">
                                          <p:stCondLst>
                                            <p:cond delay="0"/>
                                          </p:stCondLst>
                                        </p:cTn>
                                        <p:tgtEl>
                                          <p:spTgt spid="16387"/>
                                        </p:tgtEl>
                                        <p:attrNameLst>
                                          <p:attrName>style.visibility</p:attrName>
                                        </p:attrNameLst>
                                      </p:cBhvr>
                                      <p:to>
                                        <p:strVal val="visible"/>
                                      </p:to>
                                    </p:set>
                                    <p:animEffect transition="in" filter="dissolve">
                                      <p:cBhvr>
                                        <p:cTn id="38"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560" y="1916832"/>
            <a:ext cx="7840609" cy="923330"/>
          </a:xfrm>
          <a:prstGeom prst="rect">
            <a:avLst/>
          </a:prstGeom>
        </p:spPr>
        <p:txBody>
          <a:bodyPr wrap="none">
            <a:spAutoFit/>
          </a:bodyPr>
          <a:lstStyle/>
          <a:p>
            <a:pPr algn="ctr"/>
            <a:r>
              <a:rPr lang="id-ID" sz="5400" dirty="0" smtClean="0">
                <a:latin typeface="Bahnschrift Condensed" panose="020B0502040204020203" pitchFamily="34" charset="0"/>
              </a:rPr>
              <a:t>1. </a:t>
            </a:r>
            <a:r>
              <a:rPr lang="en-ID" sz="5400" dirty="0" err="1" smtClean="0">
                <a:latin typeface="Bahnschrift Condensed" panose="020B0502040204020203" pitchFamily="34" charset="0"/>
              </a:rPr>
              <a:t>Pemisahan</a:t>
            </a:r>
            <a:r>
              <a:rPr lang="en-ID" sz="5400" dirty="0" smtClean="0">
                <a:latin typeface="Bahnschrift Condensed" panose="020B0502040204020203" pitchFamily="34" charset="0"/>
              </a:rPr>
              <a:t> </a:t>
            </a:r>
            <a:r>
              <a:rPr lang="en-ID" sz="5400" dirty="0" err="1">
                <a:latin typeface="Bahnschrift Condensed" panose="020B0502040204020203" pitchFamily="34" charset="0"/>
              </a:rPr>
              <a:t>Campuran</a:t>
            </a:r>
            <a:endParaRPr lang="en-US" sz="5400" dirty="0">
              <a:latin typeface="Bahnschrift Condensed" panose="020B0502040204020203" pitchFamily="34" charset="0"/>
            </a:endParaRPr>
          </a:p>
        </p:txBody>
      </p:sp>
    </p:spTree>
    <p:extLst>
      <p:ext uri="{BB962C8B-B14F-4D97-AF65-F5344CB8AC3E}">
        <p14:creationId xmlns:p14="http://schemas.microsoft.com/office/powerpoint/2010/main" val="11194753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p:txBody>
          <a:bodyPr/>
          <a:lstStyle/>
          <a:p>
            <a:r>
              <a:rPr lang="en-US"/>
              <a:t>Apa itu Analisis Kualitatif?</a:t>
            </a:r>
          </a:p>
        </p:txBody>
      </p:sp>
      <p:sp>
        <p:nvSpPr>
          <p:cNvPr id="20482" name="Rectangle 2"/>
          <p:cNvSpPr>
            <a:spLocks noGrp="1" noChangeArrowheads="1"/>
          </p:cNvSpPr>
          <p:nvPr>
            <p:ph type="body" idx="1"/>
          </p:nvPr>
        </p:nvSpPr>
        <p:spPr/>
        <p:txBody>
          <a:bodyPr/>
          <a:lstStyle/>
          <a:p>
            <a:r>
              <a:rPr lang="en-US"/>
              <a:t>Analisa kualitatif merupakan suatu proses dalam mendeteksi keberadaan suatu unsur kimia dalam cuplikan yang tidak diketahui. Analisa kualitatif merupakan salah satu cara yang paling efektif untuk mempelajari kimia dan unsur-unsur serta ion-ionnya dalam larutan. </a:t>
            </a:r>
          </a:p>
        </p:txBody>
      </p:sp>
    </p:spTree>
    <p:extLst>
      <p:ext uri="{BB962C8B-B14F-4D97-AF65-F5344CB8AC3E}">
        <p14:creationId xmlns:p14="http://schemas.microsoft.com/office/powerpoint/2010/main" val="41844013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0483"/>
                                        </p:tgtEl>
                                        <p:attrNameLst>
                                          <p:attrName>style.visibility</p:attrName>
                                        </p:attrNameLst>
                                      </p:cBhvr>
                                      <p:to>
                                        <p:strVal val="visible"/>
                                      </p:to>
                                    </p:set>
                                    <p:animEffect transition="in" filter="fade">
                                      <p:cBhvr>
                                        <p:cTn id="7" dur="600">
                                          <p:stCondLst>
                                            <p:cond delay="0"/>
                                          </p:stCondLst>
                                        </p:cTn>
                                        <p:tgtEl>
                                          <p:spTgt spid="20483"/>
                                        </p:tgtEl>
                                      </p:cBhvr>
                                    </p:animEffect>
                                    <p:anim calcmode="lin" valueType="num">
                                      <p:cBhvr>
                                        <p:cTn id="8" dur="600" fill="hold">
                                          <p:stCondLst>
                                            <p:cond delay="0"/>
                                          </p:stCondLst>
                                        </p:cTn>
                                        <p:tgtEl>
                                          <p:spTgt spid="20483"/>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0483"/>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0483"/>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0482">
                                            <p:txEl>
                                              <p:pRg st="0" end="0"/>
                                            </p:txEl>
                                          </p:spTgt>
                                        </p:tgtEl>
                                        <p:attrNameLst>
                                          <p:attrName>style.visibility</p:attrName>
                                        </p:attrNameLst>
                                      </p:cBhvr>
                                      <p:to>
                                        <p:strVal val="visible"/>
                                      </p:to>
                                    </p:set>
                                    <p:animEffect transition="in" filter="slide(fromBottom)">
                                      <p:cBhvr>
                                        <p:cTn id="15" dur="500">
                                          <p:stCondLst>
                                            <p:cond delay="0"/>
                                          </p:stCondLst>
                                        </p:cTn>
                                        <p:tgtEl>
                                          <p:spTgt spid="204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9"/>
          <p:cNvSpPr>
            <a:spLocks noGrp="1" noRot="1" noChangeArrowheads="1"/>
          </p:cNvSpPr>
          <p:nvPr>
            <p:ph type="title"/>
          </p:nvPr>
        </p:nvSpPr>
        <p:spPr>
          <a:xfrm>
            <a:off x="395536" y="4725144"/>
            <a:ext cx="8326438" cy="2843213"/>
          </a:xfrm>
        </p:spPr>
        <p:txBody>
          <a:bodyPr>
            <a:normAutofit fontScale="90000"/>
          </a:bodyPr>
          <a:lstStyle/>
          <a:p>
            <a:r>
              <a:rPr lang="en-US" sz="3600" dirty="0" err="1"/>
              <a:t>Dalam</a:t>
            </a:r>
            <a:r>
              <a:rPr lang="en-US" sz="3600" dirty="0"/>
              <a:t> </a:t>
            </a:r>
            <a:r>
              <a:rPr lang="en-US" sz="3600" dirty="0" err="1"/>
              <a:t>metode</a:t>
            </a:r>
            <a:r>
              <a:rPr lang="en-US" sz="3600" dirty="0"/>
              <a:t> </a:t>
            </a:r>
            <a:r>
              <a:rPr lang="en-US" sz="3600" dirty="0" err="1"/>
              <a:t>analisis</a:t>
            </a:r>
            <a:r>
              <a:rPr lang="en-US" sz="3600" dirty="0"/>
              <a:t> </a:t>
            </a:r>
            <a:r>
              <a:rPr lang="en-US" sz="3600" dirty="0" err="1"/>
              <a:t>kualitatif</a:t>
            </a:r>
            <a:r>
              <a:rPr lang="en-US" sz="3600" dirty="0"/>
              <a:t> </a:t>
            </a:r>
            <a:r>
              <a:rPr lang="en-US" sz="3600" dirty="0" err="1"/>
              <a:t>kita</a:t>
            </a:r>
            <a:r>
              <a:rPr lang="en-US" sz="3600" dirty="0"/>
              <a:t> </a:t>
            </a:r>
            <a:r>
              <a:rPr lang="en-US" sz="3600" dirty="0" err="1"/>
              <a:t>menggunakan</a:t>
            </a:r>
            <a:r>
              <a:rPr lang="en-US" sz="3600" dirty="0"/>
              <a:t> </a:t>
            </a:r>
            <a:r>
              <a:rPr lang="en-US" sz="3600" dirty="0" err="1"/>
              <a:t>beberapa</a:t>
            </a:r>
            <a:r>
              <a:rPr lang="en-US" sz="3600" dirty="0"/>
              <a:t> </a:t>
            </a:r>
            <a:r>
              <a:rPr lang="en-US" sz="3600" dirty="0" err="1"/>
              <a:t>pereaksi</a:t>
            </a:r>
            <a:r>
              <a:rPr lang="en-US" sz="3600" dirty="0"/>
              <a:t> </a:t>
            </a:r>
            <a:r>
              <a:rPr lang="en-US" sz="3600" dirty="0" err="1"/>
              <a:t>diantaranya</a:t>
            </a:r>
            <a:r>
              <a:rPr lang="en-US" sz="3600" dirty="0"/>
              <a:t> </a:t>
            </a:r>
            <a:r>
              <a:rPr lang="en-US" sz="3600" dirty="0" err="1"/>
              <a:t>pereaksi</a:t>
            </a:r>
            <a:r>
              <a:rPr lang="en-US" sz="3600" dirty="0"/>
              <a:t> </a:t>
            </a:r>
            <a:r>
              <a:rPr lang="en-US" sz="3600" dirty="0" err="1"/>
              <a:t>golongan</a:t>
            </a:r>
            <a:r>
              <a:rPr lang="en-US" sz="3600" dirty="0"/>
              <a:t> </a:t>
            </a:r>
            <a:r>
              <a:rPr lang="en-US" sz="3600" dirty="0" err="1"/>
              <a:t>dan</a:t>
            </a:r>
            <a:r>
              <a:rPr lang="en-US" sz="3600" dirty="0"/>
              <a:t> </a:t>
            </a:r>
            <a:r>
              <a:rPr lang="en-US" sz="3600" dirty="0" err="1"/>
              <a:t>pereaksi</a:t>
            </a:r>
            <a:r>
              <a:rPr lang="en-US" sz="3600" dirty="0"/>
              <a:t> </a:t>
            </a:r>
            <a:r>
              <a:rPr lang="en-US" sz="3600" dirty="0" err="1"/>
              <a:t>spesifik</a:t>
            </a:r>
            <a:r>
              <a:rPr lang="en-US" sz="3600" dirty="0"/>
              <a:t>, </a:t>
            </a:r>
            <a:r>
              <a:rPr lang="en-US" sz="3600" dirty="0" err="1"/>
              <a:t>kedua</a:t>
            </a:r>
            <a:r>
              <a:rPr lang="en-US" sz="3600" dirty="0"/>
              <a:t> </a:t>
            </a:r>
            <a:r>
              <a:rPr lang="en-US" sz="3600" dirty="0" err="1"/>
              <a:t>pereaksi</a:t>
            </a:r>
            <a:r>
              <a:rPr lang="en-US" sz="3600" dirty="0"/>
              <a:t> </a:t>
            </a:r>
            <a:r>
              <a:rPr lang="en-US" sz="3600" dirty="0" err="1"/>
              <a:t>ini</a:t>
            </a:r>
            <a:r>
              <a:rPr lang="en-US" sz="3600" dirty="0"/>
              <a:t> </a:t>
            </a:r>
            <a:r>
              <a:rPr lang="en-US" sz="3600" dirty="0" err="1"/>
              <a:t>dilakukan</a:t>
            </a:r>
            <a:r>
              <a:rPr lang="en-US" sz="3600" dirty="0"/>
              <a:t> </a:t>
            </a:r>
            <a:r>
              <a:rPr lang="en-US" sz="3600" dirty="0" err="1"/>
              <a:t>untuk</a:t>
            </a:r>
            <a:r>
              <a:rPr lang="en-US" sz="3600" dirty="0"/>
              <a:t> </a:t>
            </a:r>
            <a:r>
              <a:rPr lang="en-US" sz="3600" dirty="0" err="1"/>
              <a:t>mengetahui</a:t>
            </a:r>
            <a:r>
              <a:rPr lang="en-US" sz="3600" dirty="0"/>
              <a:t> </a:t>
            </a:r>
            <a:r>
              <a:rPr lang="en-US" sz="3600" dirty="0" err="1"/>
              <a:t>jenis</a:t>
            </a:r>
            <a:r>
              <a:rPr lang="en-US" sz="3600" dirty="0"/>
              <a:t> anion / </a:t>
            </a:r>
            <a:r>
              <a:rPr lang="en-US" sz="3600" dirty="0" err="1"/>
              <a:t>kation</a:t>
            </a:r>
            <a:r>
              <a:rPr lang="en-US" sz="3600" dirty="0"/>
              <a:t> </a:t>
            </a:r>
            <a:r>
              <a:rPr lang="en-US" sz="3600" dirty="0" err="1"/>
              <a:t>suatu</a:t>
            </a:r>
            <a:r>
              <a:rPr lang="en-US" sz="3600" dirty="0"/>
              <a:t> </a:t>
            </a:r>
            <a:r>
              <a:rPr lang="en-US" sz="3600" dirty="0" err="1"/>
              <a:t>larutan.Regensia</a:t>
            </a:r>
            <a:r>
              <a:rPr lang="en-US" sz="3600" dirty="0"/>
              <a:t> </a:t>
            </a:r>
            <a:r>
              <a:rPr lang="en-US" sz="3600" dirty="0" err="1"/>
              <a:t>golongan</a:t>
            </a:r>
            <a:r>
              <a:rPr lang="en-US" sz="3600" dirty="0"/>
              <a:t> yang </a:t>
            </a:r>
            <a:r>
              <a:rPr lang="en-US" sz="3600" dirty="0" err="1"/>
              <a:t>dipakai</a:t>
            </a:r>
            <a:r>
              <a:rPr lang="en-US" sz="3600" dirty="0"/>
              <a:t> </a:t>
            </a:r>
            <a:r>
              <a:rPr lang="en-US" sz="3600" dirty="0" err="1"/>
              <a:t>untuk</a:t>
            </a:r>
            <a:r>
              <a:rPr lang="en-US" sz="3600" dirty="0"/>
              <a:t> </a:t>
            </a:r>
            <a:r>
              <a:rPr lang="en-US" sz="3600" dirty="0" err="1"/>
              <a:t>klasifikasi</a:t>
            </a:r>
            <a:r>
              <a:rPr lang="en-US" sz="3600" dirty="0"/>
              <a:t> </a:t>
            </a:r>
            <a:r>
              <a:rPr lang="en-US" sz="3600" dirty="0" err="1"/>
              <a:t>kation</a:t>
            </a:r>
            <a:r>
              <a:rPr lang="en-US" sz="3600" dirty="0"/>
              <a:t> yang paling </a:t>
            </a:r>
            <a:r>
              <a:rPr lang="en-US" sz="3600" dirty="0" err="1"/>
              <a:t>umum</a:t>
            </a:r>
            <a:r>
              <a:rPr lang="en-US" sz="3600" dirty="0"/>
              <a:t> </a:t>
            </a:r>
            <a:r>
              <a:rPr lang="en-US" sz="3600" dirty="0" err="1"/>
              <a:t>adalah</a:t>
            </a:r>
            <a:r>
              <a:rPr lang="en-US" sz="3600" dirty="0"/>
              <a:t> </a:t>
            </a:r>
            <a:r>
              <a:rPr lang="en-US" sz="3600" dirty="0" err="1"/>
              <a:t>asam</a:t>
            </a:r>
            <a:r>
              <a:rPr lang="en-US" sz="3600" dirty="0"/>
              <a:t> </a:t>
            </a:r>
            <a:r>
              <a:rPr lang="en-US" sz="3600" dirty="0" err="1"/>
              <a:t>klorida</a:t>
            </a:r>
            <a:r>
              <a:rPr lang="en-US" sz="3600" dirty="0"/>
              <a:t>, </a:t>
            </a:r>
            <a:r>
              <a:rPr lang="en-US" sz="3600" dirty="0" err="1"/>
              <a:t>hidrogen</a:t>
            </a:r>
            <a:r>
              <a:rPr lang="en-US" sz="3600" dirty="0"/>
              <a:t> </a:t>
            </a:r>
            <a:r>
              <a:rPr lang="en-US" sz="3600" dirty="0" err="1"/>
              <a:t>sulfida</a:t>
            </a:r>
            <a:r>
              <a:rPr lang="en-US" sz="3600" dirty="0"/>
              <a:t>, ammonium </a:t>
            </a:r>
            <a:r>
              <a:rPr lang="en-US" sz="3600" dirty="0" err="1"/>
              <a:t>sulfida</a:t>
            </a:r>
            <a:r>
              <a:rPr lang="en-US" sz="3600" dirty="0"/>
              <a:t>, </a:t>
            </a:r>
            <a:r>
              <a:rPr lang="en-US" sz="3600" dirty="0" err="1"/>
              <a:t>dan</a:t>
            </a:r>
            <a:r>
              <a:rPr lang="en-US" sz="3600" dirty="0"/>
              <a:t> </a:t>
            </a:r>
            <a:r>
              <a:rPr lang="en-US" sz="3600" dirty="0" err="1"/>
              <a:t>amonium</a:t>
            </a:r>
            <a:r>
              <a:rPr lang="en-US" sz="3600" dirty="0"/>
              <a:t> </a:t>
            </a:r>
            <a:r>
              <a:rPr lang="en-US" sz="3600" dirty="0" err="1"/>
              <a:t>karbonat</a:t>
            </a:r>
            <a:r>
              <a:rPr lang="en-US" sz="3600" dirty="0"/>
              <a:t>.</a:t>
            </a:r>
            <a:br>
              <a:rPr lang="en-US" sz="3600" dirty="0"/>
            </a:br>
            <a:r>
              <a:rPr lang="en-US" sz="3600" dirty="0"/>
              <a:t/>
            </a:r>
            <a:br>
              <a:rPr lang="en-US" sz="3600" dirty="0"/>
            </a:br>
            <a:r>
              <a:rPr lang="en-US" sz="3600" dirty="0"/>
              <a:t/>
            </a:r>
            <a:br>
              <a:rPr lang="en-US" sz="3600" dirty="0"/>
            </a:br>
            <a:endParaRPr lang="en-US" sz="3600" dirty="0"/>
          </a:p>
        </p:txBody>
      </p:sp>
    </p:spTree>
    <p:extLst>
      <p:ext uri="{BB962C8B-B14F-4D97-AF65-F5344CB8AC3E}">
        <p14:creationId xmlns:p14="http://schemas.microsoft.com/office/powerpoint/2010/main" val="7511926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A6C079-65F7-4DD9-B064-B80AA78ED882}" type="datetime1">
              <a:rPr lang="en-US"/>
              <a:pPr/>
              <a:t>4/16/2021</a:t>
            </a:fld>
            <a:endParaRPr lang="en-US"/>
          </a:p>
        </p:txBody>
      </p:sp>
      <p:sp>
        <p:nvSpPr>
          <p:cNvPr id="5" name="Slide Number Placeholder 5"/>
          <p:cNvSpPr>
            <a:spLocks noGrp="1"/>
          </p:cNvSpPr>
          <p:nvPr>
            <p:ph type="sldNum" sz="quarter" idx="12"/>
          </p:nvPr>
        </p:nvSpPr>
        <p:spPr/>
        <p:txBody>
          <a:bodyPr/>
          <a:lstStyle/>
          <a:p>
            <a:fld id="{DEA11E1B-94D1-40D7-AA79-F07CEACDCBF7}" type="slidenum">
              <a:rPr lang="en-US"/>
              <a:pPr/>
              <a:t>22</a:t>
            </a:fld>
            <a:endParaRPr lang="en-US"/>
          </a:p>
        </p:txBody>
      </p:sp>
      <p:sp>
        <p:nvSpPr>
          <p:cNvPr id="9222" name="Rectangle 6"/>
          <p:cNvSpPr>
            <a:spLocks noGrp="1" noChangeArrowheads="1"/>
          </p:cNvSpPr>
          <p:nvPr>
            <p:ph type="title"/>
          </p:nvPr>
        </p:nvSpPr>
        <p:spPr/>
        <p:txBody>
          <a:bodyPr>
            <a:normAutofit fontScale="90000"/>
          </a:bodyPr>
          <a:lstStyle/>
          <a:p>
            <a:r>
              <a:rPr lang="en-US" sz="4000">
                <a:latin typeface="Script MT Bold" pitchFamily="66" charset="0"/>
              </a:rPr>
              <a:t>Berdasarkan Apakah Klasifikasi Itu?</a:t>
            </a:r>
          </a:p>
        </p:txBody>
      </p:sp>
      <p:sp>
        <p:nvSpPr>
          <p:cNvPr id="9223" name="Rectangle 7"/>
          <p:cNvSpPr>
            <a:spLocks noGrp="1" noChangeArrowheads="1"/>
          </p:cNvSpPr>
          <p:nvPr>
            <p:ph type="body" idx="1"/>
          </p:nvPr>
        </p:nvSpPr>
        <p:spPr/>
        <p:txBody>
          <a:bodyPr>
            <a:normAutofit lnSpcReduction="10000"/>
          </a:bodyPr>
          <a:lstStyle/>
          <a:p>
            <a:pPr>
              <a:lnSpc>
                <a:spcPct val="90000"/>
              </a:lnSpc>
              <a:buFont typeface="Wingdings" pitchFamily="2" charset="2"/>
              <a:buNone/>
            </a:pPr>
            <a:r>
              <a:rPr lang="en-US"/>
              <a:t>	Klasifikasi ini didasarkan atas apakah suatu kation bereaksi dengan reagensia-reagensia ini dengan membentuk endapan atau tidak. Sedangkan metode yang digunakan dalam anion tidak sesistematik kation. Namun skema yang digunakan bukanlah skema yang kaku, karena anion termasuk dalam lebih dari satu golongan.</a:t>
            </a:r>
            <a:br>
              <a:rPr lang="en-US"/>
            </a:br>
            <a:r>
              <a:rPr lang="en-US"/>
              <a:t/>
            </a:r>
            <a:br>
              <a:rPr lang="en-US"/>
            </a:br>
            <a:endParaRPr lang="en-US"/>
          </a:p>
        </p:txBody>
      </p:sp>
    </p:spTree>
    <p:extLst>
      <p:ext uri="{BB962C8B-B14F-4D97-AF65-F5344CB8AC3E}">
        <p14:creationId xmlns:p14="http://schemas.microsoft.com/office/powerpoint/2010/main" val="51792643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a:xfrm>
            <a:off x="755576" y="2636839"/>
            <a:ext cx="8072512" cy="1800274"/>
          </a:xfrm>
        </p:spPr>
        <p:txBody>
          <a:bodyPr>
            <a:normAutofit fontScale="90000"/>
          </a:bodyPr>
          <a:lstStyle/>
          <a:p>
            <a:r>
              <a:rPr lang="en-US" dirty="0" err="1"/>
              <a:t>Didalam</a:t>
            </a:r>
            <a:r>
              <a:rPr lang="en-US" dirty="0"/>
              <a:t> </a:t>
            </a:r>
            <a:r>
              <a:rPr lang="en-US" dirty="0" err="1"/>
              <a:t>kation</a:t>
            </a:r>
            <a:r>
              <a:rPr lang="en-US" dirty="0"/>
              <a:t> </a:t>
            </a:r>
            <a:r>
              <a:rPr lang="en-US" dirty="0" err="1"/>
              <a:t>ada</a:t>
            </a:r>
            <a:r>
              <a:rPr lang="en-US" dirty="0"/>
              <a:t> </a:t>
            </a:r>
            <a:r>
              <a:rPr lang="en-US" dirty="0" err="1"/>
              <a:t>beberapa</a:t>
            </a:r>
            <a:r>
              <a:rPr lang="en-US" dirty="0"/>
              <a:t> </a:t>
            </a:r>
            <a:r>
              <a:rPr lang="en-US" dirty="0" err="1"/>
              <a:t>golongan</a:t>
            </a:r>
            <a:r>
              <a:rPr lang="en-US" dirty="0"/>
              <a:t> yang </a:t>
            </a:r>
            <a:r>
              <a:rPr lang="en-US" dirty="0" err="1"/>
              <a:t>memiliki</a:t>
            </a:r>
            <a:r>
              <a:rPr lang="en-US" dirty="0"/>
              <a:t> </a:t>
            </a:r>
            <a:r>
              <a:rPr lang="en-US" dirty="0" err="1"/>
              <a:t>ciri</a:t>
            </a:r>
            <a:r>
              <a:rPr lang="en-US" dirty="0"/>
              <a:t> </a:t>
            </a:r>
            <a:r>
              <a:rPr lang="en-US" dirty="0" err="1"/>
              <a:t>khas</a:t>
            </a:r>
            <a:r>
              <a:rPr lang="en-US" dirty="0"/>
              <a:t> </a:t>
            </a:r>
            <a:r>
              <a:rPr lang="en-US" dirty="0" err="1"/>
              <a:t>tertentu</a:t>
            </a:r>
            <a:r>
              <a:rPr lang="en-US" dirty="0"/>
              <a:t> </a:t>
            </a:r>
            <a:r>
              <a:rPr lang="en-US" dirty="0" err="1"/>
              <a:t>diantaranya</a:t>
            </a:r>
            <a:r>
              <a:rPr lang="en-US" dirty="0"/>
              <a:t>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4278782917"/>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Grp="1" noRot="1" noChangeArrowheads="1"/>
          </p:cNvSpPr>
          <p:nvPr>
            <p:ph type="title"/>
          </p:nvPr>
        </p:nvSpPr>
        <p:spPr>
          <a:xfrm>
            <a:off x="971600" y="1916832"/>
            <a:ext cx="7927925" cy="2051918"/>
          </a:xfrm>
        </p:spPr>
        <p:txBody>
          <a:bodyPr>
            <a:normAutofit fontScale="90000"/>
          </a:bodyPr>
          <a:lstStyle/>
          <a:p>
            <a:r>
              <a:rPr lang="en-US" sz="3200" dirty="0"/>
              <a:t>1. </a:t>
            </a:r>
            <a:r>
              <a:rPr lang="en-US" sz="3200" dirty="0" err="1"/>
              <a:t>Golongan</a:t>
            </a:r>
            <a:r>
              <a:rPr lang="en-US" sz="3200" dirty="0"/>
              <a:t> I : </a:t>
            </a:r>
            <a:r>
              <a:rPr lang="en-US" sz="3200" dirty="0" err="1"/>
              <a:t>Kation</a:t>
            </a:r>
            <a:r>
              <a:rPr lang="en-US" sz="3200" dirty="0"/>
              <a:t> </a:t>
            </a:r>
            <a:r>
              <a:rPr lang="en-US" sz="3200" dirty="0" err="1"/>
              <a:t>golongan</a:t>
            </a:r>
            <a:r>
              <a:rPr lang="en-US" sz="3200" dirty="0"/>
              <a:t> </a:t>
            </a:r>
            <a:r>
              <a:rPr lang="en-US" sz="3200" dirty="0" err="1"/>
              <a:t>ini</a:t>
            </a:r>
            <a:r>
              <a:rPr lang="en-US" sz="3200" dirty="0"/>
              <a:t> </a:t>
            </a:r>
            <a:r>
              <a:rPr lang="en-US" sz="3200" dirty="0" err="1"/>
              <a:t>membentuk</a:t>
            </a:r>
            <a:r>
              <a:rPr lang="en-US" sz="3200" dirty="0"/>
              <a:t> </a:t>
            </a:r>
            <a:r>
              <a:rPr lang="en-US" sz="3200" dirty="0" err="1"/>
              <a:t>endapan</a:t>
            </a:r>
            <a:r>
              <a:rPr lang="en-US" sz="3200" dirty="0"/>
              <a:t> </a:t>
            </a:r>
            <a:r>
              <a:rPr lang="en-US" sz="3200" dirty="0" err="1"/>
              <a:t>dengan</a:t>
            </a:r>
            <a:r>
              <a:rPr lang="en-US" sz="3200" dirty="0"/>
              <a:t> </a:t>
            </a:r>
            <a:r>
              <a:rPr lang="en-US" sz="3200" dirty="0" err="1"/>
              <a:t>asam</a:t>
            </a:r>
            <a:r>
              <a:rPr lang="en-US" sz="3200" dirty="0"/>
              <a:t> </a:t>
            </a:r>
            <a:r>
              <a:rPr lang="en-US" sz="3200" dirty="0" err="1"/>
              <a:t>klorida</a:t>
            </a:r>
            <a:r>
              <a:rPr lang="en-US" sz="3200" dirty="0"/>
              <a:t> </a:t>
            </a:r>
            <a:r>
              <a:rPr lang="en-US" sz="3200" dirty="0" err="1"/>
              <a:t>encer</a:t>
            </a:r>
            <a:r>
              <a:rPr lang="en-US" sz="3200" dirty="0"/>
              <a:t>. Ion </a:t>
            </a:r>
            <a:r>
              <a:rPr lang="en-US" sz="3200" dirty="0" err="1"/>
              <a:t>golongan</a:t>
            </a:r>
            <a:r>
              <a:rPr lang="en-US" sz="3200" dirty="0"/>
              <a:t> </a:t>
            </a:r>
            <a:r>
              <a:rPr lang="en-US" sz="3200" dirty="0" err="1"/>
              <a:t>ini</a:t>
            </a:r>
            <a:r>
              <a:rPr lang="en-US" sz="3200" dirty="0"/>
              <a:t> </a:t>
            </a:r>
            <a:r>
              <a:rPr lang="en-US" sz="3200" dirty="0" err="1"/>
              <a:t>adalah</a:t>
            </a:r>
            <a:r>
              <a:rPr lang="en-US" sz="3200" dirty="0"/>
              <a:t> </a:t>
            </a:r>
            <a:r>
              <a:rPr lang="en-US" sz="3200" dirty="0" err="1"/>
              <a:t>Pb</a:t>
            </a:r>
            <a:r>
              <a:rPr lang="en-US" sz="3200" dirty="0"/>
              <a:t>, Ag, Hg.</a:t>
            </a:r>
            <a:br>
              <a:rPr lang="en-US" sz="3200" dirty="0"/>
            </a:br>
            <a:r>
              <a:rPr lang="en-US" sz="3200" dirty="0"/>
              <a:t/>
            </a:r>
            <a:br>
              <a:rPr lang="en-US" sz="3200" dirty="0"/>
            </a:br>
            <a:endParaRPr lang="en-US" sz="3200" dirty="0"/>
          </a:p>
        </p:txBody>
      </p:sp>
    </p:spTree>
    <p:extLst>
      <p:ext uri="{BB962C8B-B14F-4D97-AF65-F5344CB8AC3E}">
        <p14:creationId xmlns:p14="http://schemas.microsoft.com/office/powerpoint/2010/main" val="195486611"/>
      </p:ext>
    </p:extLst>
  </p:cSld>
  <p:clrMapOvr>
    <a:masterClrMapping/>
  </p:clrMapOvr>
  <p:transition>
    <p:cover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p:txBody>
          <a:bodyPr/>
          <a:lstStyle/>
          <a:p>
            <a:pPr>
              <a:lnSpc>
                <a:spcPct val="80000"/>
              </a:lnSpc>
              <a:buFont typeface="Wingdings" pitchFamily="2" charset="2"/>
              <a:buNone/>
            </a:pPr>
            <a:r>
              <a:rPr lang="en-US" sz="2000"/>
              <a:t>Reaksinya adalah :</a:t>
            </a:r>
          </a:p>
          <a:p>
            <a:pPr>
              <a:lnSpc>
                <a:spcPct val="80000"/>
              </a:lnSpc>
            </a:pPr>
            <a:r>
              <a:rPr lang="en-US" sz="2000"/>
              <a:t>Ag+</a:t>
            </a:r>
          </a:p>
          <a:p>
            <a:pPr>
              <a:lnSpc>
                <a:spcPct val="80000"/>
              </a:lnSpc>
            </a:pPr>
            <a:r>
              <a:rPr lang="en-US" sz="2000"/>
              <a:t>1. Ag+ + HCL → AgCL ↓ putih + H- </a:t>
            </a:r>
          </a:p>
          <a:p>
            <a:pPr>
              <a:lnSpc>
                <a:spcPct val="80000"/>
              </a:lnSpc>
            </a:pPr>
            <a:r>
              <a:rPr lang="en-US" sz="2000"/>
              <a:t>2. 2Ag+ + 2 NaOH → 2AgOH + 2Na+ ↓ coklat </a:t>
            </a:r>
          </a:p>
          <a:p>
            <a:pPr>
              <a:lnSpc>
                <a:spcPct val="80000"/>
              </a:lnSpc>
            </a:pPr>
            <a:r>
              <a:rPr lang="en-US" sz="2000"/>
              <a:t>3. 2Ag+ + 2NH4 OH → 2 AgOH → NH+</a:t>
            </a:r>
          </a:p>
          <a:p>
            <a:pPr>
              <a:lnSpc>
                <a:spcPct val="80000"/>
              </a:lnSpc>
            </a:pPr>
            <a:r>
              <a:rPr lang="en-US" sz="2000"/>
              <a:t>Pb2+</a:t>
            </a:r>
          </a:p>
          <a:p>
            <a:pPr>
              <a:lnSpc>
                <a:spcPct val="80000"/>
              </a:lnSpc>
            </a:pPr>
            <a:r>
              <a:rPr lang="en-US" sz="2000"/>
              <a:t>1. Pb2+ + 2NaOH → Pb(OH)2 ↓ putih + 2 Na+ </a:t>
            </a:r>
          </a:p>
          <a:p>
            <a:pPr>
              <a:lnSpc>
                <a:spcPct val="80000"/>
              </a:lnSpc>
            </a:pPr>
            <a:r>
              <a:rPr lang="en-US" sz="2000"/>
              <a:t>Pb(OH)2 + 2NaOH → Na2Pb(OH)4</a:t>
            </a:r>
          </a:p>
          <a:p>
            <a:pPr>
              <a:lnSpc>
                <a:spcPct val="80000"/>
              </a:lnSpc>
            </a:pPr>
            <a:r>
              <a:rPr lang="en-US" sz="2000"/>
              <a:t>2. Pb2+ +2 NH4OH → Pb(OH)2 ↓ putih + 2 NH4+</a:t>
            </a:r>
          </a:p>
          <a:p>
            <a:pPr>
              <a:lnSpc>
                <a:spcPct val="80000"/>
              </a:lnSpc>
            </a:pPr>
            <a:r>
              <a:rPr lang="en-US" sz="2000"/>
              <a:t>3. Pb2+ + 2KI → PbI2</a:t>
            </a:r>
          </a:p>
        </p:txBody>
      </p:sp>
    </p:spTree>
    <p:extLst>
      <p:ext uri="{BB962C8B-B14F-4D97-AF65-F5344CB8AC3E}">
        <p14:creationId xmlns:p14="http://schemas.microsoft.com/office/powerpoint/2010/main" val="5039066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Rot="1" noChangeArrowheads="1"/>
          </p:cNvSpPr>
          <p:nvPr>
            <p:ph type="title"/>
          </p:nvPr>
        </p:nvSpPr>
        <p:spPr>
          <a:xfrm>
            <a:off x="899592" y="3933056"/>
            <a:ext cx="7200800" cy="1620838"/>
          </a:xfrm>
        </p:spPr>
        <p:txBody>
          <a:bodyPr>
            <a:normAutofit fontScale="90000"/>
          </a:bodyPr>
          <a:lstStyle/>
          <a:p>
            <a:r>
              <a:rPr lang="en-US" sz="3200" dirty="0"/>
              <a:t>2. </a:t>
            </a:r>
            <a:r>
              <a:rPr lang="en-US" sz="3200" dirty="0" err="1"/>
              <a:t>Golongan</a:t>
            </a:r>
            <a:r>
              <a:rPr lang="en-US" sz="3200" dirty="0"/>
              <a:t> II : </a:t>
            </a:r>
            <a:r>
              <a:rPr lang="en-US" sz="3200" dirty="0" err="1"/>
              <a:t>Kation</a:t>
            </a:r>
            <a:r>
              <a:rPr lang="en-US" sz="3200" dirty="0"/>
              <a:t> </a:t>
            </a:r>
            <a:r>
              <a:rPr lang="en-US" sz="3200" dirty="0" err="1"/>
              <a:t>golongan</a:t>
            </a:r>
            <a:r>
              <a:rPr lang="en-US" sz="3200" dirty="0"/>
              <a:t> </a:t>
            </a:r>
            <a:r>
              <a:rPr lang="en-US" sz="3200" dirty="0" err="1"/>
              <a:t>ini</a:t>
            </a:r>
            <a:r>
              <a:rPr lang="en-US" sz="3200" dirty="0"/>
              <a:t> </a:t>
            </a:r>
            <a:r>
              <a:rPr lang="en-US" sz="3200" dirty="0" err="1"/>
              <a:t>bereaksi</a:t>
            </a:r>
            <a:r>
              <a:rPr lang="en-US" sz="3200" dirty="0"/>
              <a:t> </a:t>
            </a:r>
            <a:r>
              <a:rPr lang="en-US" sz="3200" dirty="0" err="1"/>
              <a:t>dengan</a:t>
            </a:r>
            <a:r>
              <a:rPr lang="en-US" sz="3200" dirty="0"/>
              <a:t> </a:t>
            </a:r>
            <a:r>
              <a:rPr lang="en-US" sz="3200" dirty="0" err="1"/>
              <a:t>asam</a:t>
            </a:r>
            <a:r>
              <a:rPr lang="en-US" sz="3200" dirty="0"/>
              <a:t> </a:t>
            </a:r>
            <a:r>
              <a:rPr lang="en-US" sz="3200" dirty="0" err="1"/>
              <a:t>klorida</a:t>
            </a:r>
            <a:r>
              <a:rPr lang="en-US" sz="3200" dirty="0"/>
              <a:t>, </a:t>
            </a:r>
            <a:r>
              <a:rPr lang="en-US" sz="3200" dirty="0" err="1"/>
              <a:t>tetapi</a:t>
            </a:r>
            <a:r>
              <a:rPr lang="en-US" sz="3200" dirty="0"/>
              <a:t> </a:t>
            </a:r>
            <a:r>
              <a:rPr lang="en-US" sz="3200" dirty="0" err="1"/>
              <a:t>membentuk</a:t>
            </a:r>
            <a:r>
              <a:rPr lang="en-US" sz="3200" dirty="0"/>
              <a:t> </a:t>
            </a:r>
            <a:r>
              <a:rPr lang="en-US" sz="3200" dirty="0" err="1"/>
              <a:t>endapan</a:t>
            </a:r>
            <a:r>
              <a:rPr lang="en-US" sz="3200" dirty="0"/>
              <a:t> </a:t>
            </a:r>
            <a:r>
              <a:rPr lang="en-US" sz="3200" dirty="0" err="1"/>
              <a:t>dengan</a:t>
            </a:r>
            <a:r>
              <a:rPr lang="en-US" sz="3200" dirty="0"/>
              <a:t> </a:t>
            </a:r>
            <a:r>
              <a:rPr lang="en-US" sz="3200" dirty="0" err="1"/>
              <a:t>hidrogen</a:t>
            </a:r>
            <a:r>
              <a:rPr lang="en-US" sz="3200" dirty="0"/>
              <a:t> </a:t>
            </a:r>
            <a:r>
              <a:rPr lang="en-US" sz="3200" dirty="0" err="1"/>
              <a:t>sulfida</a:t>
            </a:r>
            <a:r>
              <a:rPr lang="en-US" sz="3200" dirty="0"/>
              <a:t> </a:t>
            </a:r>
            <a:r>
              <a:rPr lang="en-US" sz="3200" dirty="0" err="1"/>
              <a:t>dalam</a:t>
            </a:r>
            <a:r>
              <a:rPr lang="en-US" sz="3200" dirty="0"/>
              <a:t> </a:t>
            </a:r>
            <a:r>
              <a:rPr lang="en-US" sz="3200" dirty="0" err="1"/>
              <a:t>suasana</a:t>
            </a:r>
            <a:r>
              <a:rPr lang="en-US" sz="3200" dirty="0"/>
              <a:t> </a:t>
            </a:r>
            <a:r>
              <a:rPr lang="en-US" sz="3200" dirty="0" err="1"/>
              <a:t>asam</a:t>
            </a:r>
            <a:r>
              <a:rPr lang="en-US" sz="3200" dirty="0"/>
              <a:t> mineral </a:t>
            </a:r>
            <a:r>
              <a:rPr lang="en-US" sz="3200" dirty="0" err="1"/>
              <a:t>encer</a:t>
            </a:r>
            <a:r>
              <a:rPr lang="en-US" sz="3200" dirty="0"/>
              <a:t>. Ion </a:t>
            </a:r>
            <a:r>
              <a:rPr lang="en-US" sz="3200" dirty="0" err="1"/>
              <a:t>golongan</a:t>
            </a:r>
            <a:r>
              <a:rPr lang="en-US" sz="3200" dirty="0"/>
              <a:t> </a:t>
            </a:r>
            <a:r>
              <a:rPr lang="en-US" sz="3200" dirty="0" err="1"/>
              <a:t>ini</a:t>
            </a:r>
            <a:r>
              <a:rPr lang="en-US" sz="3200" dirty="0"/>
              <a:t> </a:t>
            </a:r>
            <a:r>
              <a:rPr lang="en-US" sz="3200" dirty="0" err="1"/>
              <a:t>adalah</a:t>
            </a:r>
            <a:r>
              <a:rPr lang="en-US" sz="3200" dirty="0"/>
              <a:t> Hg, Bi, Cu, cd, As, </a:t>
            </a:r>
            <a:r>
              <a:rPr lang="en-US" sz="3200" dirty="0" err="1"/>
              <a:t>Sb</a:t>
            </a:r>
            <a:r>
              <a:rPr lang="en-US" sz="3200" dirty="0"/>
              <a:t>, </a:t>
            </a:r>
            <a:r>
              <a:rPr lang="en-US" sz="3200" dirty="0" err="1"/>
              <a:t>Sn</a:t>
            </a:r>
            <a:r>
              <a:rPr lang="en-US" sz="3200" dirty="0"/>
              <a:t>.</a:t>
            </a:r>
            <a:br>
              <a:rPr lang="en-US" sz="3200" dirty="0"/>
            </a:br>
            <a:r>
              <a:rPr lang="en-US" sz="3200" dirty="0"/>
              <a:t/>
            </a:r>
            <a:br>
              <a:rPr lang="en-US" sz="3200" dirty="0"/>
            </a:br>
            <a:r>
              <a:rPr lang="en-US" sz="3200" dirty="0"/>
              <a:t/>
            </a:r>
            <a:br>
              <a:rPr lang="en-US" sz="3200" dirty="0"/>
            </a:br>
            <a:endParaRPr lang="en-US" sz="3200" dirty="0"/>
          </a:p>
        </p:txBody>
      </p:sp>
    </p:spTree>
    <p:extLst>
      <p:ext uri="{BB962C8B-B14F-4D97-AF65-F5344CB8AC3E}">
        <p14:creationId xmlns:p14="http://schemas.microsoft.com/office/powerpoint/2010/main" val="24542490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043608" y="1052736"/>
            <a:ext cx="6610350" cy="5112990"/>
          </a:xfrm>
        </p:spPr>
        <p:txBody>
          <a:bodyPr/>
          <a:lstStyle/>
          <a:p>
            <a:pPr>
              <a:lnSpc>
                <a:spcPct val="80000"/>
              </a:lnSpc>
              <a:buFont typeface="Wingdings" pitchFamily="2" charset="2"/>
              <a:buNone/>
            </a:pPr>
            <a:r>
              <a:rPr lang="en-US" sz="2000" dirty="0" err="1"/>
              <a:t>Reaksinya</a:t>
            </a:r>
            <a:r>
              <a:rPr lang="en-US" sz="2000" dirty="0"/>
              <a:t> </a:t>
            </a:r>
            <a:r>
              <a:rPr lang="en-US" sz="2000" dirty="0" err="1"/>
              <a:t>adalah</a:t>
            </a:r>
            <a:r>
              <a:rPr lang="en-US" sz="2000" dirty="0"/>
              <a:t> :</a:t>
            </a:r>
          </a:p>
          <a:p>
            <a:pPr>
              <a:lnSpc>
                <a:spcPct val="80000"/>
              </a:lnSpc>
            </a:pPr>
            <a:r>
              <a:rPr lang="en-US" sz="2000" dirty="0"/>
              <a:t>Hg2+</a:t>
            </a:r>
          </a:p>
          <a:p>
            <a:pPr>
              <a:lnSpc>
                <a:spcPct val="80000"/>
              </a:lnSpc>
            </a:pPr>
            <a:r>
              <a:rPr lang="en-US" sz="2000" dirty="0"/>
              <a:t>1. Hg2+ + 2KI → HgI2 ↓ </a:t>
            </a:r>
            <a:r>
              <a:rPr lang="en-US" sz="2000" dirty="0" err="1"/>
              <a:t>merah</a:t>
            </a:r>
            <a:r>
              <a:rPr lang="en-US" sz="2000" dirty="0"/>
              <a:t> + 2k+</a:t>
            </a:r>
          </a:p>
          <a:p>
            <a:pPr>
              <a:lnSpc>
                <a:spcPct val="80000"/>
              </a:lnSpc>
            </a:pPr>
            <a:r>
              <a:rPr lang="en-US" sz="2000" dirty="0"/>
              <a:t>HgI2 +2 KI → K2 HgI2 </a:t>
            </a:r>
          </a:p>
          <a:p>
            <a:pPr>
              <a:lnSpc>
                <a:spcPct val="80000"/>
              </a:lnSpc>
            </a:pPr>
            <a:r>
              <a:rPr lang="en-US" sz="2000" dirty="0"/>
              <a:t>2. Hg2+ + 2 </a:t>
            </a:r>
            <a:r>
              <a:rPr lang="en-US" sz="2000" dirty="0" err="1"/>
              <a:t>NaOH</a:t>
            </a:r>
            <a:r>
              <a:rPr lang="en-US" sz="2000" dirty="0"/>
              <a:t> → Hg(OH)2 ↓ </a:t>
            </a:r>
            <a:r>
              <a:rPr lang="en-US" sz="2000" dirty="0" err="1"/>
              <a:t>kuning</a:t>
            </a:r>
            <a:r>
              <a:rPr lang="en-US" sz="2000" dirty="0"/>
              <a:t> +2 Na+</a:t>
            </a:r>
          </a:p>
          <a:p>
            <a:pPr>
              <a:lnSpc>
                <a:spcPct val="80000"/>
              </a:lnSpc>
            </a:pPr>
            <a:r>
              <a:rPr lang="en-US" sz="2000" dirty="0"/>
              <a:t>3. Hg2+ +2 NH4OH →Hg(OH)2 ↓ </a:t>
            </a:r>
            <a:r>
              <a:rPr lang="en-US" sz="2000" dirty="0" err="1"/>
              <a:t>putih</a:t>
            </a:r>
            <a:r>
              <a:rPr lang="en-US" sz="2000" dirty="0"/>
              <a:t> + 2NH4+</a:t>
            </a:r>
          </a:p>
          <a:p>
            <a:pPr>
              <a:lnSpc>
                <a:spcPct val="80000"/>
              </a:lnSpc>
            </a:pPr>
            <a:r>
              <a:rPr lang="en-US" sz="2000" dirty="0"/>
              <a:t>4. Hg2+ + 2CUSO4 → Hg(SO4 )2 + 2 CU2+</a:t>
            </a:r>
          </a:p>
          <a:p>
            <a:pPr>
              <a:lnSpc>
                <a:spcPct val="80000"/>
              </a:lnSpc>
            </a:pPr>
            <a:r>
              <a:rPr lang="en-US" sz="2000" dirty="0"/>
              <a:t>CU2+</a:t>
            </a:r>
          </a:p>
          <a:p>
            <a:pPr>
              <a:lnSpc>
                <a:spcPct val="80000"/>
              </a:lnSpc>
            </a:pPr>
            <a:r>
              <a:rPr lang="en-US" sz="2000" dirty="0"/>
              <a:t>1. CU2+ + 2KI → CUI2 + 2K+</a:t>
            </a:r>
          </a:p>
          <a:p>
            <a:pPr>
              <a:lnSpc>
                <a:spcPct val="80000"/>
              </a:lnSpc>
            </a:pPr>
            <a:r>
              <a:rPr lang="en-US" sz="2000" dirty="0"/>
              <a:t>2. CU2+ + 2 </a:t>
            </a:r>
            <a:r>
              <a:rPr lang="en-US" sz="2000" dirty="0" err="1"/>
              <a:t>NaOH</a:t>
            </a:r>
            <a:r>
              <a:rPr lang="en-US" sz="2000" dirty="0"/>
              <a:t> → CU(OH)2 ↓ </a:t>
            </a:r>
            <a:r>
              <a:rPr lang="en-US" sz="2000" dirty="0" err="1"/>
              <a:t>biru</a:t>
            </a:r>
            <a:r>
              <a:rPr lang="en-US" sz="2000" dirty="0"/>
              <a:t> + 2nA+ </a:t>
            </a:r>
          </a:p>
          <a:p>
            <a:pPr>
              <a:lnSpc>
                <a:spcPct val="80000"/>
              </a:lnSpc>
            </a:pPr>
            <a:r>
              <a:rPr lang="en-US" sz="2000" dirty="0"/>
              <a:t>3. CU2+ + 2NH4 OH → CU (OH)2 ↓</a:t>
            </a:r>
            <a:r>
              <a:rPr lang="en-US" sz="2000" dirty="0" err="1"/>
              <a:t>biru</a:t>
            </a:r>
            <a:r>
              <a:rPr lang="en-US" sz="2000" dirty="0"/>
              <a:t> + 2NH</a:t>
            </a:r>
          </a:p>
          <a:p>
            <a:pPr>
              <a:lnSpc>
                <a:spcPct val="80000"/>
              </a:lnSpc>
            </a:pPr>
            <a:r>
              <a:rPr lang="en-US" sz="2000" dirty="0"/>
              <a:t>Cd2+</a:t>
            </a:r>
          </a:p>
          <a:p>
            <a:pPr>
              <a:lnSpc>
                <a:spcPct val="80000"/>
              </a:lnSpc>
            </a:pPr>
            <a:r>
              <a:rPr lang="en-US" sz="2000" dirty="0"/>
              <a:t>1. Cd2+ + KI → </a:t>
            </a:r>
          </a:p>
          <a:p>
            <a:pPr>
              <a:lnSpc>
                <a:spcPct val="80000"/>
              </a:lnSpc>
            </a:pPr>
            <a:r>
              <a:rPr lang="en-US" sz="2000" dirty="0"/>
              <a:t>2. Cd2+ + 2NaOH → Cd(OH)2 + 2 Na+</a:t>
            </a:r>
          </a:p>
          <a:p>
            <a:pPr>
              <a:lnSpc>
                <a:spcPct val="80000"/>
              </a:lnSpc>
            </a:pPr>
            <a:r>
              <a:rPr lang="en-US" sz="2000" dirty="0"/>
              <a:t>Cd(OH)2 + </a:t>
            </a:r>
            <a:r>
              <a:rPr lang="en-US" sz="2000" dirty="0" err="1"/>
              <a:t>NaOH</a:t>
            </a:r>
            <a:r>
              <a:rPr lang="en-US" sz="2000" dirty="0"/>
              <a:t> → Cd(OH04 ↓ </a:t>
            </a:r>
            <a:r>
              <a:rPr lang="en-US" sz="2000" dirty="0" err="1"/>
              <a:t>putih</a:t>
            </a:r>
            <a:r>
              <a:rPr lang="en-US" sz="2000" dirty="0"/>
              <a:t> </a:t>
            </a:r>
          </a:p>
          <a:p>
            <a:pPr>
              <a:lnSpc>
                <a:spcPct val="80000"/>
              </a:lnSpc>
            </a:pPr>
            <a:r>
              <a:rPr lang="en-US" sz="2000" dirty="0"/>
              <a:t>3. Cd2+ + 2 NH4OH → Cd(OH)2 + 2 NH+ </a:t>
            </a:r>
          </a:p>
        </p:txBody>
      </p:sp>
    </p:spTree>
    <p:extLst>
      <p:ext uri="{BB962C8B-B14F-4D97-AF65-F5344CB8AC3E}">
        <p14:creationId xmlns:p14="http://schemas.microsoft.com/office/powerpoint/2010/main" val="18407962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p:txBody>
          <a:bodyPr/>
          <a:lstStyle/>
          <a:p>
            <a:fld id="{1D6E74D8-934A-4B4B-929A-99E84F77244A}" type="slidenum">
              <a:rPr lang="en-US"/>
              <a:pPr/>
              <a:t>28</a:t>
            </a:fld>
            <a:endParaRPr lang="en-US"/>
          </a:p>
        </p:txBody>
      </p:sp>
      <p:sp>
        <p:nvSpPr>
          <p:cNvPr id="41986" name="Rectangle 2"/>
          <p:cNvSpPr>
            <a:spLocks noGrp="1" noChangeArrowheads="1"/>
          </p:cNvSpPr>
          <p:nvPr>
            <p:ph type="title"/>
          </p:nvPr>
        </p:nvSpPr>
        <p:spPr>
          <a:xfrm>
            <a:off x="827584" y="4221088"/>
            <a:ext cx="7344816" cy="1584325"/>
          </a:xfrm>
        </p:spPr>
        <p:txBody>
          <a:bodyPr>
            <a:normAutofit fontScale="90000"/>
          </a:bodyPr>
          <a:lstStyle/>
          <a:p>
            <a:r>
              <a:rPr lang="en-US" sz="3000" dirty="0"/>
              <a:t>3. </a:t>
            </a:r>
            <a:r>
              <a:rPr lang="en-US" sz="3000" dirty="0" err="1"/>
              <a:t>Golongan</a:t>
            </a:r>
            <a:r>
              <a:rPr lang="en-US" sz="3000" dirty="0"/>
              <a:t> III : </a:t>
            </a:r>
            <a:r>
              <a:rPr lang="en-US" sz="3000" dirty="0" err="1"/>
              <a:t>Kation</a:t>
            </a:r>
            <a:r>
              <a:rPr lang="en-US" sz="3000" dirty="0"/>
              <a:t> </a:t>
            </a:r>
            <a:r>
              <a:rPr lang="en-US" sz="3000" dirty="0" err="1"/>
              <a:t>golongan</a:t>
            </a:r>
            <a:r>
              <a:rPr lang="en-US" sz="3000" dirty="0"/>
              <a:t> </a:t>
            </a:r>
            <a:r>
              <a:rPr lang="en-US" sz="3000" dirty="0" err="1"/>
              <a:t>ini</a:t>
            </a:r>
            <a:r>
              <a:rPr lang="en-US" sz="3000" dirty="0"/>
              <a:t> </a:t>
            </a:r>
            <a:r>
              <a:rPr lang="en-US" sz="3000" dirty="0" err="1"/>
              <a:t>tidak</a:t>
            </a:r>
            <a:r>
              <a:rPr lang="en-US" sz="3000" dirty="0"/>
              <a:t> </a:t>
            </a:r>
            <a:r>
              <a:rPr lang="en-US" sz="3000" dirty="0" err="1"/>
              <a:t>bereaksi</a:t>
            </a:r>
            <a:r>
              <a:rPr lang="en-US" sz="3000" dirty="0"/>
              <a:t> </a:t>
            </a:r>
            <a:r>
              <a:rPr lang="en-US" sz="3000" dirty="0" err="1"/>
              <a:t>dengan</a:t>
            </a:r>
            <a:r>
              <a:rPr lang="en-US" sz="3000" dirty="0"/>
              <a:t> </a:t>
            </a:r>
            <a:r>
              <a:rPr lang="en-US" sz="3000" dirty="0" err="1"/>
              <a:t>asam</a:t>
            </a:r>
            <a:r>
              <a:rPr lang="en-US" sz="3000" dirty="0"/>
              <a:t> </a:t>
            </a:r>
            <a:r>
              <a:rPr lang="en-US" sz="3000" dirty="0" err="1"/>
              <a:t>klorida</a:t>
            </a:r>
            <a:r>
              <a:rPr lang="en-US" sz="3000" dirty="0"/>
              <a:t> </a:t>
            </a:r>
            <a:r>
              <a:rPr lang="en-US" sz="3000" dirty="0" err="1"/>
              <a:t>encer</a:t>
            </a:r>
            <a:r>
              <a:rPr lang="en-US" sz="3000" dirty="0"/>
              <a:t>, </a:t>
            </a:r>
            <a:r>
              <a:rPr lang="en-US" sz="3000" dirty="0" err="1"/>
              <a:t>ataupun</a:t>
            </a:r>
            <a:r>
              <a:rPr lang="en-US" sz="3000" dirty="0"/>
              <a:t> </a:t>
            </a:r>
            <a:r>
              <a:rPr lang="en-US" sz="3000" dirty="0" err="1"/>
              <a:t>dengan</a:t>
            </a:r>
            <a:r>
              <a:rPr lang="en-US" sz="3000" dirty="0"/>
              <a:t> </a:t>
            </a:r>
            <a:r>
              <a:rPr lang="en-US" sz="3000" dirty="0" err="1"/>
              <a:t>hidrogen</a:t>
            </a:r>
            <a:r>
              <a:rPr lang="en-US" sz="3000" dirty="0"/>
              <a:t> </a:t>
            </a:r>
            <a:r>
              <a:rPr lang="en-US" sz="3000" dirty="0" err="1"/>
              <a:t>sulfida</a:t>
            </a:r>
            <a:r>
              <a:rPr lang="en-US" sz="3000" dirty="0"/>
              <a:t> </a:t>
            </a:r>
            <a:r>
              <a:rPr lang="en-US" sz="3000" dirty="0" err="1"/>
              <a:t>dalam</a:t>
            </a:r>
            <a:r>
              <a:rPr lang="en-US" sz="3000" dirty="0"/>
              <a:t> </a:t>
            </a:r>
            <a:r>
              <a:rPr lang="en-US" sz="3000" dirty="0" err="1"/>
              <a:t>suasana</a:t>
            </a:r>
            <a:r>
              <a:rPr lang="en-US" sz="3000" dirty="0"/>
              <a:t> </a:t>
            </a:r>
            <a:r>
              <a:rPr lang="en-US" sz="3000" dirty="0" err="1"/>
              <a:t>asam</a:t>
            </a:r>
            <a:r>
              <a:rPr lang="en-US" sz="3000" dirty="0"/>
              <a:t> mineral </a:t>
            </a:r>
            <a:r>
              <a:rPr lang="en-US" sz="3000" dirty="0" err="1"/>
              <a:t>encer</a:t>
            </a:r>
            <a:r>
              <a:rPr lang="en-US" sz="3000" dirty="0"/>
              <a:t>. </a:t>
            </a:r>
            <a:r>
              <a:rPr lang="en-US" sz="3000" dirty="0" err="1"/>
              <a:t>Namun</a:t>
            </a:r>
            <a:r>
              <a:rPr lang="en-US" sz="3000" dirty="0"/>
              <a:t> </a:t>
            </a:r>
            <a:r>
              <a:rPr lang="en-US" sz="3000" dirty="0" err="1"/>
              <a:t>kation</a:t>
            </a:r>
            <a:r>
              <a:rPr lang="en-US" sz="3000" dirty="0"/>
              <a:t> </a:t>
            </a:r>
            <a:r>
              <a:rPr lang="en-US" sz="3000" dirty="0" err="1"/>
              <a:t>ini</a:t>
            </a:r>
            <a:r>
              <a:rPr lang="en-US" sz="3000" dirty="0"/>
              <a:t> </a:t>
            </a:r>
            <a:r>
              <a:rPr lang="en-US" sz="3000" dirty="0" err="1"/>
              <a:t>membentuk</a:t>
            </a:r>
            <a:r>
              <a:rPr lang="en-US" sz="3000" dirty="0"/>
              <a:t> </a:t>
            </a:r>
            <a:r>
              <a:rPr lang="en-US" sz="3000" dirty="0" err="1"/>
              <a:t>endapan</a:t>
            </a:r>
            <a:r>
              <a:rPr lang="en-US" sz="3000" dirty="0"/>
              <a:t> </a:t>
            </a:r>
            <a:r>
              <a:rPr lang="en-US" sz="3000" dirty="0" err="1"/>
              <a:t>dengan</a:t>
            </a:r>
            <a:r>
              <a:rPr lang="en-US" sz="3000" dirty="0"/>
              <a:t> ammonium </a:t>
            </a:r>
            <a:r>
              <a:rPr lang="en-US" sz="3000" dirty="0" err="1"/>
              <a:t>sulfida</a:t>
            </a:r>
            <a:r>
              <a:rPr lang="en-US" sz="3000" dirty="0"/>
              <a:t> </a:t>
            </a:r>
            <a:r>
              <a:rPr lang="en-US" sz="3000" dirty="0" err="1"/>
              <a:t>dalam</a:t>
            </a:r>
            <a:r>
              <a:rPr lang="en-US" sz="3000" dirty="0"/>
              <a:t> </a:t>
            </a:r>
            <a:r>
              <a:rPr lang="en-US" sz="3000" dirty="0" err="1"/>
              <a:t>suasana</a:t>
            </a:r>
            <a:r>
              <a:rPr lang="en-US" sz="3000" dirty="0"/>
              <a:t> </a:t>
            </a:r>
            <a:r>
              <a:rPr lang="en-US" sz="3000" dirty="0" err="1"/>
              <a:t>netral</a:t>
            </a:r>
            <a:r>
              <a:rPr lang="en-US" sz="3000" dirty="0"/>
              <a:t> / </a:t>
            </a:r>
            <a:r>
              <a:rPr lang="en-US" sz="3000" dirty="0" err="1"/>
              <a:t>amoniakal</a:t>
            </a:r>
            <a:r>
              <a:rPr lang="en-US" sz="3000" dirty="0"/>
              <a:t>. </a:t>
            </a:r>
            <a:r>
              <a:rPr lang="en-US" sz="3000" dirty="0" err="1"/>
              <a:t>Kation</a:t>
            </a:r>
            <a:r>
              <a:rPr lang="en-US" sz="3000" dirty="0"/>
              <a:t> </a:t>
            </a:r>
            <a:r>
              <a:rPr lang="en-US" sz="3000" dirty="0" err="1"/>
              <a:t>golongan</a:t>
            </a:r>
            <a:r>
              <a:rPr lang="en-US" sz="3000" dirty="0"/>
              <a:t> </a:t>
            </a:r>
            <a:r>
              <a:rPr lang="en-US" sz="3000" dirty="0" err="1"/>
              <a:t>ini</a:t>
            </a:r>
            <a:r>
              <a:rPr lang="en-US" sz="3000" dirty="0"/>
              <a:t> Co, Fe, Al, Cr, Co, </a:t>
            </a:r>
            <a:r>
              <a:rPr lang="en-US" sz="3000" dirty="0" err="1"/>
              <a:t>Mn</a:t>
            </a:r>
            <a:r>
              <a:rPr lang="en-US" sz="3000" dirty="0"/>
              <a:t>, Zn.</a:t>
            </a:r>
            <a:br>
              <a:rPr lang="en-US" sz="3000" dirty="0"/>
            </a:br>
            <a:r>
              <a:rPr lang="en-US" sz="3000" dirty="0"/>
              <a:t/>
            </a:r>
            <a:br>
              <a:rPr lang="en-US" sz="3000" dirty="0"/>
            </a:br>
            <a:endParaRPr lang="en-US" sz="3000" dirty="0"/>
          </a:p>
        </p:txBody>
      </p:sp>
    </p:spTree>
    <p:extLst>
      <p:ext uri="{BB962C8B-B14F-4D97-AF65-F5344CB8AC3E}">
        <p14:creationId xmlns:p14="http://schemas.microsoft.com/office/powerpoint/2010/main" val="7498043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755576" y="1052736"/>
            <a:ext cx="7582743" cy="5328443"/>
          </a:xfrm>
        </p:spPr>
        <p:txBody>
          <a:bodyPr/>
          <a:lstStyle/>
          <a:p>
            <a:pPr>
              <a:lnSpc>
                <a:spcPct val="80000"/>
              </a:lnSpc>
              <a:buFont typeface="Wingdings" pitchFamily="2" charset="2"/>
              <a:buNone/>
            </a:pPr>
            <a:r>
              <a:rPr lang="en-US" sz="2000" dirty="0" err="1"/>
              <a:t>Reaksinya</a:t>
            </a:r>
            <a:r>
              <a:rPr lang="en-US" sz="2000" dirty="0"/>
              <a:t> </a:t>
            </a:r>
            <a:r>
              <a:rPr lang="en-US" sz="2000" dirty="0" err="1"/>
              <a:t>adalah</a:t>
            </a:r>
            <a:r>
              <a:rPr lang="en-US" sz="2000" dirty="0"/>
              <a:t> :</a:t>
            </a:r>
          </a:p>
          <a:p>
            <a:pPr>
              <a:lnSpc>
                <a:spcPct val="80000"/>
              </a:lnSpc>
              <a:buFont typeface="Wingdings" pitchFamily="2" charset="2"/>
              <a:buNone/>
            </a:pPr>
            <a:endParaRPr lang="en-US" sz="2000" dirty="0"/>
          </a:p>
          <a:p>
            <a:pPr>
              <a:lnSpc>
                <a:spcPct val="80000"/>
              </a:lnSpc>
            </a:pPr>
            <a:r>
              <a:rPr lang="en-US" sz="2000" b="1" dirty="0" err="1"/>
              <a:t>Golongan</a:t>
            </a:r>
            <a:r>
              <a:rPr lang="en-US" sz="2000" b="1" dirty="0"/>
              <a:t> III A</a:t>
            </a:r>
            <a:endParaRPr lang="en-US" sz="2000" dirty="0"/>
          </a:p>
          <a:p>
            <a:pPr>
              <a:lnSpc>
                <a:spcPct val="80000"/>
              </a:lnSpc>
            </a:pPr>
            <a:r>
              <a:rPr lang="en-US" sz="2000" dirty="0"/>
              <a:t>Fe2+</a:t>
            </a:r>
          </a:p>
          <a:p>
            <a:pPr>
              <a:lnSpc>
                <a:spcPct val="80000"/>
              </a:lnSpc>
            </a:pPr>
            <a:r>
              <a:rPr lang="en-US" sz="2000" dirty="0"/>
              <a:t>1. Fe2+ + 2NaOH → Fe(OH)2 ↓ </a:t>
            </a:r>
            <a:r>
              <a:rPr lang="en-US" sz="2000" dirty="0" err="1"/>
              <a:t>hijau</a:t>
            </a:r>
            <a:r>
              <a:rPr lang="en-US" sz="2000" dirty="0"/>
              <a:t> </a:t>
            </a:r>
            <a:r>
              <a:rPr lang="en-US" sz="2000" dirty="0" err="1"/>
              <a:t>kotor</a:t>
            </a:r>
            <a:r>
              <a:rPr lang="en-US" sz="2000" dirty="0"/>
              <a:t> + 2Na+</a:t>
            </a:r>
          </a:p>
          <a:p>
            <a:pPr>
              <a:lnSpc>
                <a:spcPct val="80000"/>
              </a:lnSpc>
            </a:pPr>
            <a:r>
              <a:rPr lang="en-US" sz="2000" dirty="0"/>
              <a:t>2. Fe2+ + 2NH4OH → Fe(OH)2 ↓ </a:t>
            </a:r>
            <a:r>
              <a:rPr lang="en-US" sz="2000" dirty="0" err="1"/>
              <a:t>hijau</a:t>
            </a:r>
            <a:r>
              <a:rPr lang="en-US" sz="2000" dirty="0"/>
              <a:t> </a:t>
            </a:r>
            <a:r>
              <a:rPr lang="en-US" sz="2000" dirty="0" err="1"/>
              <a:t>kotor</a:t>
            </a:r>
            <a:r>
              <a:rPr lang="en-US" sz="2000" dirty="0"/>
              <a:t> + 2NH4+</a:t>
            </a:r>
          </a:p>
          <a:p>
            <a:pPr>
              <a:lnSpc>
                <a:spcPct val="80000"/>
              </a:lnSpc>
            </a:pPr>
            <a:r>
              <a:rPr lang="en-US" sz="2000" dirty="0"/>
              <a:t>3. Fe2+ + 2K4Fe(CN)6 → K4 {Fe(CN)6} ↓ </a:t>
            </a:r>
            <a:r>
              <a:rPr lang="en-US" sz="2000" dirty="0" err="1"/>
              <a:t>biru</a:t>
            </a:r>
            <a:r>
              <a:rPr lang="en-US" sz="2000" dirty="0"/>
              <a:t> + 4k+ </a:t>
            </a:r>
          </a:p>
          <a:p>
            <a:pPr>
              <a:lnSpc>
                <a:spcPct val="80000"/>
              </a:lnSpc>
            </a:pPr>
            <a:r>
              <a:rPr lang="en-US" sz="2000" dirty="0"/>
              <a:t>4. Fe2+ + KSCN → Fe(SCN)2 + 2K+ </a:t>
            </a:r>
          </a:p>
          <a:p>
            <a:pPr>
              <a:lnSpc>
                <a:spcPct val="80000"/>
              </a:lnSpc>
            </a:pPr>
            <a:r>
              <a:rPr lang="en-US" sz="2000" dirty="0"/>
              <a:t>Fe3+</a:t>
            </a:r>
          </a:p>
          <a:p>
            <a:pPr>
              <a:lnSpc>
                <a:spcPct val="80000"/>
              </a:lnSpc>
            </a:pPr>
            <a:r>
              <a:rPr lang="en-US" sz="2000" dirty="0"/>
              <a:t>1. Fe3+ + 3 </a:t>
            </a:r>
            <a:r>
              <a:rPr lang="en-US" sz="2000" dirty="0" err="1"/>
              <a:t>NaOH</a:t>
            </a:r>
            <a:r>
              <a:rPr lang="en-US" sz="2000" dirty="0"/>
              <a:t> → Fe(OH)3 ↓ </a:t>
            </a:r>
            <a:r>
              <a:rPr lang="en-US" sz="2000" dirty="0" err="1"/>
              <a:t>kuning</a:t>
            </a:r>
            <a:r>
              <a:rPr lang="en-US" sz="2000" dirty="0"/>
              <a:t> + 3Na+ </a:t>
            </a:r>
          </a:p>
          <a:p>
            <a:pPr>
              <a:lnSpc>
                <a:spcPct val="80000"/>
              </a:lnSpc>
            </a:pPr>
            <a:r>
              <a:rPr lang="en-US" sz="2000" dirty="0"/>
              <a:t>2. Fe3+ + 3 NH4 OH → Fe(OH)3 ↓ </a:t>
            </a:r>
            <a:r>
              <a:rPr lang="en-US" sz="2000" dirty="0" err="1"/>
              <a:t>Kuning</a:t>
            </a:r>
            <a:r>
              <a:rPr lang="en-US" sz="2000" dirty="0"/>
              <a:t> + 3NH4+</a:t>
            </a:r>
          </a:p>
          <a:p>
            <a:pPr>
              <a:lnSpc>
                <a:spcPct val="80000"/>
              </a:lnSpc>
            </a:pPr>
            <a:r>
              <a:rPr lang="en-US" sz="2000" dirty="0"/>
              <a:t>3. Fe3+ + 3K4Fe(CN)6}2 → K4{Fe(CN)6}2 ↓ </a:t>
            </a:r>
            <a:r>
              <a:rPr lang="en-US" sz="2000" dirty="0" err="1"/>
              <a:t>biru</a:t>
            </a:r>
            <a:r>
              <a:rPr lang="en-US" sz="2000" dirty="0"/>
              <a:t> +3k+</a:t>
            </a:r>
          </a:p>
          <a:p>
            <a:pPr>
              <a:lnSpc>
                <a:spcPct val="80000"/>
              </a:lnSpc>
            </a:pPr>
            <a:r>
              <a:rPr lang="en-US" sz="2000" dirty="0"/>
              <a:t>4. Fe3+ + 3KCNS → Fe(SCN)3 + 3K+ </a:t>
            </a:r>
          </a:p>
          <a:p>
            <a:pPr>
              <a:lnSpc>
                <a:spcPct val="80000"/>
              </a:lnSpc>
            </a:pPr>
            <a:r>
              <a:rPr lang="en-US" sz="2000" dirty="0"/>
              <a:t>Al3+</a:t>
            </a:r>
          </a:p>
          <a:p>
            <a:pPr>
              <a:lnSpc>
                <a:spcPct val="80000"/>
              </a:lnSpc>
            </a:pPr>
            <a:r>
              <a:rPr lang="en-US" sz="2000" dirty="0"/>
              <a:t>1. Al3+ + 3NaOH → Al(OH)3 ↓ </a:t>
            </a:r>
            <a:r>
              <a:rPr lang="en-US" sz="2000" dirty="0" err="1"/>
              <a:t>putih</a:t>
            </a:r>
            <a:r>
              <a:rPr lang="en-US" sz="2000" dirty="0"/>
              <a:t> + 3Na+</a:t>
            </a:r>
          </a:p>
          <a:p>
            <a:pPr>
              <a:lnSpc>
                <a:spcPct val="80000"/>
              </a:lnSpc>
            </a:pPr>
            <a:r>
              <a:rPr lang="en-US" sz="2000" dirty="0"/>
              <a:t>2. Al3+ + 3NH4OH → Al(OH)3 ↓ </a:t>
            </a:r>
            <a:r>
              <a:rPr lang="en-US" sz="2000" dirty="0" err="1"/>
              <a:t>putih</a:t>
            </a:r>
            <a:r>
              <a:rPr lang="en-US" sz="2000" dirty="0"/>
              <a:t> + 3NH4+</a:t>
            </a:r>
          </a:p>
          <a:p>
            <a:pPr>
              <a:lnSpc>
                <a:spcPct val="80000"/>
              </a:lnSpc>
            </a:pPr>
            <a:r>
              <a:rPr lang="en-US" sz="2000" dirty="0"/>
              <a:t>3. Al3+ + KSCN → </a:t>
            </a:r>
            <a:endParaRPr lang="en-US" sz="2000" b="1" dirty="0"/>
          </a:p>
        </p:txBody>
      </p:sp>
    </p:spTree>
    <p:extLst>
      <p:ext uri="{BB962C8B-B14F-4D97-AF65-F5344CB8AC3E}">
        <p14:creationId xmlns:p14="http://schemas.microsoft.com/office/powerpoint/2010/main" val="32386324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8650" y="476672"/>
            <a:ext cx="5904180" cy="1200329"/>
          </a:xfrm>
          <a:prstGeom prst="rect">
            <a:avLst/>
          </a:prstGeom>
        </p:spPr>
        <p:txBody>
          <a:bodyPr wrap="none">
            <a:spAutoFit/>
          </a:bodyPr>
          <a:lstStyle/>
          <a:p>
            <a:r>
              <a:rPr lang="en-ID" sz="3600" dirty="0" err="1">
                <a:latin typeface="Bahnschrift Condensed" panose="020B0502040204020203" pitchFamily="34" charset="0"/>
              </a:rPr>
              <a:t>Terdapat</a:t>
            </a:r>
            <a:r>
              <a:rPr lang="en-ID" sz="3600" dirty="0">
                <a:latin typeface="Bahnschrift Condensed" panose="020B0502040204020203" pitchFamily="34" charset="0"/>
              </a:rPr>
              <a:t> </a:t>
            </a:r>
            <a:r>
              <a:rPr lang="en-ID" sz="3600" dirty="0" err="1">
                <a:latin typeface="Bahnschrift Condensed" panose="020B0502040204020203" pitchFamily="34" charset="0"/>
              </a:rPr>
              <a:t>beberapa</a:t>
            </a:r>
            <a:r>
              <a:rPr lang="en-ID" sz="3600" dirty="0">
                <a:latin typeface="Bahnschrift Condensed" panose="020B0502040204020203" pitchFamily="34" charset="0"/>
              </a:rPr>
              <a:t> </a:t>
            </a:r>
          </a:p>
          <a:p>
            <a:r>
              <a:rPr lang="en-ID" sz="3600" dirty="0" err="1">
                <a:latin typeface="Bahnschrift Condensed" panose="020B0502040204020203" pitchFamily="34" charset="0"/>
              </a:rPr>
              <a:t>cara</a:t>
            </a:r>
            <a:r>
              <a:rPr lang="en-ID" sz="3600" dirty="0">
                <a:latin typeface="Bahnschrift Condensed" panose="020B0502040204020203" pitchFamily="34" charset="0"/>
              </a:rPr>
              <a:t> </a:t>
            </a:r>
            <a:r>
              <a:rPr lang="en-ID" sz="3600" dirty="0" err="1">
                <a:latin typeface="Bahnschrift Condensed" panose="020B0502040204020203" pitchFamily="34" charset="0"/>
              </a:rPr>
              <a:t>pemisahan</a:t>
            </a:r>
            <a:r>
              <a:rPr lang="en-ID" sz="3600" dirty="0">
                <a:latin typeface="Bahnschrift Condensed" panose="020B0502040204020203" pitchFamily="34" charset="0"/>
              </a:rPr>
              <a:t> </a:t>
            </a:r>
            <a:r>
              <a:rPr lang="en-ID" sz="3600" dirty="0" err="1">
                <a:latin typeface="Bahnschrift Condensed" panose="020B0502040204020203" pitchFamily="34" charset="0"/>
              </a:rPr>
              <a:t>campuran</a:t>
            </a:r>
            <a:r>
              <a:rPr lang="en-ID" sz="3600" dirty="0">
                <a:latin typeface="Bahnschrift Condensed" panose="020B0502040204020203" pitchFamily="34" charset="0"/>
              </a:rPr>
              <a:t> :</a:t>
            </a:r>
            <a:endParaRPr lang="en-US" sz="3600" dirty="0">
              <a:latin typeface="Bahnschrift Condensed" panose="020B0502040204020203" pitchFamily="34" charset="0"/>
            </a:endParaRPr>
          </a:p>
        </p:txBody>
      </p:sp>
      <p:sp>
        <p:nvSpPr>
          <p:cNvPr id="6" name="Rectangle 5"/>
          <p:cNvSpPr/>
          <p:nvPr/>
        </p:nvSpPr>
        <p:spPr>
          <a:xfrm>
            <a:off x="827584" y="1697697"/>
            <a:ext cx="7039898" cy="4524315"/>
          </a:xfrm>
          <a:prstGeom prst="rect">
            <a:avLst/>
          </a:prstGeom>
        </p:spPr>
        <p:txBody>
          <a:bodyPr wrap="square">
            <a:spAutoFit/>
          </a:bodyPr>
          <a:lstStyle/>
          <a:p>
            <a:pPr marL="514350" indent="-514350">
              <a:buAutoNum type="arabicPeriod"/>
            </a:pPr>
            <a:r>
              <a:rPr lang="en-ID" sz="2400" dirty="0" err="1">
                <a:latin typeface="Bahnschrift Condensed" panose="020B0502040204020203" pitchFamily="34" charset="0"/>
              </a:rPr>
              <a:t>Berdasarkan</a:t>
            </a:r>
            <a:r>
              <a:rPr lang="en-ID" sz="2400" dirty="0">
                <a:latin typeface="Bahnschrift Condensed" panose="020B0502040204020203" pitchFamily="34" charset="0"/>
              </a:rPr>
              <a:t> </a:t>
            </a:r>
            <a:r>
              <a:rPr lang="en-ID" sz="2400" dirty="0" err="1">
                <a:latin typeface="Bahnschrift Condensed" panose="020B0502040204020203" pitchFamily="34" charset="0"/>
              </a:rPr>
              <a:t>perbedaan</a:t>
            </a:r>
            <a:r>
              <a:rPr lang="en-ID" sz="2400" dirty="0">
                <a:latin typeface="Bahnschrift Condensed" panose="020B0502040204020203" pitchFamily="34" charset="0"/>
              </a:rPr>
              <a:t> </a:t>
            </a:r>
            <a:r>
              <a:rPr lang="en-ID" sz="2400" dirty="0" err="1">
                <a:latin typeface="Bahnschrift Condensed" panose="020B0502040204020203" pitchFamily="34" charset="0"/>
              </a:rPr>
              <a:t>ukuran</a:t>
            </a:r>
            <a:r>
              <a:rPr lang="en-ID" sz="2400" dirty="0">
                <a:latin typeface="Bahnschrift Condensed" panose="020B0502040204020203" pitchFamily="34" charset="0"/>
              </a:rPr>
              <a:t> </a:t>
            </a:r>
            <a:r>
              <a:rPr lang="en-ID" sz="2400" dirty="0" err="1">
                <a:latin typeface="Bahnschrift Condensed" panose="020B0502040204020203" pitchFamily="34" charset="0"/>
              </a:rPr>
              <a:t>partikel</a:t>
            </a:r>
            <a:r>
              <a:rPr lang="en-ID" sz="2400" dirty="0">
                <a:latin typeface="Bahnschrift Condensed" panose="020B0502040204020203" pitchFamily="34" charset="0"/>
              </a:rPr>
              <a:t> (</a:t>
            </a:r>
            <a:r>
              <a:rPr lang="en-ID" sz="2400" dirty="0" err="1">
                <a:latin typeface="Bahnschrift Condensed" panose="020B0502040204020203" pitchFamily="34" charset="0"/>
              </a:rPr>
              <a:t>pengayakan</a:t>
            </a:r>
            <a:r>
              <a:rPr lang="en-ID" sz="2400" dirty="0">
                <a:latin typeface="Bahnschrift Condensed" panose="020B0502040204020203" pitchFamily="34" charset="0"/>
              </a:rPr>
              <a:t> </a:t>
            </a:r>
            <a:r>
              <a:rPr lang="en-ID" sz="2400" dirty="0" err="1">
                <a:latin typeface="Bahnschrift Condensed" panose="020B0502040204020203" pitchFamily="34" charset="0"/>
              </a:rPr>
              <a:t>atau</a:t>
            </a:r>
            <a:r>
              <a:rPr lang="en-ID" sz="2400" dirty="0">
                <a:latin typeface="Bahnschrift Condensed" panose="020B0502040204020203" pitchFamily="34" charset="0"/>
              </a:rPr>
              <a:t> </a:t>
            </a:r>
            <a:r>
              <a:rPr lang="en-ID" sz="2400" dirty="0" err="1">
                <a:latin typeface="Bahnschrift Condensed" panose="020B0502040204020203" pitchFamily="34" charset="0"/>
              </a:rPr>
              <a:t>penyaringan</a:t>
            </a:r>
            <a:r>
              <a:rPr lang="en-ID" sz="2400" dirty="0">
                <a:latin typeface="Bahnschrift Condensed" panose="020B0502040204020203" pitchFamily="34" charset="0"/>
              </a:rPr>
              <a:t> </a:t>
            </a:r>
            <a:r>
              <a:rPr lang="en-ID" sz="2400" dirty="0" err="1">
                <a:latin typeface="Bahnschrift Condensed" panose="020B0502040204020203" pitchFamily="34" charset="0"/>
              </a:rPr>
              <a:t>atau</a:t>
            </a:r>
            <a:r>
              <a:rPr lang="en-ID" sz="2400" dirty="0">
                <a:latin typeface="Bahnschrift Condensed" panose="020B0502040204020203" pitchFamily="34" charset="0"/>
              </a:rPr>
              <a:t> </a:t>
            </a:r>
            <a:r>
              <a:rPr lang="en-ID" sz="2400" dirty="0" err="1">
                <a:latin typeface="Bahnschrift Condensed" panose="020B0502040204020203" pitchFamily="34" charset="0"/>
              </a:rPr>
              <a:t>filtrasi</a:t>
            </a:r>
            <a:r>
              <a:rPr lang="en-ID" sz="2400" dirty="0">
                <a:latin typeface="Bahnschrift Condensed" panose="020B0502040204020203" pitchFamily="34" charset="0"/>
              </a:rPr>
              <a:t>)</a:t>
            </a:r>
          </a:p>
          <a:p>
            <a:pPr marL="514350" indent="-514350">
              <a:buAutoNum type="arabicPeriod"/>
            </a:pPr>
            <a:endParaRPr lang="en-ID" sz="2400" dirty="0">
              <a:latin typeface="Bahnschrift Condensed" panose="020B0502040204020203" pitchFamily="34" charset="0"/>
            </a:endParaRPr>
          </a:p>
          <a:p>
            <a:pPr marL="514350" indent="-514350">
              <a:buAutoNum type="arabicPeriod"/>
            </a:pPr>
            <a:r>
              <a:rPr lang="en-ID" sz="2400" dirty="0" err="1">
                <a:latin typeface="Bahnschrift Condensed" panose="020B0502040204020203" pitchFamily="34" charset="0"/>
              </a:rPr>
              <a:t>Beradasarkan</a:t>
            </a:r>
            <a:r>
              <a:rPr lang="en-ID" sz="2400" dirty="0">
                <a:latin typeface="Bahnschrift Condensed" panose="020B0502040204020203" pitchFamily="34" charset="0"/>
              </a:rPr>
              <a:t> </a:t>
            </a:r>
            <a:r>
              <a:rPr lang="en-ID" sz="2400" dirty="0" err="1">
                <a:latin typeface="Bahnschrift Condensed" panose="020B0502040204020203" pitchFamily="34" charset="0"/>
              </a:rPr>
              <a:t>perbedaan</a:t>
            </a:r>
            <a:r>
              <a:rPr lang="en-ID" sz="2400" dirty="0">
                <a:latin typeface="Bahnschrift Condensed" panose="020B0502040204020203" pitchFamily="34" charset="0"/>
              </a:rPr>
              <a:t> </a:t>
            </a:r>
            <a:r>
              <a:rPr lang="en-ID" sz="2400" dirty="0" err="1">
                <a:latin typeface="Bahnschrift Condensed" panose="020B0502040204020203" pitchFamily="34" charset="0"/>
              </a:rPr>
              <a:t>titik</a:t>
            </a:r>
            <a:r>
              <a:rPr lang="en-ID" sz="2400" dirty="0">
                <a:latin typeface="Bahnschrift Condensed" panose="020B0502040204020203" pitchFamily="34" charset="0"/>
              </a:rPr>
              <a:t> </a:t>
            </a:r>
            <a:r>
              <a:rPr lang="en-ID" sz="2400" dirty="0" err="1">
                <a:latin typeface="Bahnschrift Condensed" panose="020B0502040204020203" pitchFamily="34" charset="0"/>
              </a:rPr>
              <a:t>didih</a:t>
            </a:r>
            <a:r>
              <a:rPr lang="en-ID" sz="2400" dirty="0">
                <a:latin typeface="Bahnschrift Condensed" panose="020B0502040204020203" pitchFamily="34" charset="0"/>
              </a:rPr>
              <a:t> (</a:t>
            </a:r>
            <a:r>
              <a:rPr lang="en-ID" sz="2400" dirty="0" err="1">
                <a:latin typeface="Bahnschrift Condensed" panose="020B0502040204020203" pitchFamily="34" charset="0"/>
              </a:rPr>
              <a:t>destilasi</a:t>
            </a:r>
            <a:r>
              <a:rPr lang="en-ID" sz="2400" dirty="0">
                <a:latin typeface="Bahnschrift Condensed" panose="020B0502040204020203" pitchFamily="34" charset="0"/>
              </a:rPr>
              <a:t> </a:t>
            </a:r>
            <a:r>
              <a:rPr lang="en-ID" sz="2400" dirty="0" err="1">
                <a:latin typeface="Bahnschrift Condensed" panose="020B0502040204020203" pitchFamily="34" charset="0"/>
              </a:rPr>
              <a:t>atau</a:t>
            </a:r>
            <a:r>
              <a:rPr lang="en-ID" sz="2400" dirty="0">
                <a:latin typeface="Bahnschrift Condensed" panose="020B0502040204020203" pitchFamily="34" charset="0"/>
              </a:rPr>
              <a:t> </a:t>
            </a:r>
            <a:r>
              <a:rPr lang="en-ID" sz="2400" dirty="0" err="1">
                <a:latin typeface="Bahnschrift Condensed" panose="020B0502040204020203" pitchFamily="34" charset="0"/>
              </a:rPr>
              <a:t>penyulingan</a:t>
            </a:r>
            <a:r>
              <a:rPr lang="en-ID" sz="2400" dirty="0">
                <a:latin typeface="Bahnschrift Condensed" panose="020B0502040204020203" pitchFamily="34" charset="0"/>
              </a:rPr>
              <a:t>)</a:t>
            </a:r>
          </a:p>
          <a:p>
            <a:endParaRPr lang="en-ID" sz="2400" dirty="0">
              <a:latin typeface="Bahnschrift Condensed" panose="020B0502040204020203" pitchFamily="34" charset="0"/>
            </a:endParaRPr>
          </a:p>
          <a:p>
            <a:r>
              <a:rPr lang="en-ID" sz="2400" dirty="0">
                <a:latin typeface="Bahnschrift Condensed" panose="020B0502040204020203" pitchFamily="34" charset="0"/>
              </a:rPr>
              <a:t>3.      </a:t>
            </a:r>
            <a:r>
              <a:rPr lang="en-ID" sz="2400" dirty="0" err="1">
                <a:latin typeface="Bahnschrift Condensed" panose="020B0502040204020203" pitchFamily="34" charset="0"/>
              </a:rPr>
              <a:t>Berdasarkan</a:t>
            </a:r>
            <a:r>
              <a:rPr lang="en-ID" sz="2400" dirty="0">
                <a:latin typeface="Bahnschrift Condensed" panose="020B0502040204020203" pitchFamily="34" charset="0"/>
              </a:rPr>
              <a:t> </a:t>
            </a:r>
            <a:r>
              <a:rPr lang="en-ID" sz="2400" dirty="0" err="1">
                <a:latin typeface="Bahnschrift Condensed" panose="020B0502040204020203" pitchFamily="34" charset="0"/>
              </a:rPr>
              <a:t>perbedaan</a:t>
            </a:r>
            <a:r>
              <a:rPr lang="en-ID" sz="2400" dirty="0">
                <a:latin typeface="Bahnschrift Condensed" panose="020B0502040204020203" pitchFamily="34" charset="0"/>
              </a:rPr>
              <a:t> </a:t>
            </a:r>
            <a:r>
              <a:rPr lang="en-ID" sz="2400" dirty="0" err="1">
                <a:latin typeface="Bahnschrift Condensed" panose="020B0502040204020203" pitchFamily="34" charset="0"/>
              </a:rPr>
              <a:t>muatan</a:t>
            </a:r>
            <a:r>
              <a:rPr lang="en-ID" sz="2400" dirty="0">
                <a:latin typeface="Bahnschrift Condensed" panose="020B0502040204020203" pitchFamily="34" charset="0"/>
              </a:rPr>
              <a:t>         	(</a:t>
            </a:r>
            <a:r>
              <a:rPr lang="en-ID" sz="2400" dirty="0" err="1">
                <a:latin typeface="Bahnschrift Condensed" panose="020B0502040204020203" pitchFamily="34" charset="0"/>
              </a:rPr>
              <a:t>elektroforesis</a:t>
            </a:r>
            <a:r>
              <a:rPr lang="en-ID" sz="2400" dirty="0">
                <a:latin typeface="Bahnschrift Condensed" panose="020B0502040204020203" pitchFamily="34" charset="0"/>
              </a:rPr>
              <a:t>), </a:t>
            </a:r>
          </a:p>
          <a:p>
            <a:endParaRPr lang="en-ID" sz="2400" dirty="0">
              <a:latin typeface="Bahnschrift Condensed" panose="020B0502040204020203" pitchFamily="34" charset="0"/>
            </a:endParaRPr>
          </a:p>
          <a:p>
            <a:pPr lvl="0"/>
            <a:r>
              <a:rPr lang="en-US" sz="2400" dirty="0">
                <a:solidFill>
                  <a:srgbClr val="000000"/>
                </a:solidFill>
                <a:latin typeface="Bahnschrift Condensed" panose="020B0502040204020203" pitchFamily="34" charset="0"/>
                <a:ea typeface="Calibri" panose="020F0502020204030204" pitchFamily="34" charset="0"/>
                <a:cs typeface="Times New Roman" panose="02020603050405020304" pitchFamily="18" charset="0"/>
              </a:rPr>
              <a:t>4.      </a:t>
            </a:r>
            <a:r>
              <a:rPr lang="en-US" sz="2400" dirty="0" err="1">
                <a:solidFill>
                  <a:srgbClr val="000000"/>
                </a:solidFill>
                <a:latin typeface="Bahnschrift Condensed" panose="020B0502040204020203" pitchFamily="34" charset="0"/>
                <a:ea typeface="Calibri" panose="020F0502020204030204" pitchFamily="34" charset="0"/>
                <a:cs typeface="Times New Roman" panose="02020603050405020304" pitchFamily="18" charset="0"/>
              </a:rPr>
              <a:t>Beradasarkan</a:t>
            </a:r>
            <a:r>
              <a:rPr lang="en-US" sz="2400" dirty="0">
                <a:solidFill>
                  <a:srgbClr val="000000"/>
                </a:solidFill>
                <a:latin typeface="Bahnschrift Condensed" panose="020B0502040204020203" pitchFamily="34" charset="0"/>
                <a:ea typeface="Calibri" panose="020F0502020204030204" pitchFamily="34" charset="0"/>
                <a:cs typeface="Times New Roman" panose="02020603050405020304" pitchFamily="18" charset="0"/>
              </a:rPr>
              <a:t> </a:t>
            </a:r>
            <a:r>
              <a:rPr lang="en-US" sz="2400" dirty="0" err="1">
                <a:solidFill>
                  <a:srgbClr val="000000"/>
                </a:solidFill>
                <a:latin typeface="Bahnschrift Condensed" panose="020B0502040204020203" pitchFamily="34" charset="0"/>
                <a:ea typeface="Calibri" panose="020F0502020204030204" pitchFamily="34" charset="0"/>
                <a:cs typeface="Times New Roman" panose="02020603050405020304" pitchFamily="18" charset="0"/>
              </a:rPr>
              <a:t>perb</a:t>
            </a:r>
            <a:r>
              <a:rPr lang="id-ID" sz="2400" dirty="0">
                <a:solidFill>
                  <a:srgbClr val="000000"/>
                </a:solidFill>
                <a:latin typeface="Bahnschrift Condensed" panose="020B0502040204020203" pitchFamily="34" charset="0"/>
                <a:ea typeface="Calibri" panose="020F0502020204030204" pitchFamily="34" charset="0"/>
                <a:cs typeface="Times New Roman" panose="02020603050405020304" pitchFamily="18" charset="0"/>
              </a:rPr>
              <a:t>e</a:t>
            </a:r>
            <a:r>
              <a:rPr lang="en-US" sz="2400" dirty="0" err="1">
                <a:solidFill>
                  <a:srgbClr val="000000"/>
                </a:solidFill>
                <a:latin typeface="Bahnschrift Condensed" panose="020B0502040204020203" pitchFamily="34" charset="0"/>
                <a:ea typeface="Calibri" panose="020F0502020204030204" pitchFamily="34" charset="0"/>
                <a:cs typeface="Times New Roman" panose="02020603050405020304" pitchFamily="18" charset="0"/>
              </a:rPr>
              <a:t>daan</a:t>
            </a:r>
            <a:r>
              <a:rPr lang="en-US" sz="2400" dirty="0">
                <a:solidFill>
                  <a:srgbClr val="000000"/>
                </a:solidFill>
                <a:latin typeface="Bahnschrift Condensed" panose="020B0502040204020203" pitchFamily="34" charset="0"/>
                <a:ea typeface="Calibri" panose="020F0502020204030204" pitchFamily="34" charset="0"/>
                <a:cs typeface="Times New Roman" panose="02020603050405020304" pitchFamily="18" charset="0"/>
              </a:rPr>
              <a:t> </a:t>
            </a:r>
            <a:r>
              <a:rPr lang="en-US" sz="2400" dirty="0" err="1">
                <a:solidFill>
                  <a:srgbClr val="000000"/>
                </a:solidFill>
                <a:latin typeface="Bahnschrift Condensed" panose="020B0502040204020203" pitchFamily="34" charset="0"/>
                <a:ea typeface="Calibri" panose="020F0502020204030204" pitchFamily="34" charset="0"/>
                <a:cs typeface="Times New Roman" panose="02020603050405020304" pitchFamily="18" charset="0"/>
              </a:rPr>
              <a:t>kelarutan</a:t>
            </a:r>
            <a:r>
              <a:rPr lang="en-US" sz="2400" dirty="0">
                <a:solidFill>
                  <a:srgbClr val="000000"/>
                </a:solidFill>
                <a:latin typeface="Bahnschrift Condensed" panose="020B0502040204020203" pitchFamily="34" charset="0"/>
                <a:ea typeface="Calibri" panose="020F0502020204030204" pitchFamily="34" charset="0"/>
                <a:cs typeface="Times New Roman" panose="02020603050405020304" pitchFamily="18" charset="0"/>
              </a:rPr>
              <a:t>    (</a:t>
            </a:r>
            <a:r>
              <a:rPr lang="en-US" sz="2400" dirty="0" err="1">
                <a:solidFill>
                  <a:srgbClr val="000000"/>
                </a:solidFill>
                <a:latin typeface="Bahnschrift Condensed" panose="020B0502040204020203" pitchFamily="34" charset="0"/>
                <a:ea typeface="Calibri" panose="020F0502020204030204" pitchFamily="34" charset="0"/>
                <a:cs typeface="Times New Roman" panose="02020603050405020304" pitchFamily="18" charset="0"/>
              </a:rPr>
              <a:t>ekstraksi</a:t>
            </a:r>
            <a:r>
              <a:rPr lang="en-US" sz="2400" dirty="0">
                <a:solidFill>
                  <a:srgbClr val="000000"/>
                </a:solidFill>
                <a:latin typeface="Bahnschrift Condensed" panose="020B0502040204020203" pitchFamily="34" charset="0"/>
                <a:ea typeface="Calibri" panose="020F0502020204030204" pitchFamily="34" charset="0"/>
                <a:cs typeface="Times New Roman" panose="02020603050405020304" pitchFamily="18" charset="0"/>
              </a:rPr>
              <a:t>, </a:t>
            </a:r>
            <a:r>
              <a:rPr lang="en-US" sz="2400" dirty="0" err="1">
                <a:solidFill>
                  <a:srgbClr val="000000"/>
                </a:solidFill>
                <a:latin typeface="Bahnschrift Condensed" panose="020B0502040204020203" pitchFamily="34" charset="0"/>
                <a:ea typeface="Calibri" panose="020F0502020204030204" pitchFamily="34" charset="0"/>
                <a:cs typeface="Times New Roman" panose="02020603050405020304" pitchFamily="18" charset="0"/>
              </a:rPr>
              <a:t>rekristraslisasi</a:t>
            </a:r>
            <a:r>
              <a:rPr lang="en-US" sz="2400" dirty="0">
                <a:solidFill>
                  <a:srgbClr val="000000"/>
                </a:solidFill>
                <a:latin typeface="Bahnschrift Condensed" panose="020B0502040204020203" pitchFamily="34" charset="0"/>
                <a:ea typeface="Calibri" panose="020F0502020204030204" pitchFamily="34" charset="0"/>
                <a:cs typeface="Times New Roman" panose="02020603050405020304" pitchFamily="18" charset="0"/>
              </a:rPr>
              <a:t>, </a:t>
            </a:r>
            <a:r>
              <a:rPr lang="en-US" sz="2400" dirty="0" err="1">
                <a:solidFill>
                  <a:srgbClr val="000000"/>
                </a:solidFill>
                <a:latin typeface="Bahnschrift Condensed" panose="020B0502040204020203" pitchFamily="34" charset="0"/>
                <a:ea typeface="Calibri" panose="020F0502020204030204" pitchFamily="34" charset="0"/>
                <a:cs typeface="Times New Roman" panose="02020603050405020304" pitchFamily="18" charset="0"/>
              </a:rPr>
              <a:t>kromatografi</a:t>
            </a:r>
            <a:r>
              <a:rPr lang="en-US" sz="2400" dirty="0">
                <a:solidFill>
                  <a:srgbClr val="000000"/>
                </a:solidFill>
                <a:latin typeface="Bahnschrift Condensed" panose="020B0502040204020203" pitchFamily="34" charset="0"/>
                <a:ea typeface="Calibri" panose="020F0502020204030204" pitchFamily="34" charset="0"/>
                <a:cs typeface="Times New Roman" panose="02020603050405020304" pitchFamily="18" charset="0"/>
              </a:rPr>
              <a:t>).  </a:t>
            </a:r>
            <a:endParaRPr lang="en-US" sz="2000" dirty="0">
              <a:latin typeface="Bahnschrift Condensed" panose="020B0502040204020203" pitchFamily="34" charset="0"/>
            </a:endParaRPr>
          </a:p>
          <a:p>
            <a:pPr marL="514350" indent="-514350">
              <a:buAutoNum type="arabicPeriod"/>
            </a:pPr>
            <a:endParaRPr lang="en-US" sz="2400" dirty="0">
              <a:latin typeface="Bahnschrift Condensed" panose="020B0502040204020203" pitchFamily="34" charset="0"/>
            </a:endParaRPr>
          </a:p>
        </p:txBody>
      </p:sp>
    </p:spTree>
    <p:extLst>
      <p:ext uri="{BB962C8B-B14F-4D97-AF65-F5344CB8AC3E}">
        <p14:creationId xmlns:p14="http://schemas.microsoft.com/office/powerpoint/2010/main" val="24782410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971600" y="980728"/>
            <a:ext cx="6646862" cy="5449024"/>
          </a:xfrm>
        </p:spPr>
        <p:txBody>
          <a:bodyPr/>
          <a:lstStyle/>
          <a:p>
            <a:pPr>
              <a:lnSpc>
                <a:spcPct val="80000"/>
              </a:lnSpc>
            </a:pPr>
            <a:r>
              <a:rPr lang="en-US" sz="2000" b="1" dirty="0" err="1"/>
              <a:t>Golongan</a:t>
            </a:r>
            <a:r>
              <a:rPr lang="en-US" sz="2000" b="1" dirty="0"/>
              <a:t> III B</a:t>
            </a:r>
            <a:endParaRPr lang="en-US" sz="2000" dirty="0"/>
          </a:p>
          <a:p>
            <a:pPr>
              <a:lnSpc>
                <a:spcPct val="80000"/>
              </a:lnSpc>
            </a:pPr>
            <a:r>
              <a:rPr lang="en-US" sz="2000" dirty="0"/>
              <a:t>Zn2-</a:t>
            </a:r>
          </a:p>
          <a:p>
            <a:pPr>
              <a:lnSpc>
                <a:spcPct val="80000"/>
              </a:lnSpc>
            </a:pPr>
            <a:r>
              <a:rPr lang="en-US" sz="2000" dirty="0"/>
              <a:t>1. Zn2- + </a:t>
            </a:r>
            <a:r>
              <a:rPr lang="en-US" sz="2000" dirty="0" err="1"/>
              <a:t>NaOH</a:t>
            </a:r>
            <a:r>
              <a:rPr lang="en-US" sz="2000" dirty="0"/>
              <a:t> → Zn(OH)2 ↓ </a:t>
            </a:r>
            <a:r>
              <a:rPr lang="en-US" sz="2000" dirty="0" err="1"/>
              <a:t>putih</a:t>
            </a:r>
            <a:r>
              <a:rPr lang="en-US" sz="2000" dirty="0"/>
              <a:t> + 2Na+ </a:t>
            </a:r>
          </a:p>
          <a:p>
            <a:pPr>
              <a:lnSpc>
                <a:spcPct val="80000"/>
              </a:lnSpc>
            </a:pPr>
            <a:r>
              <a:rPr lang="en-US" sz="2000" dirty="0"/>
              <a:t>2. Zn2- + Na2CO3 → ZN(CO3)2 ↓ </a:t>
            </a:r>
            <a:r>
              <a:rPr lang="en-US" sz="2000" dirty="0" err="1"/>
              <a:t>putih</a:t>
            </a:r>
            <a:r>
              <a:rPr lang="en-US" sz="2000" dirty="0"/>
              <a:t> + 2Na+</a:t>
            </a:r>
          </a:p>
          <a:p>
            <a:pPr>
              <a:lnSpc>
                <a:spcPct val="80000"/>
              </a:lnSpc>
            </a:pPr>
            <a:r>
              <a:rPr lang="en-US" sz="2000" dirty="0"/>
              <a:t>3. Zn2- + K4Fe(CN )6 → Zn4{Fe(CN)6}2 </a:t>
            </a:r>
            <a:r>
              <a:rPr lang="en-US" sz="2000" dirty="0" err="1"/>
              <a:t>tetap</a:t>
            </a:r>
            <a:r>
              <a:rPr lang="en-US" sz="2000" dirty="0"/>
              <a:t> + 8k+</a:t>
            </a:r>
          </a:p>
          <a:p>
            <a:pPr>
              <a:lnSpc>
                <a:spcPct val="80000"/>
              </a:lnSpc>
            </a:pPr>
            <a:r>
              <a:rPr lang="en-US" sz="2000" dirty="0"/>
              <a:t>Ni2+</a:t>
            </a:r>
          </a:p>
          <a:p>
            <a:pPr>
              <a:lnSpc>
                <a:spcPct val="80000"/>
              </a:lnSpc>
            </a:pPr>
            <a:r>
              <a:rPr lang="en-US" sz="2000" dirty="0"/>
              <a:t>1. Ni2+ + 2NaOH → Ni(OH)2 ↓ </a:t>
            </a:r>
            <a:r>
              <a:rPr lang="en-US" sz="2000" dirty="0" err="1"/>
              <a:t>hijau</a:t>
            </a:r>
            <a:r>
              <a:rPr lang="en-US" sz="2000" dirty="0"/>
              <a:t> + 2Na+</a:t>
            </a:r>
          </a:p>
          <a:p>
            <a:pPr>
              <a:lnSpc>
                <a:spcPct val="80000"/>
              </a:lnSpc>
            </a:pPr>
            <a:r>
              <a:rPr lang="en-US" sz="2000" dirty="0"/>
              <a:t>2. Ni2+ + NH4OH → Ni(OH)2 ↓ </a:t>
            </a:r>
            <a:r>
              <a:rPr lang="en-US" sz="2000" dirty="0" err="1"/>
              <a:t>hijau</a:t>
            </a:r>
            <a:r>
              <a:rPr lang="en-US" sz="2000" dirty="0"/>
              <a:t> + 2NH4+</a:t>
            </a:r>
          </a:p>
          <a:p>
            <a:pPr>
              <a:lnSpc>
                <a:spcPct val="80000"/>
              </a:lnSpc>
            </a:pPr>
            <a:r>
              <a:rPr lang="en-US" sz="2000" dirty="0"/>
              <a:t>3. Ni2+ + 2Na2CO3 → Ni(CO3)2 ↓ </a:t>
            </a:r>
            <a:r>
              <a:rPr lang="en-US" sz="2000" dirty="0" err="1"/>
              <a:t>hijau</a:t>
            </a:r>
            <a:r>
              <a:rPr lang="en-US" sz="2000" dirty="0"/>
              <a:t> </a:t>
            </a:r>
            <a:r>
              <a:rPr lang="en-US" sz="2000" dirty="0" err="1"/>
              <a:t>muda</a:t>
            </a:r>
            <a:r>
              <a:rPr lang="en-US" sz="2000" dirty="0"/>
              <a:t> + 2Na </a:t>
            </a:r>
          </a:p>
          <a:p>
            <a:pPr>
              <a:lnSpc>
                <a:spcPct val="80000"/>
              </a:lnSpc>
            </a:pPr>
            <a:r>
              <a:rPr lang="en-US" sz="2000" dirty="0"/>
              <a:t>4. Ni2+ + K4Fe(CN)6 → Ni4{Fe(CN)6}2 </a:t>
            </a:r>
            <a:r>
              <a:rPr lang="en-US" sz="2000" dirty="0" err="1"/>
              <a:t>tetap</a:t>
            </a:r>
            <a:r>
              <a:rPr lang="en-US" sz="2000" dirty="0"/>
              <a:t> + 8k+</a:t>
            </a:r>
          </a:p>
          <a:p>
            <a:pPr>
              <a:lnSpc>
                <a:spcPct val="80000"/>
              </a:lnSpc>
            </a:pPr>
            <a:r>
              <a:rPr lang="en-US" sz="2000" dirty="0"/>
              <a:t>CO2-</a:t>
            </a:r>
          </a:p>
          <a:p>
            <a:pPr>
              <a:lnSpc>
                <a:spcPct val="80000"/>
              </a:lnSpc>
            </a:pPr>
            <a:r>
              <a:rPr lang="en-US" sz="2000" dirty="0"/>
              <a:t>1. CO2- + NH4OH → CO(OH)2 ↓ </a:t>
            </a:r>
            <a:r>
              <a:rPr lang="en-US" sz="2000" dirty="0" err="1"/>
              <a:t>hijau</a:t>
            </a:r>
            <a:r>
              <a:rPr lang="en-US" sz="2000" dirty="0"/>
              <a:t> + 2NH4</a:t>
            </a:r>
          </a:p>
          <a:p>
            <a:pPr>
              <a:lnSpc>
                <a:spcPct val="80000"/>
              </a:lnSpc>
            </a:pPr>
            <a:r>
              <a:rPr lang="en-US" sz="2000" dirty="0"/>
              <a:t>2. CO2- + 2NaOH → CO9OH)2 ↓ </a:t>
            </a:r>
            <a:r>
              <a:rPr lang="en-US" sz="2000" dirty="0" err="1"/>
              <a:t>biru</a:t>
            </a:r>
            <a:r>
              <a:rPr lang="en-US" sz="2000" dirty="0"/>
              <a:t> + 2Na+</a:t>
            </a:r>
          </a:p>
          <a:p>
            <a:pPr>
              <a:lnSpc>
                <a:spcPct val="80000"/>
              </a:lnSpc>
            </a:pPr>
            <a:r>
              <a:rPr lang="en-US" sz="2000" dirty="0"/>
              <a:t>3. CO2- + K4Fe(CN)6 → CO4{Fe(CN)6}2 </a:t>
            </a:r>
            <a:r>
              <a:rPr lang="en-US" sz="2000" dirty="0" err="1"/>
              <a:t>tetap</a:t>
            </a:r>
            <a:r>
              <a:rPr lang="en-US" sz="2000" dirty="0"/>
              <a:t> + 8k+</a:t>
            </a:r>
          </a:p>
          <a:p>
            <a:pPr>
              <a:lnSpc>
                <a:spcPct val="80000"/>
              </a:lnSpc>
            </a:pPr>
            <a:r>
              <a:rPr lang="en-US" sz="2000" dirty="0"/>
              <a:t>4. CO2- + 2Na2CO3 → CO(CO3)2 ↓ </a:t>
            </a:r>
            <a:r>
              <a:rPr lang="en-US" sz="2000" dirty="0" err="1"/>
              <a:t>hijau</a:t>
            </a:r>
            <a:r>
              <a:rPr lang="en-US" sz="2000" dirty="0"/>
              <a:t> </a:t>
            </a:r>
            <a:r>
              <a:rPr lang="en-US" sz="2000" dirty="0" err="1"/>
              <a:t>muda</a:t>
            </a:r>
            <a:r>
              <a:rPr lang="en-US" sz="2000" dirty="0"/>
              <a:t> + 2Na</a:t>
            </a:r>
          </a:p>
          <a:p>
            <a:pPr>
              <a:lnSpc>
                <a:spcPct val="80000"/>
              </a:lnSpc>
              <a:buFont typeface="Wingdings" pitchFamily="2" charset="2"/>
              <a:buNone/>
            </a:pPr>
            <a:endParaRPr lang="en-US" sz="2000" dirty="0"/>
          </a:p>
        </p:txBody>
      </p:sp>
    </p:spTree>
    <p:extLst>
      <p:ext uri="{BB962C8B-B14F-4D97-AF65-F5344CB8AC3E}">
        <p14:creationId xmlns:p14="http://schemas.microsoft.com/office/powerpoint/2010/main" val="35413841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p:txBody>
          <a:bodyPr/>
          <a:lstStyle/>
          <a:p>
            <a:pPr>
              <a:lnSpc>
                <a:spcPct val="90000"/>
              </a:lnSpc>
              <a:buFontTx/>
              <a:buNone/>
            </a:pPr>
            <a:r>
              <a:rPr lang="en-US" dirty="0"/>
              <a:t>	4. </a:t>
            </a:r>
            <a:r>
              <a:rPr lang="en-US" dirty="0" err="1"/>
              <a:t>Golongan</a:t>
            </a:r>
            <a:r>
              <a:rPr lang="en-US" dirty="0"/>
              <a:t> IV : </a:t>
            </a:r>
            <a:r>
              <a:rPr lang="en-US" dirty="0" err="1"/>
              <a:t>Kation</a:t>
            </a:r>
            <a:r>
              <a:rPr lang="en-US" dirty="0"/>
              <a:t> </a:t>
            </a:r>
            <a:r>
              <a:rPr lang="en-US" dirty="0" err="1"/>
              <a:t>golongan</a:t>
            </a:r>
            <a:r>
              <a:rPr lang="en-US" dirty="0"/>
              <a:t> </a:t>
            </a:r>
            <a:r>
              <a:rPr lang="en-US" dirty="0" err="1"/>
              <a:t>ini</a:t>
            </a:r>
            <a:r>
              <a:rPr lang="en-US" dirty="0"/>
              <a:t> </a:t>
            </a:r>
            <a:r>
              <a:rPr lang="en-US" dirty="0" err="1"/>
              <a:t>bereaksi</a:t>
            </a:r>
            <a:r>
              <a:rPr lang="en-US" dirty="0"/>
              <a:t> </a:t>
            </a:r>
            <a:r>
              <a:rPr lang="en-US" dirty="0" err="1"/>
              <a:t>dengan</a:t>
            </a:r>
            <a:r>
              <a:rPr lang="en-US" dirty="0"/>
              <a:t> </a:t>
            </a:r>
            <a:r>
              <a:rPr lang="en-US" dirty="0" err="1"/>
              <a:t>golongan</a:t>
            </a:r>
            <a:r>
              <a:rPr lang="en-US" dirty="0"/>
              <a:t> I, II, III. </a:t>
            </a:r>
            <a:r>
              <a:rPr lang="en-US" dirty="0" err="1"/>
              <a:t>Kation</a:t>
            </a:r>
            <a:r>
              <a:rPr lang="en-US" dirty="0"/>
              <a:t> </a:t>
            </a:r>
            <a:r>
              <a:rPr lang="en-US" dirty="0" err="1"/>
              <a:t>ini</a:t>
            </a:r>
            <a:r>
              <a:rPr lang="en-US" dirty="0"/>
              <a:t> </a:t>
            </a:r>
            <a:r>
              <a:rPr lang="en-US" dirty="0" err="1"/>
              <a:t>membentuk</a:t>
            </a:r>
            <a:r>
              <a:rPr lang="en-US" dirty="0"/>
              <a:t> </a:t>
            </a:r>
            <a:r>
              <a:rPr lang="en-US" dirty="0" err="1"/>
              <a:t>endapan</a:t>
            </a:r>
            <a:r>
              <a:rPr lang="en-US" dirty="0"/>
              <a:t> </a:t>
            </a:r>
            <a:r>
              <a:rPr lang="en-US" dirty="0" err="1"/>
              <a:t>dengan</a:t>
            </a:r>
            <a:r>
              <a:rPr lang="en-US" dirty="0"/>
              <a:t> ammonium </a:t>
            </a:r>
            <a:r>
              <a:rPr lang="en-US" dirty="0" err="1"/>
              <a:t>karbonat</a:t>
            </a:r>
            <a:r>
              <a:rPr lang="en-US" dirty="0"/>
              <a:t> </a:t>
            </a:r>
            <a:r>
              <a:rPr lang="en-US" dirty="0" err="1"/>
              <a:t>dengan</a:t>
            </a:r>
            <a:r>
              <a:rPr lang="en-US" dirty="0"/>
              <a:t> </a:t>
            </a:r>
            <a:r>
              <a:rPr lang="en-US" dirty="0" err="1"/>
              <a:t>adanya</a:t>
            </a:r>
            <a:r>
              <a:rPr lang="en-US" dirty="0"/>
              <a:t> ammonium </a:t>
            </a:r>
            <a:r>
              <a:rPr lang="en-US" dirty="0" err="1"/>
              <a:t>klorida</a:t>
            </a:r>
            <a:r>
              <a:rPr lang="en-US" dirty="0"/>
              <a:t>, </a:t>
            </a:r>
            <a:r>
              <a:rPr lang="en-US" dirty="0" err="1"/>
              <a:t>dalam</a:t>
            </a:r>
            <a:r>
              <a:rPr lang="en-US" dirty="0"/>
              <a:t> </a:t>
            </a:r>
            <a:r>
              <a:rPr lang="en-US" dirty="0" err="1"/>
              <a:t>suasana</a:t>
            </a:r>
            <a:r>
              <a:rPr lang="en-US" dirty="0"/>
              <a:t> </a:t>
            </a:r>
            <a:r>
              <a:rPr lang="en-US" dirty="0" err="1"/>
              <a:t>netral</a:t>
            </a:r>
            <a:r>
              <a:rPr lang="en-US" dirty="0"/>
              <a:t> </a:t>
            </a:r>
            <a:r>
              <a:rPr lang="en-US" dirty="0" err="1"/>
              <a:t>atau</a:t>
            </a:r>
            <a:r>
              <a:rPr lang="en-US" dirty="0"/>
              <a:t> </a:t>
            </a:r>
            <a:r>
              <a:rPr lang="en-US" dirty="0" err="1"/>
              <a:t>sedikit</a:t>
            </a:r>
            <a:r>
              <a:rPr lang="en-US" dirty="0"/>
              <a:t> </a:t>
            </a:r>
            <a:r>
              <a:rPr lang="en-US" dirty="0" err="1"/>
              <a:t>asam</a:t>
            </a:r>
            <a:r>
              <a:rPr lang="en-US" dirty="0"/>
              <a:t>. Ion </a:t>
            </a:r>
            <a:r>
              <a:rPr lang="en-US" dirty="0" err="1"/>
              <a:t>golongan</a:t>
            </a:r>
            <a:r>
              <a:rPr lang="en-US" dirty="0"/>
              <a:t> </a:t>
            </a:r>
            <a:r>
              <a:rPr lang="en-US" dirty="0" err="1"/>
              <a:t>ini</a:t>
            </a:r>
            <a:r>
              <a:rPr lang="en-US" dirty="0"/>
              <a:t> </a:t>
            </a:r>
            <a:r>
              <a:rPr lang="en-US" dirty="0" err="1"/>
              <a:t>adalah</a:t>
            </a:r>
            <a:r>
              <a:rPr lang="en-US" dirty="0"/>
              <a:t> Ba, </a:t>
            </a:r>
            <a:r>
              <a:rPr lang="en-US" dirty="0" err="1"/>
              <a:t>Ca</a:t>
            </a:r>
            <a:r>
              <a:rPr lang="en-US" dirty="0"/>
              <a:t>, Sr.</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186993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9" name="Oval 7"/>
          <p:cNvSpPr>
            <a:spLocks noChangeArrowheads="1"/>
          </p:cNvSpPr>
          <p:nvPr/>
        </p:nvSpPr>
        <p:spPr bwMode="auto">
          <a:xfrm>
            <a:off x="863600" y="5049838"/>
            <a:ext cx="1260475" cy="431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9640" name="Oval 8"/>
          <p:cNvSpPr>
            <a:spLocks noChangeArrowheads="1"/>
          </p:cNvSpPr>
          <p:nvPr/>
        </p:nvSpPr>
        <p:spPr bwMode="auto">
          <a:xfrm>
            <a:off x="863600" y="5194300"/>
            <a:ext cx="1260475" cy="2873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9641" name="AutoShape 9"/>
          <p:cNvSpPr>
            <a:spLocks noChangeArrowheads="1"/>
          </p:cNvSpPr>
          <p:nvPr/>
        </p:nvSpPr>
        <p:spPr bwMode="auto">
          <a:xfrm>
            <a:off x="1368425" y="4652963"/>
            <a:ext cx="287338" cy="431800"/>
          </a:xfrm>
          <a:prstGeom prst="can">
            <a:avLst>
              <a:gd name="adj" fmla="val 37569"/>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9642" name="AutoShape 10"/>
          <p:cNvSpPr>
            <a:spLocks noChangeArrowheads="1"/>
          </p:cNvSpPr>
          <p:nvPr/>
        </p:nvSpPr>
        <p:spPr bwMode="auto">
          <a:xfrm rot="3437791">
            <a:off x="1758157" y="3544093"/>
            <a:ext cx="317500" cy="931863"/>
          </a:xfrm>
          <a:prstGeom prst="can">
            <a:avLst>
              <a:gd name="adj" fmla="val 7337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9643" name="AutoShape 11"/>
          <p:cNvSpPr>
            <a:spLocks noChangeArrowheads="1"/>
          </p:cNvSpPr>
          <p:nvPr/>
        </p:nvSpPr>
        <p:spPr bwMode="auto">
          <a:xfrm>
            <a:off x="1439863" y="4437063"/>
            <a:ext cx="144462" cy="215900"/>
          </a:xfrm>
          <a:prstGeom prst="triangle">
            <a:avLst>
              <a:gd name="adj" fmla="val 50000"/>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d-ID"/>
          </a:p>
        </p:txBody>
      </p:sp>
      <p:sp>
        <p:nvSpPr>
          <p:cNvPr id="69644" name="AutoShape 12"/>
          <p:cNvSpPr>
            <a:spLocks noChangeArrowheads="1"/>
          </p:cNvSpPr>
          <p:nvPr/>
        </p:nvSpPr>
        <p:spPr bwMode="auto">
          <a:xfrm rot="3437791">
            <a:off x="1615281" y="3864769"/>
            <a:ext cx="295275" cy="503238"/>
          </a:xfrm>
          <a:prstGeom prst="can">
            <a:avLst>
              <a:gd name="adj" fmla="val 4260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9645" name="Cloud"/>
          <p:cNvSpPr>
            <a:spLocks noChangeAspect="1" noEditPoints="1" noChangeArrowheads="1"/>
          </p:cNvSpPr>
          <p:nvPr/>
        </p:nvSpPr>
        <p:spPr bwMode="auto">
          <a:xfrm>
            <a:off x="1403350" y="4113213"/>
            <a:ext cx="288925" cy="3968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endParaRPr lang="id-ID"/>
          </a:p>
        </p:txBody>
      </p:sp>
      <p:sp>
        <p:nvSpPr>
          <p:cNvPr id="69647" name="Line 15"/>
          <p:cNvSpPr>
            <a:spLocks noChangeShapeType="1"/>
          </p:cNvSpPr>
          <p:nvPr/>
        </p:nvSpPr>
        <p:spPr bwMode="auto">
          <a:xfrm>
            <a:off x="2411413" y="4113213"/>
            <a:ext cx="187325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69648" name="AutoShape 16"/>
          <p:cNvSpPr>
            <a:spLocks noChangeArrowheads="1"/>
          </p:cNvSpPr>
          <p:nvPr/>
        </p:nvSpPr>
        <p:spPr bwMode="auto">
          <a:xfrm>
            <a:off x="4967288" y="4041775"/>
            <a:ext cx="433387" cy="612775"/>
          </a:xfrm>
          <a:prstGeom prst="can">
            <a:avLst>
              <a:gd name="adj" fmla="val 3534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9649" name="AutoShape 17"/>
          <p:cNvSpPr>
            <a:spLocks noChangeArrowheads="1"/>
          </p:cNvSpPr>
          <p:nvPr/>
        </p:nvSpPr>
        <p:spPr bwMode="auto">
          <a:xfrm rot="-126537">
            <a:off x="4965700" y="3749675"/>
            <a:ext cx="434975" cy="931863"/>
          </a:xfrm>
          <a:prstGeom prst="can">
            <a:avLst>
              <a:gd name="adj" fmla="val 53558"/>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9650" name="AutoShape 18"/>
          <p:cNvSpPr>
            <a:spLocks noChangeArrowheads="1"/>
          </p:cNvSpPr>
          <p:nvPr/>
        </p:nvSpPr>
        <p:spPr bwMode="auto">
          <a:xfrm>
            <a:off x="5003800" y="4473575"/>
            <a:ext cx="144463" cy="144463"/>
          </a:xfrm>
          <a:prstGeom prst="flowChartConnector">
            <a:avLst/>
          </a:prstGeom>
          <a:solidFill>
            <a:srgbClr val="FF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9651" name="AutoShape 19"/>
          <p:cNvSpPr>
            <a:spLocks noChangeArrowheads="1"/>
          </p:cNvSpPr>
          <p:nvPr/>
        </p:nvSpPr>
        <p:spPr bwMode="auto">
          <a:xfrm>
            <a:off x="5219700" y="4473575"/>
            <a:ext cx="144463" cy="144463"/>
          </a:xfrm>
          <a:prstGeom prst="flowChartConnector">
            <a:avLst/>
          </a:prstGeom>
          <a:solidFill>
            <a:srgbClr val="FF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9652" name="AutoShape 20"/>
          <p:cNvSpPr>
            <a:spLocks noChangeArrowheads="1"/>
          </p:cNvSpPr>
          <p:nvPr/>
        </p:nvSpPr>
        <p:spPr bwMode="auto">
          <a:xfrm>
            <a:off x="5111750" y="4329113"/>
            <a:ext cx="144463" cy="144462"/>
          </a:xfrm>
          <a:prstGeom prst="flowChartConnector">
            <a:avLst/>
          </a:prstGeom>
          <a:solidFill>
            <a:srgbClr val="FF9966"/>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69653" name="Rectangle 21"/>
          <p:cNvSpPr>
            <a:spLocks noGrp="1" noChangeArrowheads="1"/>
          </p:cNvSpPr>
          <p:nvPr>
            <p:ph type="title"/>
          </p:nvPr>
        </p:nvSpPr>
        <p:spPr/>
        <p:txBody>
          <a:bodyPr/>
          <a:lstStyle/>
          <a:p>
            <a:r>
              <a:rPr lang="en-US"/>
              <a:t>Tes Nyala</a:t>
            </a:r>
          </a:p>
        </p:txBody>
      </p:sp>
    </p:spTree>
    <p:extLst>
      <p:ext uri="{BB962C8B-B14F-4D97-AF65-F5344CB8AC3E}">
        <p14:creationId xmlns:p14="http://schemas.microsoft.com/office/powerpoint/2010/main" val="11972049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827584" y="908719"/>
            <a:ext cx="8014791" cy="5190455"/>
          </a:xfrm>
        </p:spPr>
        <p:txBody>
          <a:bodyPr>
            <a:normAutofit lnSpcReduction="10000"/>
          </a:bodyPr>
          <a:lstStyle/>
          <a:p>
            <a:pPr>
              <a:lnSpc>
                <a:spcPct val="80000"/>
              </a:lnSpc>
              <a:buFont typeface="Wingdings" pitchFamily="2" charset="2"/>
              <a:buNone/>
            </a:pPr>
            <a:r>
              <a:rPr lang="en-US" sz="2000" dirty="0" err="1"/>
              <a:t>Reaksinya</a:t>
            </a:r>
            <a:r>
              <a:rPr lang="en-US" sz="2000" dirty="0"/>
              <a:t> </a:t>
            </a:r>
            <a:r>
              <a:rPr lang="en-US" sz="2000" dirty="0" err="1"/>
              <a:t>adalah</a:t>
            </a:r>
            <a:r>
              <a:rPr lang="en-US" sz="2000" dirty="0"/>
              <a:t> :</a:t>
            </a:r>
          </a:p>
          <a:p>
            <a:pPr>
              <a:lnSpc>
                <a:spcPct val="80000"/>
              </a:lnSpc>
              <a:buFont typeface="Wingdings" pitchFamily="2" charset="2"/>
              <a:buNone/>
            </a:pPr>
            <a:endParaRPr lang="en-US" sz="2000" dirty="0"/>
          </a:p>
          <a:p>
            <a:pPr>
              <a:lnSpc>
                <a:spcPct val="80000"/>
              </a:lnSpc>
            </a:pPr>
            <a:r>
              <a:rPr lang="en-US" sz="2000" dirty="0"/>
              <a:t>Ba2- </a:t>
            </a:r>
          </a:p>
          <a:p>
            <a:pPr>
              <a:lnSpc>
                <a:spcPct val="80000"/>
              </a:lnSpc>
            </a:pPr>
            <a:r>
              <a:rPr lang="en-US" sz="2000" dirty="0"/>
              <a:t>1. Ba2- + k2 CrO4 → BaCrO4 ↓ </a:t>
            </a:r>
            <a:r>
              <a:rPr lang="en-US" sz="2000" dirty="0" err="1"/>
              <a:t>kuning</a:t>
            </a:r>
            <a:r>
              <a:rPr lang="en-US" sz="2000" dirty="0"/>
              <a:t> </a:t>
            </a:r>
          </a:p>
          <a:p>
            <a:pPr>
              <a:lnSpc>
                <a:spcPct val="80000"/>
              </a:lnSpc>
            </a:pPr>
            <a:r>
              <a:rPr lang="en-US" sz="2000" dirty="0"/>
              <a:t>2. Ba2- + Na2CO3 → BaCO3 ↓ </a:t>
            </a:r>
            <a:r>
              <a:rPr lang="en-US" sz="2000" dirty="0" err="1"/>
              <a:t>putih</a:t>
            </a:r>
            <a:r>
              <a:rPr lang="en-US" sz="2000" dirty="0"/>
              <a:t> </a:t>
            </a:r>
          </a:p>
          <a:p>
            <a:pPr>
              <a:lnSpc>
                <a:spcPct val="80000"/>
              </a:lnSpc>
            </a:pPr>
            <a:r>
              <a:rPr lang="en-US" sz="2000" dirty="0" err="1"/>
              <a:t>Uji</a:t>
            </a:r>
            <a:r>
              <a:rPr lang="en-US" sz="2000" dirty="0"/>
              <a:t> </a:t>
            </a:r>
            <a:r>
              <a:rPr lang="en-US" sz="2000" dirty="0" err="1"/>
              <a:t>nyala</a:t>
            </a:r>
            <a:r>
              <a:rPr lang="en-US" sz="2000" dirty="0"/>
              <a:t> </a:t>
            </a:r>
          </a:p>
          <a:p>
            <a:pPr>
              <a:lnSpc>
                <a:spcPct val="80000"/>
              </a:lnSpc>
            </a:pPr>
            <a:r>
              <a:rPr lang="en-US" sz="2000" dirty="0"/>
              <a:t>Ba → </a:t>
            </a:r>
            <a:r>
              <a:rPr lang="en-US" sz="2000" dirty="0" err="1"/>
              <a:t>kuning</a:t>
            </a:r>
            <a:r>
              <a:rPr lang="en-US" sz="2000" dirty="0"/>
              <a:t> </a:t>
            </a:r>
            <a:r>
              <a:rPr lang="en-US" sz="2000" dirty="0" err="1"/>
              <a:t>kehijaun</a:t>
            </a:r>
            <a:r>
              <a:rPr lang="en-US" sz="2000" dirty="0"/>
              <a:t> </a:t>
            </a:r>
          </a:p>
          <a:p>
            <a:pPr>
              <a:lnSpc>
                <a:spcPct val="80000"/>
              </a:lnSpc>
            </a:pPr>
            <a:r>
              <a:rPr lang="en-US" sz="2000" dirty="0"/>
              <a:t>Ca2+ </a:t>
            </a:r>
          </a:p>
          <a:p>
            <a:pPr>
              <a:lnSpc>
                <a:spcPct val="80000"/>
              </a:lnSpc>
            </a:pPr>
            <a:r>
              <a:rPr lang="en-US" sz="2000" dirty="0"/>
              <a:t>1. Ca2+ + K2CrO4 → CaCrO4 </a:t>
            </a:r>
            <a:r>
              <a:rPr lang="en-US" sz="2000" dirty="0" err="1"/>
              <a:t>Lart</a:t>
            </a:r>
            <a:r>
              <a:rPr lang="en-US" sz="2000" dirty="0"/>
              <a:t>. </a:t>
            </a:r>
            <a:r>
              <a:rPr lang="en-US" sz="2000" dirty="0" err="1"/>
              <a:t>Kuning</a:t>
            </a:r>
            <a:r>
              <a:rPr lang="en-US" sz="2000" dirty="0"/>
              <a:t> +2K+</a:t>
            </a:r>
          </a:p>
          <a:p>
            <a:pPr>
              <a:lnSpc>
                <a:spcPct val="80000"/>
              </a:lnSpc>
            </a:pPr>
            <a:r>
              <a:rPr lang="en-US" sz="2000" dirty="0"/>
              <a:t>2. Ca2+ + Na2 CO3 → CaCO3 + 2Na+</a:t>
            </a:r>
          </a:p>
          <a:p>
            <a:pPr>
              <a:lnSpc>
                <a:spcPct val="80000"/>
              </a:lnSpc>
            </a:pPr>
            <a:r>
              <a:rPr lang="en-US" sz="2000" dirty="0" err="1"/>
              <a:t>Untuk</a:t>
            </a:r>
            <a:r>
              <a:rPr lang="en-US" sz="2000" dirty="0"/>
              <a:t> </a:t>
            </a:r>
            <a:r>
              <a:rPr lang="en-US" sz="2000" dirty="0" err="1"/>
              <a:t>uji</a:t>
            </a:r>
            <a:r>
              <a:rPr lang="en-US" sz="2000" dirty="0"/>
              <a:t> </a:t>
            </a:r>
            <a:r>
              <a:rPr lang="en-US" sz="2000" dirty="0" err="1"/>
              <a:t>nyala</a:t>
            </a:r>
            <a:r>
              <a:rPr lang="en-US" sz="2000" dirty="0"/>
              <a:t> </a:t>
            </a:r>
          </a:p>
          <a:p>
            <a:pPr>
              <a:lnSpc>
                <a:spcPct val="80000"/>
              </a:lnSpc>
            </a:pPr>
            <a:r>
              <a:rPr lang="en-US" sz="2000" dirty="0" err="1"/>
              <a:t>Ca</a:t>
            </a:r>
            <a:r>
              <a:rPr lang="en-US" sz="2000" dirty="0"/>
              <a:t> → </a:t>
            </a:r>
            <a:r>
              <a:rPr lang="en-US" sz="2000" dirty="0" err="1"/>
              <a:t>merah</a:t>
            </a:r>
            <a:r>
              <a:rPr lang="en-US" sz="2000" dirty="0"/>
              <a:t> </a:t>
            </a:r>
            <a:r>
              <a:rPr lang="en-US" sz="2000" dirty="0" err="1"/>
              <a:t>kekuningan</a:t>
            </a:r>
            <a:r>
              <a:rPr lang="en-US" sz="2000" dirty="0"/>
              <a:t>.</a:t>
            </a:r>
          </a:p>
          <a:p>
            <a:pPr>
              <a:lnSpc>
                <a:spcPct val="80000"/>
              </a:lnSpc>
            </a:pPr>
            <a:r>
              <a:rPr lang="en-US" sz="2000" dirty="0"/>
              <a:t>Sr2+ </a:t>
            </a:r>
          </a:p>
          <a:p>
            <a:pPr>
              <a:lnSpc>
                <a:spcPct val="80000"/>
              </a:lnSpc>
            </a:pPr>
            <a:r>
              <a:rPr lang="en-US" sz="2000" dirty="0"/>
              <a:t>1. Sr2+ + K2CrO4 → SrCrO4 </a:t>
            </a:r>
            <a:r>
              <a:rPr lang="en-US" sz="2000" dirty="0" err="1"/>
              <a:t>Lart</a:t>
            </a:r>
            <a:r>
              <a:rPr lang="en-US" sz="2000" dirty="0"/>
              <a:t>. </a:t>
            </a:r>
            <a:r>
              <a:rPr lang="en-US" sz="2000" dirty="0" err="1"/>
              <a:t>Kuning</a:t>
            </a:r>
            <a:r>
              <a:rPr lang="en-US" sz="2000" dirty="0"/>
              <a:t> + 2K</a:t>
            </a:r>
          </a:p>
          <a:p>
            <a:pPr>
              <a:lnSpc>
                <a:spcPct val="80000"/>
              </a:lnSpc>
            </a:pPr>
            <a:r>
              <a:rPr lang="en-US" sz="2000" dirty="0"/>
              <a:t>2. Sr2+ + Na2CO3 → SrCO3 + 2Na+ </a:t>
            </a:r>
          </a:p>
          <a:p>
            <a:pPr>
              <a:lnSpc>
                <a:spcPct val="80000"/>
              </a:lnSpc>
            </a:pPr>
            <a:r>
              <a:rPr lang="en-US" sz="2000" dirty="0" err="1"/>
              <a:t>Untuk</a:t>
            </a:r>
            <a:r>
              <a:rPr lang="en-US" sz="2000" dirty="0"/>
              <a:t> </a:t>
            </a:r>
            <a:r>
              <a:rPr lang="en-US" sz="2000" dirty="0" err="1"/>
              <a:t>uji</a:t>
            </a:r>
            <a:r>
              <a:rPr lang="en-US" sz="2000" dirty="0"/>
              <a:t> </a:t>
            </a:r>
            <a:r>
              <a:rPr lang="en-US" sz="2000" dirty="0" err="1"/>
              <a:t>nyala</a:t>
            </a:r>
            <a:r>
              <a:rPr lang="en-US" sz="2000" dirty="0"/>
              <a:t> </a:t>
            </a:r>
          </a:p>
          <a:p>
            <a:pPr>
              <a:lnSpc>
                <a:spcPct val="80000"/>
              </a:lnSpc>
            </a:pPr>
            <a:r>
              <a:rPr lang="en-US" sz="2000" dirty="0" err="1"/>
              <a:t>Sr</a:t>
            </a:r>
            <a:r>
              <a:rPr lang="en-US" sz="2000" dirty="0"/>
              <a:t> → </a:t>
            </a:r>
            <a:r>
              <a:rPr lang="en-US" sz="2000" dirty="0" err="1"/>
              <a:t>merah</a:t>
            </a:r>
            <a:r>
              <a:rPr lang="en-US" sz="2000" dirty="0"/>
              <a:t> </a:t>
            </a:r>
            <a:r>
              <a:rPr lang="en-US" sz="2000" dirty="0" err="1"/>
              <a:t>karmin</a:t>
            </a:r>
            <a:endParaRPr lang="en-US" sz="2000" dirty="0"/>
          </a:p>
        </p:txBody>
      </p:sp>
    </p:spTree>
    <p:extLst>
      <p:ext uri="{BB962C8B-B14F-4D97-AF65-F5344CB8AC3E}">
        <p14:creationId xmlns:p14="http://schemas.microsoft.com/office/powerpoint/2010/main" val="30269011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p:txBody>
          <a:bodyPr/>
          <a:lstStyle/>
          <a:p>
            <a:pPr>
              <a:buFontTx/>
              <a:buNone/>
            </a:pPr>
            <a:r>
              <a:rPr lang="en-US"/>
              <a:t>	5. Golongan V : Kation-kation yang umum, yang tidak bereaksi dengan regensia-regensia golongan sebelumnya, merupakan golongan kation yang terakhir. Kation golongan ini meliputi : Mg, K, NH4+.</a:t>
            </a:r>
            <a:br>
              <a:rPr lang="en-US"/>
            </a:br>
            <a:r>
              <a:rPr lang="en-US"/>
              <a:t/>
            </a:r>
            <a:br>
              <a:rPr lang="en-US"/>
            </a:br>
            <a:r>
              <a:rPr lang="en-US"/>
              <a:t/>
            </a:r>
            <a:br>
              <a:rPr lang="en-US"/>
            </a:br>
            <a:r>
              <a:rPr lang="en-US"/>
              <a:t>	</a:t>
            </a:r>
          </a:p>
        </p:txBody>
      </p:sp>
    </p:spTree>
    <p:extLst>
      <p:ext uri="{BB962C8B-B14F-4D97-AF65-F5344CB8AC3E}">
        <p14:creationId xmlns:p14="http://schemas.microsoft.com/office/powerpoint/2010/main" val="91748864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p:txBody>
          <a:bodyPr/>
          <a:lstStyle/>
          <a:p>
            <a:pPr>
              <a:lnSpc>
                <a:spcPct val="90000"/>
              </a:lnSpc>
              <a:buFont typeface="Wingdings" pitchFamily="2" charset="2"/>
              <a:buNone/>
            </a:pPr>
            <a:r>
              <a:rPr lang="en-US"/>
              <a:t>Reaksinya adalah :</a:t>
            </a:r>
          </a:p>
          <a:p>
            <a:pPr>
              <a:lnSpc>
                <a:spcPct val="90000"/>
              </a:lnSpc>
            </a:pPr>
            <a:r>
              <a:rPr lang="en-US"/>
              <a:t>Mg2+</a:t>
            </a:r>
          </a:p>
          <a:p>
            <a:pPr>
              <a:lnSpc>
                <a:spcPct val="90000"/>
              </a:lnSpc>
            </a:pPr>
            <a:r>
              <a:rPr lang="en-US"/>
              <a:t>1. Mg2+ + 2 NaOH → Mg(OH)2 putih + 2Na+ </a:t>
            </a:r>
          </a:p>
          <a:p>
            <a:pPr>
              <a:lnSpc>
                <a:spcPct val="90000"/>
              </a:lnSpc>
            </a:pPr>
            <a:r>
              <a:rPr lang="en-US"/>
              <a:t>2. Mg2+ + 2 NH4OH → Mg(OH)2 tetap + 2NH4+</a:t>
            </a:r>
          </a:p>
          <a:p>
            <a:pPr>
              <a:lnSpc>
                <a:spcPct val="90000"/>
              </a:lnSpc>
            </a:pPr>
            <a:r>
              <a:rPr lang="en-US"/>
              <a:t>3. Mg2+ + Na3CO(NO2)6 → Mg3{CO(NO2)6} Lart. Merah darah + 3Na</a:t>
            </a:r>
          </a:p>
        </p:txBody>
      </p:sp>
    </p:spTree>
    <p:extLst>
      <p:ext uri="{BB962C8B-B14F-4D97-AF65-F5344CB8AC3E}">
        <p14:creationId xmlns:p14="http://schemas.microsoft.com/office/powerpoint/2010/main" val="27987028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2924944"/>
            <a:ext cx="6777317" cy="3508977"/>
          </a:xfrm>
        </p:spPr>
        <p:txBody>
          <a:bodyPr>
            <a:normAutofit/>
          </a:bodyPr>
          <a:lstStyle/>
          <a:p>
            <a:pPr marL="68580" indent="0" algn="ctr">
              <a:buNone/>
            </a:pPr>
            <a:r>
              <a:rPr lang="id-ID" sz="3600" dirty="0" smtClean="0">
                <a:latin typeface="Kristen ITC" pitchFamily="66" charset="0"/>
              </a:rPr>
              <a:t>TERIMAKASIH...</a:t>
            </a:r>
            <a:endParaRPr lang="id-ID" sz="3600" dirty="0">
              <a:latin typeface="Kristen ITC" pitchFamily="66" charset="0"/>
            </a:endParaRPr>
          </a:p>
        </p:txBody>
      </p:sp>
    </p:spTree>
    <p:extLst>
      <p:ext uri="{BB962C8B-B14F-4D97-AF65-F5344CB8AC3E}">
        <p14:creationId xmlns:p14="http://schemas.microsoft.com/office/powerpoint/2010/main" val="2348040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8651" y="427741"/>
            <a:ext cx="3211135" cy="1200329"/>
          </a:xfrm>
          <a:prstGeom prst="rect">
            <a:avLst/>
          </a:prstGeom>
        </p:spPr>
        <p:txBody>
          <a:bodyPr wrap="none">
            <a:spAutoFit/>
          </a:bodyPr>
          <a:lstStyle/>
          <a:p>
            <a:r>
              <a:rPr lang="id-ID" sz="7200" b="1" dirty="0">
                <a:latin typeface="Bahnschrift Condensed" panose="020B0502040204020203" pitchFamily="34" charset="0"/>
              </a:rPr>
              <a:t>Filtrasi</a:t>
            </a:r>
            <a:endParaRPr lang="en-US" sz="7200" dirty="0">
              <a:latin typeface="Bahnschrift Condensed" panose="020B0502040204020203" pitchFamily="34" charset="0"/>
            </a:endParaRPr>
          </a:p>
        </p:txBody>
      </p:sp>
      <p:sp>
        <p:nvSpPr>
          <p:cNvPr id="6" name="Rectangle 5"/>
          <p:cNvSpPr/>
          <p:nvPr/>
        </p:nvSpPr>
        <p:spPr>
          <a:xfrm>
            <a:off x="827583" y="3429000"/>
            <a:ext cx="3844999" cy="3108543"/>
          </a:xfrm>
          <a:prstGeom prst="rect">
            <a:avLst/>
          </a:prstGeom>
        </p:spPr>
        <p:txBody>
          <a:bodyPr wrap="square">
            <a:spAutoFit/>
          </a:bodyPr>
          <a:lstStyle/>
          <a:p>
            <a:pPr algn="just"/>
            <a:endParaRPr lang="en-US" sz="2800" dirty="0">
              <a:latin typeface="Bahnschrift Condensed" panose="020B0502040204020203" pitchFamily="34" charset="0"/>
            </a:endParaRPr>
          </a:p>
          <a:p>
            <a:pPr algn="just"/>
            <a:r>
              <a:rPr lang="id-ID" sz="2800" dirty="0">
                <a:latin typeface="Bahnschrift Condensed" panose="020B0502040204020203" pitchFamily="34" charset="0"/>
              </a:rPr>
              <a:t>Dasar pemisahan metode ini </a:t>
            </a:r>
            <a:r>
              <a:rPr lang="en-US" sz="2800" dirty="0">
                <a:latin typeface="Bahnschrift Condensed" panose="020B0502040204020203" pitchFamily="34" charset="0"/>
              </a:rPr>
              <a:t>: </a:t>
            </a:r>
          </a:p>
          <a:p>
            <a:pPr algn="just"/>
            <a:r>
              <a:rPr lang="id-ID" sz="2800" dirty="0">
                <a:latin typeface="Bahnschrift Condensed" panose="020B0502040204020203" pitchFamily="34" charset="0"/>
              </a:rPr>
              <a:t>perbedaan ukuran partikel antara pelarut dan zat terlarutnya. </a:t>
            </a:r>
            <a:endParaRPr lang="en-US" sz="2800" dirty="0">
              <a:latin typeface="Bahnschrift Condensed" panose="020B0502040204020203" pitchFamily="34" charset="0"/>
            </a:endParaRPr>
          </a:p>
          <a:p>
            <a:pPr algn="just"/>
            <a:endParaRPr lang="en-US" sz="2800" dirty="0">
              <a:latin typeface="Bahnschrift Condensed" panose="020B0502040204020203" pitchFamily="34" charset="0"/>
            </a:endParaRPr>
          </a:p>
        </p:txBody>
      </p:sp>
      <p:pic>
        <p:nvPicPr>
          <p:cNvPr id="12290" name="Picture 2" descr="https://1.bp.blogspot.com/-eQdj7f45PSo/WBCfKv_SBKI/AAAAAAAADCc/h8-qyoFfQy4N6jFXKETnHBhCJ2XsDYN1gCLcB/s1600/filtras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5580" y="2535855"/>
            <a:ext cx="3827946" cy="37821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583598" y="1335078"/>
            <a:ext cx="8177969" cy="1815882"/>
          </a:xfrm>
          <a:prstGeom prst="rect">
            <a:avLst/>
          </a:prstGeom>
        </p:spPr>
        <p:txBody>
          <a:bodyPr wrap="square">
            <a:spAutoFit/>
          </a:bodyPr>
          <a:lstStyle/>
          <a:p>
            <a:pPr algn="just"/>
            <a:r>
              <a:rPr lang="id-ID" sz="2800" dirty="0">
                <a:latin typeface="Bahnschrift Condensed" panose="020B0502040204020203" pitchFamily="34" charset="0"/>
              </a:rPr>
              <a:t>Filtrasi atau penyarigan </a:t>
            </a:r>
            <a:r>
              <a:rPr lang="en-US" sz="2800" dirty="0">
                <a:latin typeface="Bahnschrift Condensed" panose="020B0502040204020203" pitchFamily="34" charset="0"/>
              </a:rPr>
              <a:t>:</a:t>
            </a:r>
          </a:p>
          <a:p>
            <a:pPr algn="just"/>
            <a:r>
              <a:rPr lang="id-ID" sz="2800" dirty="0">
                <a:latin typeface="Bahnschrift Condensed" panose="020B0502040204020203" pitchFamily="34" charset="0"/>
              </a:rPr>
              <a:t>metode pemisahan untuk memisahkan zat padat dari cairannya dengan menggunakan alat berupa penyaring. </a:t>
            </a:r>
            <a:endParaRPr lang="en-US" sz="2800" dirty="0">
              <a:latin typeface="Bahnschrift Condensed" panose="020B0502040204020203" pitchFamily="34" charset="0"/>
            </a:endParaRPr>
          </a:p>
        </p:txBody>
      </p:sp>
      <p:sp>
        <p:nvSpPr>
          <p:cNvPr id="8" name="Rectangle 7"/>
          <p:cNvSpPr/>
          <p:nvPr/>
        </p:nvSpPr>
        <p:spPr>
          <a:xfrm>
            <a:off x="0" y="6396336"/>
            <a:ext cx="5819931" cy="461665"/>
          </a:xfrm>
          <a:prstGeom prst="rect">
            <a:avLst/>
          </a:prstGeom>
        </p:spPr>
        <p:txBody>
          <a:bodyPr wrap="square">
            <a:spAutoFit/>
          </a:bodyPr>
          <a:lstStyle/>
          <a:p>
            <a:r>
              <a:rPr lang="en-US" sz="1200" dirty="0" err="1">
                <a:hlinkClick r:id="rId3"/>
              </a:rPr>
              <a:t>Sumber</a:t>
            </a:r>
            <a:r>
              <a:rPr lang="en-US" sz="1200" dirty="0">
                <a:hlinkClick r:id="rId3"/>
              </a:rPr>
              <a:t> </a:t>
            </a:r>
            <a:r>
              <a:rPr lang="en-US" sz="1200" dirty="0" err="1">
                <a:hlinkClick r:id="rId3"/>
              </a:rPr>
              <a:t>gambar</a:t>
            </a:r>
            <a:r>
              <a:rPr lang="en-US" sz="1200" dirty="0">
                <a:hlinkClick r:id="rId3"/>
              </a:rPr>
              <a:t> : </a:t>
            </a:r>
          </a:p>
          <a:p>
            <a:r>
              <a:rPr lang="en-US" sz="1200" dirty="0">
                <a:hlinkClick r:id="rId3"/>
              </a:rPr>
              <a:t>https://www.inirumahpintar.com/2016/10/cara-cara-pemisahan-campuran-beserta.html</a:t>
            </a:r>
            <a:endParaRPr lang="en-US" sz="1200" dirty="0"/>
          </a:p>
        </p:txBody>
      </p:sp>
    </p:spTree>
    <p:extLst>
      <p:ext uri="{BB962C8B-B14F-4D97-AF65-F5344CB8AC3E}">
        <p14:creationId xmlns:p14="http://schemas.microsoft.com/office/powerpoint/2010/main" val="27093423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469" y="365125"/>
            <a:ext cx="5519460" cy="1446550"/>
          </a:xfrm>
          <a:prstGeom prst="rect">
            <a:avLst/>
          </a:prstGeom>
        </p:spPr>
        <p:txBody>
          <a:bodyPr wrap="none">
            <a:spAutoFit/>
          </a:bodyPr>
          <a:lstStyle/>
          <a:p>
            <a:r>
              <a:rPr lang="id-ID" sz="8800" b="1" dirty="0">
                <a:latin typeface="Bahnschrift Condensed" panose="020B0502040204020203" pitchFamily="34" charset="0"/>
              </a:rPr>
              <a:t>Sublimasi</a:t>
            </a:r>
            <a:endParaRPr lang="en-US" sz="8800" b="1" dirty="0">
              <a:latin typeface="Bahnschrift Condensed" panose="020B0502040204020203" pitchFamily="34" charset="0"/>
            </a:endParaRPr>
          </a:p>
        </p:txBody>
      </p:sp>
      <p:pic>
        <p:nvPicPr>
          <p:cNvPr id="13314" name="Picture 2" descr="http://2.bp.blogspot.com/-s4pfH3aMh2U/VAQbPcrHt-I/AAAAAAAAABs/6xyp4EjkAJY/s1600/s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6680" y="2120651"/>
            <a:ext cx="4245919" cy="42459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55576" y="2120651"/>
            <a:ext cx="3476297" cy="3416320"/>
          </a:xfrm>
          <a:prstGeom prst="rect">
            <a:avLst/>
          </a:prstGeom>
        </p:spPr>
        <p:txBody>
          <a:bodyPr wrap="square">
            <a:spAutoFit/>
          </a:bodyPr>
          <a:lstStyle/>
          <a:p>
            <a:pPr marL="285750" indent="-285750">
              <a:buFont typeface="Arial" panose="020B0604020202020204" pitchFamily="34" charset="0"/>
              <a:buChar char="•"/>
            </a:pPr>
            <a:r>
              <a:rPr lang="id-ID" sz="2400" dirty="0">
                <a:latin typeface="Bahnschrift Condensed" panose="020B0502040204020203" pitchFamily="34" charset="0"/>
              </a:rPr>
              <a:t>Sublimasi </a:t>
            </a:r>
            <a:r>
              <a:rPr lang="en-US" sz="2400" dirty="0">
                <a:latin typeface="Bahnschrift Condensed" panose="020B0502040204020203" pitchFamily="34" charset="0"/>
              </a:rPr>
              <a:t>: </a:t>
            </a:r>
          </a:p>
          <a:p>
            <a:r>
              <a:rPr lang="en-US" sz="2400" dirty="0">
                <a:latin typeface="Bahnschrift Condensed" panose="020B0502040204020203" pitchFamily="34" charset="0"/>
              </a:rPr>
              <a:t>M</a:t>
            </a:r>
            <a:r>
              <a:rPr lang="id-ID" sz="2400" dirty="0">
                <a:latin typeface="Bahnschrift Condensed" panose="020B0502040204020203" pitchFamily="34" charset="0"/>
              </a:rPr>
              <a:t>etode pemisahan campuran dengan menguapkan zat padat tanpa melalui fasa cair terlebih dahulu sehingga kotoran yang tidak menyublim akan tertinggal. </a:t>
            </a:r>
            <a:endParaRPr lang="en-US" sz="2400" dirty="0">
              <a:latin typeface="Bahnschrift Condensed" panose="020B0502040204020203" pitchFamily="34" charset="0"/>
            </a:endParaRPr>
          </a:p>
        </p:txBody>
      </p:sp>
      <p:sp>
        <p:nvSpPr>
          <p:cNvPr id="7" name="Rectangle 6"/>
          <p:cNvSpPr/>
          <p:nvPr/>
        </p:nvSpPr>
        <p:spPr>
          <a:xfrm>
            <a:off x="-12440" y="6506105"/>
            <a:ext cx="4572000" cy="430887"/>
          </a:xfrm>
          <a:prstGeom prst="rect">
            <a:avLst/>
          </a:prstGeom>
        </p:spPr>
        <p:txBody>
          <a:bodyPr>
            <a:spAutoFit/>
          </a:bodyPr>
          <a:lstStyle/>
          <a:p>
            <a:r>
              <a:rPr lang="en-US" sz="1050" dirty="0" err="1">
                <a:hlinkClick r:id="rId3"/>
              </a:rPr>
              <a:t>Sumber</a:t>
            </a:r>
            <a:r>
              <a:rPr lang="en-US" sz="1050" dirty="0">
                <a:hlinkClick r:id="rId3"/>
              </a:rPr>
              <a:t> </a:t>
            </a:r>
            <a:r>
              <a:rPr lang="en-US" sz="1050" dirty="0" err="1">
                <a:hlinkClick r:id="rId3"/>
              </a:rPr>
              <a:t>gambar</a:t>
            </a:r>
            <a:r>
              <a:rPr lang="en-US" sz="1050" dirty="0">
                <a:hlinkClick r:id="rId3"/>
              </a:rPr>
              <a:t> : </a:t>
            </a:r>
          </a:p>
          <a:p>
            <a:r>
              <a:rPr lang="en-US" sz="1050" dirty="0">
                <a:hlinkClick r:id="rId3"/>
              </a:rPr>
              <a:t>https://hastarids.wordpress.com/ipa-1/pemisahan-campuran/sublimasi/</a:t>
            </a:r>
            <a:endParaRPr lang="en-US" sz="1050" dirty="0"/>
          </a:p>
        </p:txBody>
      </p:sp>
    </p:spTree>
    <p:extLst>
      <p:ext uri="{BB962C8B-B14F-4D97-AF65-F5344CB8AC3E}">
        <p14:creationId xmlns:p14="http://schemas.microsoft.com/office/powerpoint/2010/main" val="23520859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7171" y="365125"/>
            <a:ext cx="4229043" cy="1107996"/>
          </a:xfrm>
          <a:prstGeom prst="rect">
            <a:avLst/>
          </a:prstGeom>
        </p:spPr>
        <p:txBody>
          <a:bodyPr wrap="none">
            <a:spAutoFit/>
          </a:bodyPr>
          <a:lstStyle/>
          <a:p>
            <a:r>
              <a:rPr lang="id-ID" sz="6600" dirty="0">
                <a:latin typeface="Bahnschrift Condensed" panose="020B0502040204020203" pitchFamily="34" charset="0"/>
              </a:rPr>
              <a:t>Kristalisasi</a:t>
            </a:r>
            <a:endParaRPr lang="en-US" sz="6600" dirty="0">
              <a:latin typeface="Bahnschrift Condensed" panose="020B0502040204020203" pitchFamily="34" charset="0"/>
            </a:endParaRPr>
          </a:p>
        </p:txBody>
      </p:sp>
      <p:sp>
        <p:nvSpPr>
          <p:cNvPr id="5" name="Rectangle 4"/>
          <p:cNvSpPr/>
          <p:nvPr/>
        </p:nvSpPr>
        <p:spPr>
          <a:xfrm>
            <a:off x="629425" y="1419871"/>
            <a:ext cx="3744533" cy="2677656"/>
          </a:xfrm>
          <a:prstGeom prst="rect">
            <a:avLst/>
          </a:prstGeom>
        </p:spPr>
        <p:txBody>
          <a:bodyPr wrap="square">
            <a:spAutoFit/>
          </a:bodyPr>
          <a:lstStyle/>
          <a:p>
            <a:pPr marL="342900" indent="-342900" algn="just">
              <a:buFont typeface="Arial" panose="020B0604020202020204" pitchFamily="34" charset="0"/>
              <a:buChar char="•"/>
            </a:pPr>
            <a:r>
              <a:rPr lang="id-ID" sz="2800" dirty="0">
                <a:latin typeface="Bahnschrift Condensed" panose="020B0502040204020203" pitchFamily="34" charset="0"/>
              </a:rPr>
              <a:t>Kristalisasi</a:t>
            </a:r>
            <a:r>
              <a:rPr lang="en-US" sz="2800" dirty="0">
                <a:latin typeface="Bahnschrift Condensed" panose="020B0502040204020203" pitchFamily="34" charset="0"/>
              </a:rPr>
              <a:t> : </a:t>
            </a:r>
            <a:r>
              <a:rPr lang="id-ID" sz="2800" dirty="0">
                <a:latin typeface="Bahnschrift Condensed" panose="020B0502040204020203" pitchFamily="34" charset="0"/>
              </a:rPr>
              <a:t> metode pemisahan untuk memperoleh zat padat yang terlarut dalam suatu larutan. </a:t>
            </a:r>
            <a:endParaRPr lang="en-US" sz="2800" dirty="0">
              <a:latin typeface="Bahnschrift Condensed" panose="020B0502040204020203" pitchFamily="34" charset="0"/>
            </a:endParaRPr>
          </a:p>
        </p:txBody>
      </p:sp>
      <p:pic>
        <p:nvPicPr>
          <p:cNvPr id="14338" name="Picture 2" descr="https://images.slideplayer.info/97/16903567/slides/slide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618" y="1517546"/>
            <a:ext cx="4479514" cy="447951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89296" y="4093147"/>
            <a:ext cx="3824789" cy="2246769"/>
          </a:xfrm>
          <a:prstGeom prst="rect">
            <a:avLst/>
          </a:prstGeom>
        </p:spPr>
        <p:txBody>
          <a:bodyPr wrap="square">
            <a:spAutoFit/>
          </a:bodyPr>
          <a:lstStyle/>
          <a:p>
            <a:pPr marL="342900" indent="-342900" algn="just">
              <a:buFont typeface="Arial" panose="020B0604020202020204" pitchFamily="34" charset="0"/>
              <a:buChar char="•"/>
            </a:pPr>
            <a:r>
              <a:rPr lang="id-ID" sz="2800" dirty="0">
                <a:latin typeface="Bahnschrift Condensed" panose="020B0502040204020203" pitchFamily="34" charset="0"/>
              </a:rPr>
              <a:t>Dasar metode ini </a:t>
            </a:r>
            <a:r>
              <a:rPr lang="en-US" sz="2800" dirty="0">
                <a:latin typeface="Bahnschrift Condensed" panose="020B0502040204020203" pitchFamily="34" charset="0"/>
              </a:rPr>
              <a:t>: </a:t>
            </a:r>
            <a:r>
              <a:rPr lang="id-ID" sz="2800" dirty="0">
                <a:latin typeface="Bahnschrift Condensed" panose="020B0502040204020203" pitchFamily="34" charset="0"/>
              </a:rPr>
              <a:t> kelarutan bahan dalam suatu pelarut dan perbedaan titik beku. </a:t>
            </a:r>
            <a:endParaRPr lang="en-US" sz="2800" dirty="0">
              <a:latin typeface="Bahnschrift Condensed" panose="020B0502040204020203" pitchFamily="34" charset="0"/>
            </a:endParaRPr>
          </a:p>
        </p:txBody>
      </p:sp>
      <p:sp>
        <p:nvSpPr>
          <p:cNvPr id="9" name="Rectangle 8"/>
          <p:cNvSpPr/>
          <p:nvPr/>
        </p:nvSpPr>
        <p:spPr>
          <a:xfrm>
            <a:off x="5754502" y="4960596"/>
            <a:ext cx="2687659" cy="461665"/>
          </a:xfrm>
          <a:prstGeom prst="rect">
            <a:avLst/>
          </a:prstGeom>
        </p:spPr>
        <p:txBody>
          <a:bodyPr wrap="none">
            <a:spAutoFit/>
          </a:bodyPr>
          <a:lstStyle/>
          <a:p>
            <a:r>
              <a:rPr lang="en-US" sz="1200" dirty="0" err="1">
                <a:hlinkClick r:id="rId3"/>
              </a:rPr>
              <a:t>Sumber</a:t>
            </a:r>
            <a:r>
              <a:rPr lang="en-US" sz="1200" dirty="0">
                <a:hlinkClick r:id="rId3"/>
              </a:rPr>
              <a:t> </a:t>
            </a:r>
            <a:r>
              <a:rPr lang="en-US" sz="1200" dirty="0" err="1">
                <a:hlinkClick r:id="rId3"/>
              </a:rPr>
              <a:t>gambar</a:t>
            </a:r>
            <a:r>
              <a:rPr lang="en-US" sz="1200" dirty="0">
                <a:hlinkClick r:id="rId3"/>
              </a:rPr>
              <a:t> :</a:t>
            </a:r>
          </a:p>
          <a:p>
            <a:r>
              <a:rPr lang="en-US" sz="1200" dirty="0">
                <a:hlinkClick r:id="rId3"/>
              </a:rPr>
              <a:t>https://slideplayer.info/slide/16903567/</a:t>
            </a:r>
            <a:endParaRPr lang="en-US" sz="1200" dirty="0"/>
          </a:p>
        </p:txBody>
      </p:sp>
      <p:sp>
        <p:nvSpPr>
          <p:cNvPr id="6" name="Rectangle 5">
            <a:extLst>
              <a:ext uri="{FF2B5EF4-FFF2-40B4-BE49-F238E27FC236}">
                <a16:creationId xmlns:a16="http://schemas.microsoft.com/office/drawing/2014/main" xmlns="" id="{44BBF279-C5A0-4E58-8021-B41D94C6F838}"/>
              </a:ext>
            </a:extLst>
          </p:cNvPr>
          <p:cNvSpPr/>
          <p:nvPr/>
        </p:nvSpPr>
        <p:spPr>
          <a:xfrm>
            <a:off x="7462435" y="2758699"/>
            <a:ext cx="441701" cy="34096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dirty="0"/>
          </a:p>
        </p:txBody>
      </p:sp>
      <p:sp>
        <p:nvSpPr>
          <p:cNvPr id="11" name="Rectangle 10">
            <a:extLst>
              <a:ext uri="{FF2B5EF4-FFF2-40B4-BE49-F238E27FC236}">
                <a16:creationId xmlns:a16="http://schemas.microsoft.com/office/drawing/2014/main" xmlns="" id="{F1195759-34EA-4399-9376-66EF844A45A4}"/>
              </a:ext>
            </a:extLst>
          </p:cNvPr>
          <p:cNvSpPr/>
          <p:nvPr/>
        </p:nvSpPr>
        <p:spPr>
          <a:xfrm>
            <a:off x="8062270" y="3243021"/>
            <a:ext cx="618477" cy="37195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d-ID" sz="1400" dirty="0"/>
              <a:t>filtrat</a:t>
            </a:r>
          </a:p>
        </p:txBody>
      </p:sp>
    </p:spTree>
    <p:extLst>
      <p:ext uri="{BB962C8B-B14F-4D97-AF65-F5344CB8AC3E}">
        <p14:creationId xmlns:p14="http://schemas.microsoft.com/office/powerpoint/2010/main" val="2005916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8650" y="365125"/>
            <a:ext cx="3348994" cy="1015663"/>
          </a:xfrm>
          <a:prstGeom prst="rect">
            <a:avLst/>
          </a:prstGeom>
        </p:spPr>
        <p:txBody>
          <a:bodyPr wrap="none">
            <a:spAutoFit/>
          </a:bodyPr>
          <a:lstStyle/>
          <a:p>
            <a:r>
              <a:rPr lang="id-ID" sz="6000" b="1" dirty="0">
                <a:latin typeface="Bahnschrift Condensed" panose="020B0502040204020203" pitchFamily="34" charset="0"/>
              </a:rPr>
              <a:t>Destilasi</a:t>
            </a:r>
            <a:endParaRPr lang="en-US" sz="6000" b="1" dirty="0">
              <a:latin typeface="Bahnschrift Condensed" panose="020B0502040204020203" pitchFamily="34" charset="0"/>
            </a:endParaRPr>
          </a:p>
        </p:txBody>
      </p:sp>
      <p:sp>
        <p:nvSpPr>
          <p:cNvPr id="5" name="Rectangle 4"/>
          <p:cNvSpPr/>
          <p:nvPr/>
        </p:nvSpPr>
        <p:spPr>
          <a:xfrm>
            <a:off x="4423895" y="150743"/>
            <a:ext cx="4886727" cy="2308324"/>
          </a:xfrm>
          <a:prstGeom prst="rect">
            <a:avLst/>
          </a:prstGeom>
        </p:spPr>
        <p:txBody>
          <a:bodyPr wrap="square">
            <a:spAutoFit/>
          </a:bodyPr>
          <a:lstStyle/>
          <a:p>
            <a:pPr algn="just"/>
            <a:endParaRPr lang="en-US" sz="3600" dirty="0">
              <a:latin typeface="Bahnschrift Condensed" panose="020B0502040204020203" pitchFamily="34" charset="0"/>
            </a:endParaRPr>
          </a:p>
          <a:p>
            <a:pPr algn="just"/>
            <a:r>
              <a:rPr lang="id-ID" sz="3600" dirty="0">
                <a:latin typeface="Bahnschrift Condensed" panose="020B0502040204020203" pitchFamily="34" charset="0"/>
              </a:rPr>
              <a:t>Dasar pemisahan </a:t>
            </a:r>
            <a:r>
              <a:rPr lang="en-US" sz="3600" dirty="0">
                <a:latin typeface="Bahnschrift Condensed" panose="020B0502040204020203" pitchFamily="34" charset="0"/>
              </a:rPr>
              <a:t>: </a:t>
            </a:r>
            <a:r>
              <a:rPr lang="id-ID" sz="3600" dirty="0">
                <a:latin typeface="Bahnschrift Condensed" panose="020B0502040204020203" pitchFamily="34" charset="0"/>
              </a:rPr>
              <a:t>perbedaan titik didih.</a:t>
            </a:r>
            <a:endParaRPr lang="en-US" sz="3600" dirty="0">
              <a:latin typeface="Bahnschrift Condensed" panose="020B0502040204020203" pitchFamily="34" charset="0"/>
            </a:endParaRPr>
          </a:p>
          <a:p>
            <a:pPr algn="just"/>
            <a:endParaRPr lang="en-US" sz="3600" dirty="0">
              <a:latin typeface="Bahnschrift Condensed" panose="020B0502040204020203" pitchFamily="34" charset="0"/>
            </a:endParaRPr>
          </a:p>
        </p:txBody>
      </p:sp>
      <p:sp>
        <p:nvSpPr>
          <p:cNvPr id="6" name="Rectangle 5"/>
          <p:cNvSpPr/>
          <p:nvPr/>
        </p:nvSpPr>
        <p:spPr>
          <a:xfrm>
            <a:off x="992447" y="1839149"/>
            <a:ext cx="3327297" cy="3046988"/>
          </a:xfrm>
          <a:prstGeom prst="rect">
            <a:avLst/>
          </a:prstGeom>
        </p:spPr>
        <p:txBody>
          <a:bodyPr wrap="square">
            <a:spAutoFit/>
          </a:bodyPr>
          <a:lstStyle/>
          <a:p>
            <a:pPr algn="just"/>
            <a:r>
              <a:rPr lang="id-ID" sz="2400" dirty="0">
                <a:latin typeface="Bahnschrift Condensed" panose="020B0502040204020203" pitchFamily="34" charset="0"/>
              </a:rPr>
              <a:t>Destilasi </a:t>
            </a:r>
            <a:r>
              <a:rPr lang="en-US" sz="2400" dirty="0">
                <a:latin typeface="Bahnschrift Condensed" panose="020B0502040204020203" pitchFamily="34" charset="0"/>
              </a:rPr>
              <a:t>: </a:t>
            </a:r>
          </a:p>
          <a:p>
            <a:pPr algn="just"/>
            <a:r>
              <a:rPr lang="en-US" sz="2400" dirty="0">
                <a:latin typeface="Bahnschrift Condensed" panose="020B0502040204020203" pitchFamily="34" charset="0"/>
              </a:rPr>
              <a:t>M</a:t>
            </a:r>
            <a:r>
              <a:rPr lang="id-ID" sz="2400" dirty="0">
                <a:latin typeface="Bahnschrift Condensed" panose="020B0502040204020203" pitchFamily="34" charset="0"/>
              </a:rPr>
              <a:t>etode pemisahan untuk memperoleh suatu bahan yang berwujud cair yang terkotori oleh zat padat atau bahan lain yang titik didihnya berbeda. </a:t>
            </a:r>
            <a:endParaRPr lang="en-US" sz="2400" dirty="0">
              <a:latin typeface="Bahnschrift Condensed" panose="020B0502040204020203" pitchFamily="34" charset="0"/>
            </a:endParaRPr>
          </a:p>
        </p:txBody>
      </p:sp>
      <p:pic>
        <p:nvPicPr>
          <p:cNvPr id="7" name="Picture 2" descr="https://my.belajar.kemdikbud.go.id/file_storage/ktsp/k11_607/penyuling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8344" y="1985581"/>
            <a:ext cx="4078181" cy="4514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845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5090" y="1690688"/>
            <a:ext cx="4074900" cy="4401205"/>
          </a:xfrm>
          <a:prstGeom prst="rect">
            <a:avLst/>
          </a:prstGeom>
        </p:spPr>
        <p:txBody>
          <a:bodyPr wrap="square">
            <a:spAutoFit/>
          </a:bodyPr>
          <a:lstStyle/>
          <a:p>
            <a:pPr marL="457200" indent="-457200" algn="just">
              <a:buFont typeface="Arial" panose="020B0604020202020204" pitchFamily="34" charset="0"/>
              <a:buChar char="•"/>
            </a:pPr>
            <a:r>
              <a:rPr lang="id-ID" sz="2800" dirty="0">
                <a:latin typeface="Bahnschrift Condensed" panose="020B0502040204020203" pitchFamily="34" charset="0"/>
              </a:rPr>
              <a:t>Ekstraksi </a:t>
            </a:r>
            <a:r>
              <a:rPr lang="en-US" sz="2800" dirty="0">
                <a:latin typeface="Bahnschrift Condensed" panose="020B0502040204020203" pitchFamily="34" charset="0"/>
              </a:rPr>
              <a:t>: </a:t>
            </a:r>
          </a:p>
          <a:p>
            <a:pPr algn="just"/>
            <a:r>
              <a:rPr lang="id-ID" sz="2800" dirty="0">
                <a:latin typeface="Bahnschrift Condensed" panose="020B0502040204020203" pitchFamily="34" charset="0"/>
              </a:rPr>
              <a:t>metode pemisahan dengan melarutkan bahan campuran dalam pelarut yang sesuai. </a:t>
            </a:r>
            <a:endParaRPr lang="en-US" sz="2800" dirty="0">
              <a:latin typeface="Bahnschrift Condensed" panose="020B0502040204020203" pitchFamily="34" charset="0"/>
            </a:endParaRPr>
          </a:p>
          <a:p>
            <a:pPr algn="just"/>
            <a:endParaRPr lang="en-US" sz="2800" dirty="0">
              <a:latin typeface="Bahnschrift Condensed" panose="020B0502040204020203" pitchFamily="34" charset="0"/>
            </a:endParaRPr>
          </a:p>
          <a:p>
            <a:pPr marL="457200" indent="-457200" algn="just">
              <a:buFont typeface="Arial" panose="020B0604020202020204" pitchFamily="34" charset="0"/>
              <a:buChar char="•"/>
            </a:pPr>
            <a:r>
              <a:rPr lang="id-ID" sz="2800" dirty="0">
                <a:latin typeface="Bahnschrift Condensed" panose="020B0502040204020203" pitchFamily="34" charset="0"/>
              </a:rPr>
              <a:t>Dasar pemisahan ini </a:t>
            </a:r>
            <a:r>
              <a:rPr lang="en-US" sz="2800" dirty="0">
                <a:latin typeface="Bahnschrift Condensed" panose="020B0502040204020203" pitchFamily="34" charset="0"/>
              </a:rPr>
              <a:t>: </a:t>
            </a:r>
          </a:p>
          <a:p>
            <a:pPr algn="just"/>
            <a:r>
              <a:rPr lang="id-ID" sz="2800" dirty="0">
                <a:latin typeface="Bahnschrift Condensed" panose="020B0502040204020203" pitchFamily="34" charset="0"/>
              </a:rPr>
              <a:t>kelarutan dalam pelarut tertentu</a:t>
            </a:r>
            <a:endParaRPr lang="en-US" sz="2800" dirty="0">
              <a:latin typeface="Bahnschrift Condensed" panose="020B0502040204020203" pitchFamily="34" charset="0"/>
            </a:endParaRPr>
          </a:p>
        </p:txBody>
      </p:sp>
      <p:pic>
        <p:nvPicPr>
          <p:cNvPr id="15362" name="Picture 2" descr="https://4.bp.blogspot.com/-npS70QRmjik/Vs3O4Gg4SBI/AAAAAAAAErM/is-fpm-Xhng/s320/ekstraksi%2Bsoxhleta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9530" y="743191"/>
            <a:ext cx="3618844" cy="56146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18324" y="582692"/>
            <a:ext cx="3618298" cy="1107996"/>
          </a:xfrm>
          <a:prstGeom prst="rect">
            <a:avLst/>
          </a:prstGeom>
        </p:spPr>
        <p:txBody>
          <a:bodyPr wrap="none">
            <a:spAutoFit/>
          </a:bodyPr>
          <a:lstStyle/>
          <a:p>
            <a:r>
              <a:rPr lang="id-ID" sz="6600" dirty="0">
                <a:latin typeface="Bahnschrift Condensed" panose="020B0502040204020203" pitchFamily="34" charset="0"/>
              </a:rPr>
              <a:t>Ekstraksi</a:t>
            </a:r>
            <a:endParaRPr lang="en-US" sz="6600" dirty="0"/>
          </a:p>
        </p:txBody>
      </p:sp>
    </p:spTree>
    <p:extLst>
      <p:ext uri="{BB962C8B-B14F-4D97-AF65-F5344CB8AC3E}">
        <p14:creationId xmlns:p14="http://schemas.microsoft.com/office/powerpoint/2010/main" val="3595542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692" y="113275"/>
            <a:ext cx="4065700" cy="2123658"/>
          </a:xfrm>
          <a:prstGeom prst="rect">
            <a:avLst/>
          </a:prstGeom>
        </p:spPr>
        <p:txBody>
          <a:bodyPr wrap="square">
            <a:spAutoFit/>
          </a:bodyPr>
          <a:lstStyle/>
          <a:p>
            <a:r>
              <a:rPr lang="id-ID" sz="6600" b="1" dirty="0">
                <a:latin typeface="Bahnschrift Condensed" panose="020B0502040204020203" pitchFamily="34" charset="0"/>
              </a:rPr>
              <a:t>Kromatografi</a:t>
            </a:r>
            <a:endParaRPr lang="en-US" sz="6600" b="1" dirty="0">
              <a:latin typeface="Bahnschrift Condensed" panose="020B0502040204020203" pitchFamily="34" charset="0"/>
            </a:endParaRPr>
          </a:p>
        </p:txBody>
      </p:sp>
      <p:sp>
        <p:nvSpPr>
          <p:cNvPr id="5" name="Rectangle 4"/>
          <p:cNvSpPr/>
          <p:nvPr/>
        </p:nvSpPr>
        <p:spPr>
          <a:xfrm>
            <a:off x="4391696" y="113276"/>
            <a:ext cx="4572000" cy="3539430"/>
          </a:xfrm>
          <a:prstGeom prst="rect">
            <a:avLst/>
          </a:prstGeom>
        </p:spPr>
        <p:txBody>
          <a:bodyPr>
            <a:spAutoFit/>
          </a:bodyPr>
          <a:lstStyle/>
          <a:p>
            <a:pPr marL="457200" indent="-457200" algn="just">
              <a:buFont typeface="Arial" panose="020B0604020202020204" pitchFamily="34" charset="0"/>
              <a:buChar char="•"/>
            </a:pPr>
            <a:r>
              <a:rPr lang="id-ID" sz="2800" dirty="0">
                <a:latin typeface="Bahnschrift Condensed" panose="020B0502040204020203" pitchFamily="34" charset="0"/>
              </a:rPr>
              <a:t>Kromatografi </a:t>
            </a:r>
            <a:r>
              <a:rPr lang="en-US" sz="2800" dirty="0">
                <a:latin typeface="Bahnschrift Condensed" panose="020B0502040204020203" pitchFamily="34" charset="0"/>
              </a:rPr>
              <a:t>: </a:t>
            </a:r>
          </a:p>
          <a:p>
            <a:pPr algn="just"/>
            <a:r>
              <a:rPr lang="en-US" sz="2800" dirty="0">
                <a:latin typeface="Bahnschrift Condensed" panose="020B0502040204020203" pitchFamily="34" charset="0"/>
              </a:rPr>
              <a:t>C</a:t>
            </a:r>
            <a:r>
              <a:rPr lang="id-ID" sz="2800" dirty="0">
                <a:latin typeface="Bahnschrift Condensed" panose="020B0502040204020203" pitchFamily="34" charset="0"/>
              </a:rPr>
              <a:t>ara pemisahan berdasarkan perbedaan kerapatan zat-zat yang bergerak bersamaan dengan pelarutnya pada permukaan suatu benda penyerap.</a:t>
            </a:r>
            <a:endParaRPr lang="en-US" sz="2800" dirty="0">
              <a:latin typeface="Bahnschrift Condensed" panose="020B0502040204020203" pitchFamily="34" charset="0"/>
            </a:endParaRPr>
          </a:p>
        </p:txBody>
      </p:sp>
      <p:sp>
        <p:nvSpPr>
          <p:cNvPr id="6" name="Rectangle 5"/>
          <p:cNvSpPr/>
          <p:nvPr/>
        </p:nvSpPr>
        <p:spPr>
          <a:xfrm>
            <a:off x="544535" y="2562456"/>
            <a:ext cx="3268014" cy="3970318"/>
          </a:xfrm>
          <a:prstGeom prst="rect">
            <a:avLst/>
          </a:prstGeom>
        </p:spPr>
        <p:txBody>
          <a:bodyPr wrap="square">
            <a:spAutoFit/>
          </a:bodyPr>
          <a:lstStyle/>
          <a:p>
            <a:pPr algn="just"/>
            <a:r>
              <a:rPr lang="id-ID" sz="2800" dirty="0">
                <a:latin typeface="Bahnschrift Condensed" panose="020B0502040204020203" pitchFamily="34" charset="0"/>
              </a:rPr>
              <a:t>Dasar pemisahan metode </a:t>
            </a:r>
            <a:r>
              <a:rPr lang="en-US" sz="2800" dirty="0">
                <a:latin typeface="Bahnschrift Condensed" panose="020B0502040204020203" pitchFamily="34" charset="0"/>
              </a:rPr>
              <a:t>: </a:t>
            </a:r>
          </a:p>
          <a:p>
            <a:pPr algn="just"/>
            <a:r>
              <a:rPr lang="id-ID" sz="2800" dirty="0">
                <a:latin typeface="Bahnschrift Condensed" panose="020B0502040204020203" pitchFamily="34" charset="0"/>
              </a:rPr>
              <a:t>kelarutan dalam pelarut tertentu, daya absorbsi oleh penyerap, dan volatil (daya penguapan). </a:t>
            </a:r>
            <a:endParaRPr lang="en-US" sz="2800" dirty="0">
              <a:latin typeface="Bahnschrift Condensed" panose="020B0502040204020203" pitchFamily="34" charset="0"/>
            </a:endParaRPr>
          </a:p>
          <a:p>
            <a:pPr algn="just"/>
            <a:endParaRPr lang="en-US" sz="2800" dirty="0">
              <a:latin typeface="Bahnschrift Condensed" panose="020B0502040204020203" pitchFamily="34" charset="0"/>
            </a:endParaRPr>
          </a:p>
        </p:txBody>
      </p:sp>
      <p:pic>
        <p:nvPicPr>
          <p:cNvPr id="17410" name="Picture 2" descr="https://4.bp.blogspot.com/-27QlpeOghbU/XEF2QK8-F4I/AAAAAAAAFIA/VTz9Tb7lc9IRMZKuH27cbmv8aP7VvuQOgCLcBGAs/s1600/Gambar%2BPemisahan%2BCampuran%2Bdengan%2BKromatograf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0538" y="2710472"/>
            <a:ext cx="4935644" cy="31277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900538" y="5886443"/>
            <a:ext cx="4614812" cy="646331"/>
          </a:xfrm>
          <a:prstGeom prst="rect">
            <a:avLst/>
          </a:prstGeom>
        </p:spPr>
        <p:txBody>
          <a:bodyPr wrap="square">
            <a:spAutoFit/>
          </a:bodyPr>
          <a:lstStyle/>
          <a:p>
            <a:r>
              <a:rPr lang="en-US" sz="1200" dirty="0" err="1">
                <a:hlinkClick r:id="rId3"/>
              </a:rPr>
              <a:t>Sumber</a:t>
            </a:r>
            <a:r>
              <a:rPr lang="en-US" sz="1200" dirty="0">
                <a:hlinkClick r:id="rId3"/>
              </a:rPr>
              <a:t> </a:t>
            </a:r>
            <a:r>
              <a:rPr lang="en-US" sz="1200" dirty="0" err="1">
                <a:hlinkClick r:id="rId3"/>
              </a:rPr>
              <a:t>gambar</a:t>
            </a:r>
            <a:r>
              <a:rPr lang="en-US" sz="1200" dirty="0">
                <a:hlinkClick r:id="rId3"/>
              </a:rPr>
              <a:t> :</a:t>
            </a:r>
          </a:p>
          <a:p>
            <a:r>
              <a:rPr lang="en-US" sz="1200" dirty="0">
                <a:hlinkClick r:id="rId3"/>
              </a:rPr>
              <a:t>http://www.biomagz.com/2019/01/pengertian-kromatografi-contoh-gambar-fungsi.html</a:t>
            </a:r>
            <a:endParaRPr lang="en-US" sz="1200" dirty="0"/>
          </a:p>
        </p:txBody>
      </p:sp>
    </p:spTree>
    <p:extLst>
      <p:ext uri="{BB962C8B-B14F-4D97-AF65-F5344CB8AC3E}">
        <p14:creationId xmlns:p14="http://schemas.microsoft.com/office/powerpoint/2010/main" val="36446768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17</TotalTime>
  <Words>1555</Words>
  <Application>Microsoft Office PowerPoint</Application>
  <PresentationFormat>On-screen Show (4:3)</PresentationFormat>
  <Paragraphs>236</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Austin</vt:lpstr>
      <vt:lpstr>PRAKTIKUM KIMIA ANALISIS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Analisis Kualitatif Kation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Apa itu Analisis Kualitatif?</vt:lpstr>
      <vt:lpstr>Dalam metode analisis kualitatif kita menggunakan beberapa pereaksi diantaranya pereaksi golongan dan pereaksi spesifik, kedua pereaksi ini dilakukan untuk mengetahui jenis anion / kation suatu larutan.Regensia golongan yang dipakai untuk klasifikasi kation yang paling umum adalah asam klorida, hidrogen sulfida, ammonium sulfida, dan amonium karbonat.   </vt:lpstr>
      <vt:lpstr>Berdasarkan Apakah Klasifikasi Itu?</vt:lpstr>
      <vt:lpstr>Didalam kation ada beberapa golongan yang memiliki ciri khas tertentu diantaranya :   </vt:lpstr>
      <vt:lpstr>1. Golongan I : Kation golongan ini membentuk endapan dengan asam klorida encer. Ion golongan ini adalah Pb, Ag, Hg.  </vt:lpstr>
      <vt:lpstr>PowerPoint Presentation</vt:lpstr>
      <vt:lpstr>2. Golongan II : Kation golongan ini bereaksi dengan asam klorida, tetapi membentuk endapan dengan hidrogen sulfida dalam suasana asam mineral encer. Ion golongan ini adalah Hg, Bi, Cu, cd, As, Sb, Sn.   </vt:lpstr>
      <vt:lpstr>PowerPoint Presentation</vt:lpstr>
      <vt:lpstr>3. Golongan III : Kation golongan ini tidak bereaksi dengan asam klorida encer, ataupun dengan hidrogen sulfida dalam suasana asam mineral encer. Namun kation ini membentuk endapan dengan ammonium sulfida dalam suasana netral / amoniakal. Kation golongan ini Co, Fe, Al, Cr, Co, Mn, Zn.  </vt:lpstr>
      <vt:lpstr>PowerPoint Presentation</vt:lpstr>
      <vt:lpstr>PowerPoint Presentation</vt:lpstr>
      <vt:lpstr>PowerPoint Presentation</vt:lpstr>
      <vt:lpstr>Tes Nyala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PRAKTIKUM KIMIA ANALISIS</dc:title>
  <dc:creator>ASUS</dc:creator>
  <cp:lastModifiedBy>ASUS</cp:lastModifiedBy>
  <cp:revision>6</cp:revision>
  <dcterms:created xsi:type="dcterms:W3CDTF">2021-04-16T05:02:20Z</dcterms:created>
  <dcterms:modified xsi:type="dcterms:W3CDTF">2021-04-16T05:19:50Z</dcterms:modified>
</cp:coreProperties>
</file>