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9"/>
  </p:notesMasterIdLst>
  <p:handoutMasterIdLst>
    <p:handoutMasterId r:id="rId10"/>
  </p:handoutMasterIdLst>
  <p:sldIdLst>
    <p:sldId id="1716" r:id="rId2"/>
    <p:sldId id="257" r:id="rId3"/>
    <p:sldId id="258" r:id="rId4"/>
    <p:sldId id="259" r:id="rId5"/>
    <p:sldId id="1737" r:id="rId6"/>
    <p:sldId id="1738" r:id="rId7"/>
    <p:sldId id="525" r:id="rId8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04"/>
    <a:srgbClr val="8F7660"/>
    <a:srgbClr val="D5DDE8"/>
    <a:srgbClr val="2CC9A3"/>
    <a:srgbClr val="00529A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0"/>
    <p:restoredTop sz="96629" autoAdjust="0"/>
  </p:normalViewPr>
  <p:slideViewPr>
    <p:cSldViewPr>
      <p:cViewPr varScale="1">
        <p:scale>
          <a:sx n="72" d="100"/>
          <a:sy n="72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00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B6B900-3B5D-454B-BF93-8BB4442DB4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51BAB-1329-2644-AB0C-EF9DD5D151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FF77BDE6-C117-0C48-B052-6C5C88D5847A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8D0F7-ECD6-6946-ACF3-FC32AD7BAD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3906E-CE7C-374B-A8C6-003B32BDF9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DDCE9F84-9212-0A4E-8CBA-4E61B015F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F3DD2964-4417-48C9-BDA9-3B7D7D89D6D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67AFE484-455D-49C1-916A-9488713D06B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1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7B670-9EF0-C640-B044-BBCE215F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DB1DD-610E-8049-9B85-D49E3BBD0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B13B4-B60B-8447-9B8D-6DA11FA7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B9DA-8B88-ED48-B668-ED365989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D3D87-1E00-9643-83CD-5E85D3E3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10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A9DC-BA5E-3B42-8B45-37F2A944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9C6CF-9653-F846-8B3D-1F40D4CF3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29DF0-3D1A-D74C-9043-89C09E93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8BE02-0BB8-8D47-B0B7-C44A8C53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F287B-DF7B-E344-9659-C05CFA68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8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1780A-CE38-F741-8AEF-311613B5D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0DE97-2426-8B47-A95D-9161E803E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0744F-69A7-7F43-8123-3B137E92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EC6EF-EBCD-E84C-B644-CCC9406C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FB84D-CC3B-D044-90E2-515DFCDD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8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4114801" y="3000375"/>
            <a:ext cx="3843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SzPct val="135000"/>
            </a:pPr>
            <a:endParaRPr lang="en-US" sz="2585">
              <a:solidFill>
                <a:schemeClr val="tx1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4325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8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C1C9-D3B5-2D42-A958-55829663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BB364-C928-8C42-9016-31A95EECD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D72E5-D9AD-C64C-8572-CE13CB2D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EFE83-FC72-C24D-A880-81501427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65AF6-5562-7842-972B-752F1793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EA23A8-CA06-6F49-B6E1-3AD1187675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88450"/>
            <a:ext cx="936104" cy="552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D9DC4-D83A-FB4B-BC63-F0409B6E97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44942"/>
            <a:ext cx="1728192" cy="5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4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3DD0-C21F-6A47-9793-E6FA42B2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F61C1-66DC-444C-B193-FFAAD85B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4BDA-E519-2248-8C34-1586D3BF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95B5D-8F7E-764E-A56B-28D34E7E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AD84A-F4F6-B247-B678-C836E44A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4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EEC0-B32D-6E46-B13D-0CEBD78B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D879A-6862-1848-B626-D0669F8E5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1C7A0-1156-7F43-A848-DDE65D606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DC590-AEFD-3D44-81F1-8DC5A385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78D63-3FCA-6D41-A1FD-B8A64DCA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BF3AE-10C4-4E49-90F7-0980E82E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4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4F1F-EBAE-D040-BB67-9EE869D2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E36C1-52C4-E44B-8966-ECF4799F2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49998-C491-1F4D-AF40-68C1AA336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42C9A-E3C0-A044-97A0-4A84E2A08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9E94C-A03A-A745-89BF-A6495B3ED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967F2F-CE06-7E42-8C54-65642D22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9E38D1-760A-0941-A95B-DFF24F66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530DF-B53D-5B41-ABB2-9ED49A7A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0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3694-87C3-2C41-94B8-7307AB6A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F107B-3D1D-3542-9F93-8521A957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D8605-7186-C746-88DC-35E7EEB6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AB484-7661-0E4E-9AB6-3F79902A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25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F9362-E272-C447-82F6-BA2E9362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FB535-CF38-D84D-BDBB-9AEA648B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A74C7-8FE8-674D-B977-6BCEE71E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21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63ED-78DB-2748-B0BB-AC0A0962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CE3A7-1606-7145-9088-A5070769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A3FFE-AAAA-6549-94BA-4EBA4A292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B7027-FC20-8C49-BD7F-0027998E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24306-EBB7-0549-8254-7CBBE6BBA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434FF-896E-2D48-837B-29034984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64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A120-A6F6-3D45-B549-97AAB5C3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D7CF9-C09D-D74E-821D-D2890EB55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31A67-7D85-9043-93BF-E4453316A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A5764-ABA3-3E44-89AB-3BF798DD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D2E65-D8FC-3648-A999-01E3C44D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1477D-D0D7-6F45-9C4D-9E2CB2C8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1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543F-2414-304F-95D6-4B7007C7F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75A9E-200E-684F-9F6E-C61D41611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581D8-369F-6A44-88CC-C339E3F19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C22B-8740-407C-8C05-4E7A66C10D1B}" type="datetimeFigureOut">
              <a:rPr lang="en-GB" smtClean="0"/>
              <a:pPr/>
              <a:t>16/04/2021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E7985-6C5D-6C4F-82D7-0A25E6B3B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AE74E-FE4E-EB4B-A6BB-59433034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581C-E1EE-4FFB-BB24-9DED0D12AA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9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3769"/>
            <a:ext cx="9144000" cy="6330462"/>
          </a:xfrm>
          <a:prstGeom prst="rect">
            <a:avLst/>
          </a:prstGeom>
          <a:solidFill>
            <a:srgbClr val="7863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pic>
        <p:nvPicPr>
          <p:cNvPr id="10" name="Picture 9" descr="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5107" r="17445" b="24889"/>
          <a:stretch/>
        </p:blipFill>
        <p:spPr>
          <a:xfrm>
            <a:off x="-304800" y="0"/>
            <a:ext cx="9937104" cy="6879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3143071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Analisis</a:t>
            </a:r>
            <a:r>
              <a:rPr lang="en-US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Pemetaan</a:t>
            </a:r>
            <a:r>
              <a:rPr lang="en-US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Posisi</a:t>
            </a:r>
            <a:r>
              <a:rPr lang="en-US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Kompetensi</a:t>
            </a:r>
            <a:r>
              <a:rPr lang="en-US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 Leader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Menuju</a:t>
            </a:r>
            <a:r>
              <a:rPr lang="en-US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 “Agile Leader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dengan</a:t>
            </a:r>
            <a:r>
              <a:rPr lang="en-US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 model :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uli"/>
                <a:cs typeface="Muli"/>
              </a:rPr>
              <a:t>THOMAS KILMANN CONFLICT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2133600"/>
            <a:ext cx="109517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2" dirty="0">
                <a:latin typeface="Aharoni" pitchFamily="2" charset="-79"/>
                <a:cs typeface="Aharoni" pitchFamily="2" charset="-79"/>
              </a:rPr>
              <a:t>EXERCISE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28600" y="228600"/>
            <a:ext cx="2057400" cy="990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 Black" pitchFamily="34" charset="0"/>
              </a:rPr>
              <a:t>Prodi</a:t>
            </a:r>
            <a:r>
              <a:rPr lang="en-US" sz="1400" dirty="0">
                <a:latin typeface="Arial Black" pitchFamily="34" charset="0"/>
              </a:rPr>
              <a:t> </a:t>
            </a:r>
          </a:p>
          <a:p>
            <a:pPr algn="ctr"/>
            <a:r>
              <a:rPr lang="en-US" sz="1400" dirty="0" err="1">
                <a:latin typeface="Arial Black" pitchFamily="34" charset="0"/>
              </a:rPr>
              <a:t>Manajemen</a:t>
            </a:r>
            <a:endParaRPr lang="en-US" sz="1400" dirty="0">
              <a:latin typeface="Arial Black" pitchFamily="34" charset="0"/>
            </a:endParaRPr>
          </a:p>
          <a:p>
            <a:pPr algn="ctr"/>
            <a:r>
              <a:rPr lang="en-US" sz="1400" dirty="0">
                <a:latin typeface="Arial Black" pitchFamily="34" charset="0"/>
              </a:rPr>
              <a:t>SPS UHAMAKA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2600" y="4876800"/>
            <a:ext cx="6248400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FF00"/>
                </a:solidFill>
              </a:rPr>
              <a:t>MATA KUL</a:t>
            </a:r>
            <a:r>
              <a:rPr lang="en-US" sz="2000" b="1" i="1" dirty="0">
                <a:solidFill>
                  <a:srgbClr val="FFFF00"/>
                </a:solidFill>
              </a:rPr>
              <a:t>I</a:t>
            </a:r>
            <a:r>
              <a:rPr lang="en-US" sz="2000" b="1" dirty="0">
                <a:solidFill>
                  <a:srgbClr val="FFFF00"/>
                </a:solidFill>
              </a:rPr>
              <a:t>AH :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FF00"/>
                </a:solidFill>
              </a:rPr>
              <a:t>HUMAN RESOURCES MANAGEMENT </a:t>
            </a:r>
          </a:p>
        </p:txBody>
      </p:sp>
      <p:pic>
        <p:nvPicPr>
          <p:cNvPr id="16" name="Picture 15" descr="Logo UHAMKA – BPTI Uhamk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8600"/>
            <a:ext cx="3162300" cy="191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87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/>
        </p:nvSpPr>
        <p:spPr>
          <a:xfrm>
            <a:off x="559604" y="-66088"/>
            <a:ext cx="8024792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685800">
              <a:lnSpc>
                <a:spcPct val="90000"/>
              </a:lnSpc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THOMAS KILMANN CONFLICT</a:t>
            </a:r>
          </a:p>
        </p:txBody>
      </p:sp>
      <p:graphicFrame>
        <p:nvGraphicFramePr>
          <p:cNvPr id="116" name="Table"/>
          <p:cNvGraphicFramePr/>
          <p:nvPr>
            <p:extLst>
              <p:ext uri="{D42A27DB-BD31-4B8C-83A1-F6EECF244321}">
                <p14:modId xmlns:p14="http://schemas.microsoft.com/office/powerpoint/2010/main" val="2261839449"/>
              </p:ext>
            </p:extLst>
          </p:nvPr>
        </p:nvGraphicFramePr>
        <p:xfrm>
          <a:off x="492645" y="1130300"/>
          <a:ext cx="8158707" cy="5338700"/>
        </p:xfrm>
        <a:graphic>
          <a:graphicData uri="http://schemas.openxmlformats.org/drawingml/2006/table">
            <a:tbl>
              <a:tblPr firstRow="1"/>
              <a:tblGrid>
                <a:gridCol w="40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1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 err="1"/>
                        <a:t>Kadang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membiarkan</a:t>
                      </a:r>
                      <a:r>
                        <a:rPr dirty="0"/>
                        <a:t> orang lain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mengambil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peran</a:t>
                      </a:r>
                      <a:r>
                        <a:rPr dirty="0"/>
                        <a:t>/</a:t>
                      </a:r>
                      <a:r>
                        <a:rPr dirty="0" err="1"/>
                        <a:t>tanggung-jawab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dalam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memecahkan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masalah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ada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akan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lebih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mencoba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memegang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kesepakatan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bersama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daripada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melakukan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negosiasi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ulang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terhadap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kesepakatan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tersebut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2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berusaha untuk mendapatkan solusi dengan cara berkompromi.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berusaha untuk mencapai kesepakatan yang mewakili kepentingan semua pihak.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77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3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biasanya tegas dalam mengejar tujuan-tujuan saya.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mencoba untuk menenangkan perasaan orang lain dan menjaga hubungan baik dengan mereka.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28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4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mendapatkan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solusi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dengan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cara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berkompromi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 err="1"/>
                        <a:t>Terkadang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mengorbankan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keinginan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sendiri</a:t>
                      </a:r>
                      <a:r>
                        <a:rPr dirty="0"/>
                        <a:t> demi </a:t>
                      </a:r>
                      <a:r>
                        <a:rPr dirty="0" err="1"/>
                        <a:t>keinginan</a:t>
                      </a:r>
                      <a:r>
                        <a:rPr dirty="0"/>
                        <a:t> orang lain.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5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selalu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mencari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bantuan</a:t>
                      </a:r>
                      <a:r>
                        <a:rPr dirty="0"/>
                        <a:t> orang lain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mendapatkan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solusi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melakukan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apa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saja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diperlukan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menghindari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konflik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6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6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mencoba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menghindari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sesuatu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menyebabkan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diri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merasa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tidak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nyaman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selalu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menang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7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mencoba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menunda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sebuah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masalah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sampai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memiliki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waktu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memikirkannya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mengorbankan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nilai-nilai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miliki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mendapatkan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hal</a:t>
                      </a:r>
                      <a:r>
                        <a:rPr dirty="0"/>
                        <a:t> yang lain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8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biasanya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tegas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dalam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mengejar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tujuan-tujuan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mengungkapkan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semua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kekhawatiran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masalah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itu</a:t>
                      </a:r>
                      <a:r>
                        <a:rPr dirty="0"/>
                        <a:t> juga </a:t>
                      </a:r>
                      <a:r>
                        <a:rPr dirty="0" err="1"/>
                        <a:t>secara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terbuka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921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9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merasa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perbedaan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tidak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selalu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harus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dikhawatirkan</a:t>
                      </a:r>
                      <a:endParaRPr dirty="0"/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selalu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mengusahakan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mewujudkan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keinginan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921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10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biasanya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tegas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dalam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mengejar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tujuan-tujuan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mendapatkan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solusi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dengan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cara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berkompromi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15200" y="228600"/>
            <a:ext cx="16002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latin typeface="Arial Black" pitchFamily="34" charset="0"/>
              </a:rPr>
              <a:t>Prodi</a:t>
            </a:r>
            <a:r>
              <a:rPr lang="en-US" sz="1100" dirty="0">
                <a:latin typeface="Arial Black" pitchFamily="34" charset="0"/>
              </a:rPr>
              <a:t> </a:t>
            </a:r>
          </a:p>
          <a:p>
            <a:r>
              <a:rPr lang="en-US" sz="1100" dirty="0" err="1">
                <a:latin typeface="Arial Black" pitchFamily="34" charset="0"/>
              </a:rPr>
              <a:t>Manajemen</a:t>
            </a:r>
            <a:endParaRPr lang="en-US" sz="1100" dirty="0">
              <a:latin typeface="Arial Black" pitchFamily="34" charset="0"/>
            </a:endParaRPr>
          </a:p>
          <a:p>
            <a:r>
              <a:rPr lang="en-US" sz="1100" dirty="0">
                <a:latin typeface="Arial Black" pitchFamily="34" charset="0"/>
              </a:rPr>
              <a:t>SPS UHAMAKA</a:t>
            </a:r>
          </a:p>
        </p:txBody>
      </p:sp>
    </p:spTree>
    <p:extLst>
      <p:ext uri="{BB962C8B-B14F-4D97-AF65-F5344CB8AC3E}">
        <p14:creationId xmlns:p14="http://schemas.microsoft.com/office/powerpoint/2010/main" val="16745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Table"/>
          <p:cNvGraphicFramePr/>
          <p:nvPr/>
        </p:nvGraphicFramePr>
        <p:xfrm>
          <a:off x="492645" y="1130300"/>
          <a:ext cx="8158707" cy="5495188"/>
        </p:xfrm>
        <a:graphic>
          <a:graphicData uri="http://schemas.openxmlformats.org/drawingml/2006/table">
            <a:tbl>
              <a:tblPr firstRow="1"/>
              <a:tblGrid>
                <a:gridCol w="40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857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11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mengungkapkan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semua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kekhawatiran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masalah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itu</a:t>
                      </a:r>
                      <a:r>
                        <a:rPr dirty="0"/>
                        <a:t> juga </a:t>
                      </a:r>
                      <a:r>
                        <a:rPr dirty="0" err="1"/>
                        <a:t>secara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terbuka</a:t>
                      </a:r>
                      <a:r>
                        <a:rPr dirty="0"/>
                        <a:t>. 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mencoba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menenangkan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perasaan</a:t>
                      </a:r>
                      <a:r>
                        <a:rPr dirty="0"/>
                        <a:t> orang lain dan </a:t>
                      </a:r>
                      <a:r>
                        <a:rPr dirty="0" err="1"/>
                        <a:t>menjaga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hubungan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baik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dengan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mereka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12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 err="1"/>
                        <a:t>Kadang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menghindari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pengambilan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keputusan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dapat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menimbukan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kontroversi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akan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membiarkan</a:t>
                      </a:r>
                      <a:r>
                        <a:rPr dirty="0"/>
                        <a:t> orang lain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menentukan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posisi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pilihan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mereka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jika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mereka</a:t>
                      </a:r>
                      <a:r>
                        <a:rPr dirty="0"/>
                        <a:t> juga </a:t>
                      </a:r>
                      <a:r>
                        <a:rPr dirty="0" err="1"/>
                        <a:t>mengizinkan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menentukan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posisi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pilihan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77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13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akan menawarkan jalan tengah.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akan memaksakan pendapat saya.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28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 dirty="0"/>
                        <a:t>14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akan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mengutarakan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pendapat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kepada</a:t>
                      </a:r>
                      <a:r>
                        <a:rPr dirty="0"/>
                        <a:t> orang lain dan </a:t>
                      </a:r>
                      <a:r>
                        <a:rPr dirty="0" err="1"/>
                        <a:t>meminta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mereka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menyampaikan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pendapatnya</a:t>
                      </a:r>
                      <a:r>
                        <a:rPr dirty="0"/>
                        <a:t> juga.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menjelaskan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logika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manfaat</a:t>
                      </a:r>
                      <a:r>
                        <a:rPr dirty="0"/>
                        <a:t>/</a:t>
                      </a:r>
                      <a:r>
                        <a:rPr dirty="0" err="1"/>
                        <a:t>keuntungan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dari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pendapat</a:t>
                      </a:r>
                      <a:r>
                        <a:rPr dirty="0"/>
                        <a:t>/</a:t>
                      </a:r>
                      <a:r>
                        <a:rPr dirty="0" err="1"/>
                        <a:t>posisi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15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mencoba untuk menenangkan perasaan orang lain dan menjaga hubungan baik dengan mereka.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berusaha untuk melakukan hal-hal yang dibutuhkan untuk menghindari konflik.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6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16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berusaha untuk tidak menyakiti perasaan orang lain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berusaha untuk meyakinkan orang lain demi kepentingan saya.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17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biasanya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tegas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dalam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mengejar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tujuan-tujuan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melakukan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hal-hal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diburuhkan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menghindari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ketegangan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18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akan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mengizinkan</a:t>
                      </a:r>
                      <a:r>
                        <a:rPr dirty="0"/>
                        <a:t> orang lain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mempertahankan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pendapatnya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jika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membuat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mereka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senang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akan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membiarkan</a:t>
                      </a:r>
                      <a:r>
                        <a:rPr dirty="0"/>
                        <a:t> orang lain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menentukan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posisi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pilihan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mereka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jika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mereka</a:t>
                      </a:r>
                      <a:r>
                        <a:rPr dirty="0"/>
                        <a:t> juga </a:t>
                      </a:r>
                      <a:r>
                        <a:rPr dirty="0" err="1"/>
                        <a:t>mengizinkan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menentukan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posisi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pilihan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921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19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mengungkapkan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semua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kekhawatiran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masalah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itu</a:t>
                      </a:r>
                      <a:r>
                        <a:rPr dirty="0"/>
                        <a:t> juga </a:t>
                      </a:r>
                      <a:r>
                        <a:rPr dirty="0" err="1"/>
                        <a:t>secara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terbuka</a:t>
                      </a:r>
                      <a:r>
                        <a:rPr dirty="0"/>
                        <a:t>. 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mencoba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menunda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sebuah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masalah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sampai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memiliki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waktu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memikirkannya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921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20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segera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menyelesaikan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perbedaan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ada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menemukan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kombinasi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adil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tepat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dari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keuntungan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kerugian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ada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semua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pihak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8" name="Title 1"/>
          <p:cNvSpPr txBox="1"/>
          <p:nvPr/>
        </p:nvSpPr>
        <p:spPr>
          <a:xfrm>
            <a:off x="559604" y="-66088"/>
            <a:ext cx="8024792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685800">
              <a:lnSpc>
                <a:spcPct val="90000"/>
              </a:lnSpc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THOMAS KILMANN CONFLICT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6600" y="228600"/>
            <a:ext cx="16002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latin typeface="Arial Black" pitchFamily="34" charset="0"/>
              </a:rPr>
              <a:t>Prodi</a:t>
            </a:r>
            <a:r>
              <a:rPr lang="en-US" sz="1100" dirty="0">
                <a:latin typeface="Arial Black" pitchFamily="34" charset="0"/>
              </a:rPr>
              <a:t> </a:t>
            </a:r>
          </a:p>
          <a:p>
            <a:r>
              <a:rPr lang="en-US" sz="1100" dirty="0" err="1">
                <a:latin typeface="Arial Black" pitchFamily="34" charset="0"/>
              </a:rPr>
              <a:t>Manajemen</a:t>
            </a:r>
            <a:endParaRPr lang="en-US" sz="1100" dirty="0">
              <a:latin typeface="Arial Black" pitchFamily="34" charset="0"/>
            </a:endParaRPr>
          </a:p>
          <a:p>
            <a:r>
              <a:rPr lang="en-US" sz="1100" dirty="0">
                <a:latin typeface="Arial Black" pitchFamily="34" charset="0"/>
              </a:rPr>
              <a:t>SPS UHAMAKA</a:t>
            </a:r>
          </a:p>
        </p:txBody>
      </p:sp>
    </p:spTree>
    <p:extLst>
      <p:ext uri="{BB962C8B-B14F-4D97-AF65-F5344CB8AC3E}">
        <p14:creationId xmlns:p14="http://schemas.microsoft.com/office/powerpoint/2010/main" val="419362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/>
        </p:nvSpPr>
        <p:spPr>
          <a:xfrm>
            <a:off x="559604" y="-66088"/>
            <a:ext cx="8024792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685800">
              <a:lnSpc>
                <a:spcPct val="90000"/>
              </a:lnSpc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THOMAS KILMANN CONFLICT</a:t>
            </a:r>
          </a:p>
        </p:txBody>
      </p:sp>
      <p:graphicFrame>
        <p:nvGraphicFramePr>
          <p:cNvPr id="126" name="Table"/>
          <p:cNvGraphicFramePr/>
          <p:nvPr/>
        </p:nvGraphicFramePr>
        <p:xfrm>
          <a:off x="492645" y="1130300"/>
          <a:ext cx="8158707" cy="5359338"/>
        </p:xfrm>
        <a:graphic>
          <a:graphicData uri="http://schemas.openxmlformats.org/drawingml/2006/table">
            <a:tbl>
              <a:tblPr firstRow="1"/>
              <a:tblGrid>
                <a:gridCol w="406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857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21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mempertimbangkan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perasaan</a:t>
                      </a:r>
                      <a:r>
                        <a:rPr dirty="0"/>
                        <a:t> orang lain </a:t>
                      </a:r>
                      <a:r>
                        <a:rPr dirty="0" err="1"/>
                        <a:t>dalam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melakukan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pendekatan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negosiasi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selalu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menekankan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diskusi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langsung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dalam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menyelesaikan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suatu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masalah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22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mencoba menemukan jalan tengah antara saya dan pihak lain.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memaksakan keinginan saya.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77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23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sering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ingin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memuaskan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kehendak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endParaRPr dirty="0"/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 err="1"/>
                        <a:t>Kadang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membiarkan</a:t>
                      </a:r>
                      <a:r>
                        <a:rPr dirty="0"/>
                        <a:t> orang lain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mengambil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peran</a:t>
                      </a:r>
                      <a:r>
                        <a:rPr dirty="0"/>
                        <a:t>/</a:t>
                      </a:r>
                      <a:r>
                        <a:rPr dirty="0" err="1"/>
                        <a:t>tanggung-jawab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dalam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memecahkan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masalah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ada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128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24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akan mencoba untuk memenuhi keinginan orang lain jika mereka rasakan penting untuk mendapatkannya.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t>Saya akan meminta orang lain untuk berkompromi.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25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menjelaskan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logika</a:t>
                      </a:r>
                      <a:r>
                        <a:rPr dirty="0"/>
                        <a:t> dan </a:t>
                      </a:r>
                      <a:r>
                        <a:rPr dirty="0" err="1"/>
                        <a:t>manfaat</a:t>
                      </a:r>
                      <a:r>
                        <a:rPr dirty="0"/>
                        <a:t>/</a:t>
                      </a:r>
                      <a:r>
                        <a:rPr dirty="0" err="1"/>
                        <a:t>keuntungan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dari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pendapat</a:t>
                      </a:r>
                      <a:r>
                        <a:rPr dirty="0"/>
                        <a:t>/</a:t>
                      </a:r>
                      <a:r>
                        <a:rPr dirty="0" err="1"/>
                        <a:t>posisi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. 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mempertimbangkan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perasaan</a:t>
                      </a:r>
                      <a:r>
                        <a:rPr dirty="0"/>
                        <a:t> orang lain </a:t>
                      </a:r>
                      <a:r>
                        <a:rPr dirty="0" err="1"/>
                        <a:t>dalam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melakukan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pendekatan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negosiasi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6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26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akan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menawarkan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jalan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tengah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hampir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selalu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ingin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memuaskan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keinginan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27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 err="1"/>
                        <a:t>Kadang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menghindari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pengambilan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keputusan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dapat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menimbukan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kontroversi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akan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mengiiznkan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mereka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menyimpan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cara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pandangnya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jika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membuat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mereka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senang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28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biasanya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tegas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dalam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mengejar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tujuan-tujuan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saya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merasa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perbedaan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tidak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selalu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perlu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dikhawatirkan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921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29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akan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menawarkan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jalan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tengah</a:t>
                      </a:r>
                      <a:r>
                        <a:rPr dirty="0"/>
                        <a:t>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merasa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perbedaan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itu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tidak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selalu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harus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dikhawatirkan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921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300"/>
                        <a:t>30</a:t>
                      </a:r>
                    </a:p>
                  </a:txBody>
                  <a:tcPr marL="0" marR="0" marT="0" marB="0" anchor="ctr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berusaha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untuk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tidak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menyakiti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perasaan</a:t>
                      </a:r>
                      <a:r>
                        <a:rPr dirty="0"/>
                        <a:t> orang lain.</a:t>
                      </a:r>
                    </a:p>
                    <a:p>
                      <a:pPr marL="217236" indent="-217236" algn="l" defTabSz="685800">
                        <a:buSzPct val="100000"/>
                        <a:buAutoNum type="alphaLcPeriod"/>
                        <a:defRPr sz="1300"/>
                      </a:pPr>
                      <a:r>
                        <a:rPr dirty="0"/>
                        <a:t>Saya </a:t>
                      </a:r>
                      <a:r>
                        <a:rPr dirty="0" err="1"/>
                        <a:t>selalu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berbagi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tantangan</a:t>
                      </a:r>
                      <a:r>
                        <a:rPr dirty="0"/>
                        <a:t> yang </a:t>
                      </a:r>
                      <a:r>
                        <a:rPr dirty="0" err="1"/>
                        <a:t>dihadapi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dengan</a:t>
                      </a:r>
                      <a:r>
                        <a:rPr dirty="0"/>
                        <a:t> orang lain agar kami </a:t>
                      </a:r>
                      <a:r>
                        <a:rPr dirty="0" err="1"/>
                        <a:t>dapat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menyelesaikannya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bersama</a:t>
                      </a:r>
                      <a:r>
                        <a:rPr dirty="0"/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endParaRPr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315200" y="228600"/>
            <a:ext cx="16002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latin typeface="Arial Black" pitchFamily="34" charset="0"/>
              </a:rPr>
              <a:t>Prodi</a:t>
            </a:r>
            <a:r>
              <a:rPr lang="en-US" sz="1100" dirty="0">
                <a:latin typeface="Arial Black" pitchFamily="34" charset="0"/>
              </a:rPr>
              <a:t> </a:t>
            </a:r>
          </a:p>
          <a:p>
            <a:r>
              <a:rPr lang="en-US" sz="1100" dirty="0" err="1">
                <a:latin typeface="Arial Black" pitchFamily="34" charset="0"/>
              </a:rPr>
              <a:t>Manajemen</a:t>
            </a:r>
            <a:endParaRPr lang="en-US" sz="1100" dirty="0">
              <a:latin typeface="Arial Black" pitchFamily="34" charset="0"/>
            </a:endParaRPr>
          </a:p>
          <a:p>
            <a:r>
              <a:rPr lang="en-US" sz="1100" dirty="0">
                <a:latin typeface="Arial Black" pitchFamily="34" charset="0"/>
              </a:rPr>
              <a:t>SPS UHAMAKA</a:t>
            </a:r>
          </a:p>
        </p:txBody>
      </p:sp>
    </p:spTree>
    <p:extLst>
      <p:ext uri="{BB962C8B-B14F-4D97-AF65-F5344CB8AC3E}">
        <p14:creationId xmlns:p14="http://schemas.microsoft.com/office/powerpoint/2010/main" val="10668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EAEF86-AE16-C340-905A-F2D14C60E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02578"/>
              </p:ext>
            </p:extLst>
          </p:nvPr>
        </p:nvGraphicFramePr>
        <p:xfrm>
          <a:off x="323528" y="44624"/>
          <a:ext cx="8512720" cy="67438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51880">
                  <a:extLst>
                    <a:ext uri="{9D8B030D-6E8A-4147-A177-3AD203B41FA5}">
                      <a16:colId xmlns:a16="http://schemas.microsoft.com/office/drawing/2014/main" val="1061283217"/>
                    </a:ext>
                  </a:extLst>
                </a:gridCol>
                <a:gridCol w="1504280">
                  <a:extLst>
                    <a:ext uri="{9D8B030D-6E8A-4147-A177-3AD203B41FA5}">
                      <a16:colId xmlns:a16="http://schemas.microsoft.com/office/drawing/2014/main" val="413904994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35706697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45417635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812704285"/>
                    </a:ext>
                  </a:extLst>
                </a:gridCol>
                <a:gridCol w="1520056">
                  <a:extLst>
                    <a:ext uri="{9D8B030D-6E8A-4147-A177-3AD203B41FA5}">
                      <a16:colId xmlns:a16="http://schemas.microsoft.com/office/drawing/2014/main" val="4021456880"/>
                    </a:ext>
                  </a:extLst>
                </a:gridCol>
              </a:tblGrid>
              <a:tr h="1898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Sl. No</a:t>
                      </a:r>
                      <a:endParaRPr lang="en-ID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Competing </a:t>
                      </a:r>
                      <a:endParaRPr lang="en-ID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Collaborating</a:t>
                      </a:r>
                      <a:endParaRPr lang="en-ID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Compromising</a:t>
                      </a:r>
                      <a:endParaRPr lang="en-ID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Avoiding</a:t>
                      </a:r>
                      <a:endParaRPr lang="en-ID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Accommodating</a:t>
                      </a:r>
                      <a:endParaRPr lang="en-ID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632316"/>
                  </a:ext>
                </a:extLst>
              </a:tr>
              <a:tr h="1651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(Forcing)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(Problem Solving)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(Sharing)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(Withdrawal)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(Smoothing)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7707" marR="37707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557274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2837168361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2234158185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45977495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2415347068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584412227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2485442148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422306690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1727041123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742132112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2888825926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2387745036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759693715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1457374745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051466331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1551858255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2418507415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567076598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4039682481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1957482662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2041435041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362456158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388494732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29761002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753539082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2655443534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2749788100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1064001996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451045946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429946092"/>
                  </a:ext>
                </a:extLst>
              </a:tr>
              <a:tr h="189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ID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941599842"/>
                  </a:ext>
                </a:extLst>
              </a:tr>
              <a:tr h="26443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the number of letters circled in each column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85081"/>
                  </a:ext>
                </a:extLst>
              </a:tr>
              <a:tr h="425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ID" sz="1100" dirty="0">
                        <a:effectLst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</a:endParaRPr>
                    </a:p>
                  </a:txBody>
                  <a:tcPr marL="37707" marR="377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 anchor="ctr"/>
                </a:tc>
                <a:extLst>
                  <a:ext uri="{0D108BD9-81ED-4DB2-BD59-A6C34878D82A}">
                    <a16:rowId xmlns:a16="http://schemas.microsoft.com/office/drawing/2014/main" val="339462924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B749944-0542-2A47-BA5E-FF36B9D26089}"/>
              </a:ext>
            </a:extLst>
          </p:cNvPr>
          <p:cNvSpPr/>
          <p:nvPr/>
        </p:nvSpPr>
        <p:spPr>
          <a:xfrm>
            <a:off x="5004048" y="634606"/>
            <a:ext cx="2885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A21359-9143-2741-A8FC-8A3958A22ED2}"/>
              </a:ext>
            </a:extLst>
          </p:cNvPr>
          <p:cNvSpPr/>
          <p:nvPr/>
        </p:nvSpPr>
        <p:spPr>
          <a:xfrm>
            <a:off x="7956376" y="490590"/>
            <a:ext cx="2885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6214CF-50E0-C346-ACD4-ACFD12B62DFB}"/>
              </a:ext>
            </a:extLst>
          </p:cNvPr>
          <p:cNvSpPr txBox="1">
            <a:spLocks/>
          </p:cNvSpPr>
          <p:nvPr/>
        </p:nvSpPr>
        <p:spPr>
          <a:xfrm>
            <a:off x="513885" y="978040"/>
            <a:ext cx="8116230" cy="59372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200" b="1" dirty="0">
                <a:latin typeface="Century Gothic" panose="020B0502020202020204" pitchFamily="34" charset="0"/>
              </a:rPr>
              <a:t>PETUNJUK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7511E-767F-430A-AF31-3B252581CBFC}"/>
              </a:ext>
            </a:extLst>
          </p:cNvPr>
          <p:cNvSpPr txBox="1"/>
          <p:nvPr/>
        </p:nvSpPr>
        <p:spPr>
          <a:xfrm>
            <a:off x="513885" y="1676400"/>
            <a:ext cx="8116230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Ada 30 </a:t>
            </a:r>
            <a:r>
              <a:rPr lang="en-US" b="1" dirty="0" err="1"/>
              <a:t>butir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r>
              <a:rPr lang="en-US" b="1" dirty="0"/>
              <a:t> yang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saudara</a:t>
            </a:r>
            <a:r>
              <a:rPr lang="en-US" b="1" dirty="0"/>
              <a:t> </a:t>
            </a:r>
            <a:r>
              <a:rPr lang="en-US" b="1" dirty="0" err="1"/>
              <a:t>isi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butir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2 </a:t>
            </a:r>
            <a:r>
              <a:rPr lang="en-US" b="1" dirty="0" err="1"/>
              <a:t>pilihan</a:t>
            </a:r>
            <a:r>
              <a:rPr lang="en-US" b="1" dirty="0"/>
              <a:t> </a:t>
            </a:r>
            <a:r>
              <a:rPr lang="en-US" b="1" dirty="0" err="1"/>
              <a:t>jawaban</a:t>
            </a:r>
            <a:r>
              <a:rPr lang="en-US" b="1" dirty="0"/>
              <a:t>, </a:t>
            </a:r>
            <a:r>
              <a:rPr lang="en-US" b="1" dirty="0" err="1"/>
              <a:t>saudara</a:t>
            </a:r>
            <a:r>
              <a:rPr lang="en-US" b="1" dirty="0"/>
              <a:t>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  <a:r>
              <a:rPr lang="en-US" b="1" dirty="0" err="1"/>
              <a:t>memilih</a:t>
            </a:r>
            <a:r>
              <a:rPr lang="en-US" b="1" dirty="0"/>
              <a:t> salah </a:t>
            </a:r>
            <a:r>
              <a:rPr lang="en-US" b="1" dirty="0" err="1"/>
              <a:t>satu</a:t>
            </a:r>
            <a:r>
              <a:rPr lang="en-US" b="1" dirty="0"/>
              <a:t> yang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r>
              <a:rPr lang="en-US" b="1" dirty="0"/>
              <a:t> </a:t>
            </a:r>
            <a:r>
              <a:rPr lang="en-US" b="1" dirty="0" err="1"/>
              <a:t>saudara</a:t>
            </a:r>
            <a:r>
              <a:rPr lang="en-US" b="1" dirty="0"/>
              <a:t>.</a:t>
            </a:r>
          </a:p>
          <a:p>
            <a:pPr marL="342900" indent="-342900">
              <a:buAutoNum type="arabicPeriod"/>
            </a:pPr>
            <a:r>
              <a:rPr lang="en-US" b="1" dirty="0"/>
              <a:t>Setelah </a:t>
            </a:r>
            <a:r>
              <a:rPr lang="en-US" b="1" dirty="0" err="1"/>
              <a:t>Saudara</a:t>
            </a:r>
            <a:r>
              <a:rPr lang="en-US" b="1" dirty="0"/>
              <a:t> </a:t>
            </a:r>
            <a:r>
              <a:rPr lang="en-US" b="1" dirty="0" err="1"/>
              <a:t>mengisi</a:t>
            </a:r>
            <a:r>
              <a:rPr lang="en-US" b="1" dirty="0"/>
              <a:t>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r>
              <a:rPr lang="en-US" b="1" dirty="0"/>
              <a:t> (30 </a:t>
            </a:r>
            <a:r>
              <a:rPr lang="en-US" b="1" dirty="0" err="1"/>
              <a:t>Butir</a:t>
            </a:r>
            <a:r>
              <a:rPr lang="en-US" b="1" dirty="0"/>
              <a:t>),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saudara</a:t>
            </a:r>
            <a:r>
              <a:rPr lang="en-US" b="1" dirty="0"/>
              <a:t>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  <a:r>
              <a:rPr lang="en-US" b="1" dirty="0" err="1"/>
              <a:t>memindahkan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jawaban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silde</a:t>
            </a:r>
            <a:r>
              <a:rPr lang="en-US" b="1" dirty="0"/>
              <a:t> no 5</a:t>
            </a:r>
          </a:p>
          <a:p>
            <a:pPr marL="342900" indent="-342900">
              <a:buAutoNum type="arabicPeriod"/>
            </a:pP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r>
              <a:rPr lang="en-US" b="1" dirty="0"/>
              <a:t> no 1 </a:t>
            </a:r>
            <a:r>
              <a:rPr lang="en-US" b="1" dirty="0" err="1"/>
              <a:t>saudara</a:t>
            </a:r>
            <a:r>
              <a:rPr lang="en-US" b="1" dirty="0"/>
              <a:t> </a:t>
            </a:r>
            <a:r>
              <a:rPr lang="en-US" b="1" dirty="0" err="1"/>
              <a:t>menjawab</a:t>
            </a:r>
            <a:r>
              <a:rPr lang="en-US" b="1" dirty="0"/>
              <a:t> (b),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lingkari</a:t>
            </a:r>
            <a:r>
              <a:rPr lang="en-US" b="1" dirty="0"/>
              <a:t> </a:t>
            </a:r>
            <a:r>
              <a:rPr lang="en-US" b="1" dirty="0" err="1"/>
              <a:t>lah</a:t>
            </a: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B pada table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urut</a:t>
            </a:r>
            <a:r>
              <a:rPr lang="en-US" b="1" dirty="0"/>
              <a:t> 1 yang </a:t>
            </a:r>
            <a:r>
              <a:rPr lang="en-US" b="1" dirty="0" err="1"/>
              <a:t>ada</a:t>
            </a:r>
            <a:r>
              <a:rPr lang="en-US" b="1" dirty="0"/>
              <a:t> di slide 5.</a:t>
            </a:r>
          </a:p>
          <a:p>
            <a:pPr marL="342900" indent="-342900">
              <a:buAutoNum type="arabicPeriod"/>
            </a:pP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pertanyaan</a:t>
            </a:r>
            <a:r>
              <a:rPr lang="en-US" b="1" dirty="0"/>
              <a:t> no 1 </a:t>
            </a:r>
            <a:r>
              <a:rPr lang="en-US" b="1" dirty="0" err="1"/>
              <a:t>saudara</a:t>
            </a:r>
            <a:r>
              <a:rPr lang="en-US" b="1" dirty="0"/>
              <a:t> </a:t>
            </a:r>
            <a:r>
              <a:rPr lang="en-US" b="1" dirty="0" err="1"/>
              <a:t>menjawab</a:t>
            </a:r>
            <a:r>
              <a:rPr lang="en-US" b="1" dirty="0"/>
              <a:t> (a) 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lingkari</a:t>
            </a:r>
            <a:r>
              <a:rPr lang="en-US" b="1" dirty="0"/>
              <a:t> </a:t>
            </a:r>
            <a:r>
              <a:rPr lang="en-US" b="1" dirty="0" err="1"/>
              <a:t>lah</a:t>
            </a: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A pada table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urut</a:t>
            </a:r>
            <a:r>
              <a:rPr lang="en-US" b="1" dirty="0"/>
              <a:t> 1 yang </a:t>
            </a:r>
            <a:r>
              <a:rPr lang="en-US" b="1" dirty="0" err="1"/>
              <a:t>ada</a:t>
            </a:r>
            <a:r>
              <a:rPr lang="en-US" b="1" dirty="0"/>
              <a:t> di slide 5.</a:t>
            </a:r>
          </a:p>
          <a:p>
            <a:pPr marL="342900" indent="-342900">
              <a:buAutoNum type="arabicPeriod"/>
            </a:pPr>
            <a:r>
              <a:rPr lang="en-US" b="1" dirty="0"/>
              <a:t>Dan </a:t>
            </a:r>
            <a:r>
              <a:rPr lang="en-US" b="1" dirty="0" err="1"/>
              <a:t>seterusnya</a:t>
            </a:r>
            <a:r>
              <a:rPr lang="en-US" b="1" dirty="0"/>
              <a:t> </a:t>
            </a:r>
            <a:r>
              <a:rPr lang="en-US" b="1" dirty="0" err="1"/>
              <a:t>sampai</a:t>
            </a:r>
            <a:r>
              <a:rPr lang="en-US" b="1" dirty="0"/>
              <a:t> </a:t>
            </a:r>
            <a:r>
              <a:rPr lang="en-US" b="1" dirty="0" err="1"/>
              <a:t>butir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30.</a:t>
            </a:r>
          </a:p>
          <a:p>
            <a:pPr marL="342900" indent="-342900">
              <a:buAutoNum type="arabicPeriod"/>
            </a:pPr>
            <a:r>
              <a:rPr lang="en-US" b="1" dirty="0"/>
              <a:t>Setelah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 </a:t>
            </a:r>
            <a:r>
              <a:rPr lang="en-US" b="1" dirty="0" err="1"/>
              <a:t>berhasil</a:t>
            </a:r>
            <a:r>
              <a:rPr lang="en-US" b="1" dirty="0"/>
              <a:t> </a:t>
            </a:r>
            <a:r>
              <a:rPr lang="en-US" b="1" dirty="0" err="1"/>
              <a:t>dilingkari</a:t>
            </a:r>
            <a:r>
              <a:rPr lang="en-US" b="1" dirty="0"/>
              <a:t>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kebawah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kolom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yang </a:t>
            </a:r>
            <a:r>
              <a:rPr lang="en-US" b="1" dirty="0" err="1"/>
              <a:t>saudara</a:t>
            </a:r>
            <a:r>
              <a:rPr lang="en-US" b="1" dirty="0"/>
              <a:t> </a:t>
            </a:r>
            <a:r>
              <a:rPr lang="en-US" b="1" dirty="0" err="1"/>
              <a:t>lingkari</a:t>
            </a:r>
            <a:r>
              <a:rPr lang="en-US" b="1" dirty="0"/>
              <a:t>.</a:t>
            </a:r>
          </a:p>
          <a:p>
            <a:pPr marL="342900" indent="-342900">
              <a:buAutoNum type="arabicPeriod"/>
            </a:pPr>
            <a:r>
              <a:rPr lang="en-US" b="1" dirty="0" err="1"/>
              <a:t>Carilah</a:t>
            </a:r>
            <a:r>
              <a:rPr lang="en-US" b="1" dirty="0"/>
              <a:t> score mana yang paling </a:t>
            </a:r>
            <a:r>
              <a:rPr lang="en-US" b="1" dirty="0" err="1"/>
              <a:t>tinggi</a:t>
            </a:r>
            <a:r>
              <a:rPr lang="en-US" b="1" dirty="0"/>
              <a:t> </a:t>
            </a:r>
            <a:r>
              <a:rPr lang="en-US" b="1" dirty="0" err="1"/>
              <a:t>nilainya</a:t>
            </a:r>
            <a:r>
              <a:rPr lang="en-US" b="1" dirty="0"/>
              <a:t>, </a:t>
            </a:r>
            <a:r>
              <a:rPr lang="en-US" b="1" dirty="0" err="1"/>
              <a:t>lalu</a:t>
            </a:r>
            <a:r>
              <a:rPr lang="en-US" b="1" dirty="0"/>
              <a:t> </a:t>
            </a:r>
            <a:r>
              <a:rPr lang="en-US" b="1" dirty="0" err="1"/>
              <a:t>karakter</a:t>
            </a:r>
            <a:r>
              <a:rPr lang="en-US" b="1" dirty="0"/>
              <a:t> </a:t>
            </a:r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kompetensi</a:t>
            </a:r>
            <a:r>
              <a:rPr lang="en-US" b="1" dirty="0"/>
              <a:t> </a:t>
            </a:r>
            <a:r>
              <a:rPr lang="en-US" b="1" dirty="0" err="1"/>
              <a:t>saudara</a:t>
            </a:r>
            <a:r>
              <a:rPr lang="en-US" b="1" dirty="0"/>
              <a:t> </a:t>
            </a:r>
            <a:r>
              <a:rPr lang="en-US" b="1" dirty="0" err="1"/>
              <a:t>apakah</a:t>
            </a:r>
            <a:r>
              <a:rPr lang="en-US" b="1" dirty="0"/>
              <a:t> : </a:t>
            </a:r>
            <a:r>
              <a:rPr lang="en-US" b="1" dirty="0">
                <a:solidFill>
                  <a:srgbClr val="FF0000"/>
                </a:solidFill>
              </a:rPr>
              <a:t>Competing, Collaborating, Compromising, Avoiding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Acommodating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pPr marL="342900" indent="-342900">
              <a:buAutoNum type="arabicPeriod"/>
            </a:pPr>
            <a:r>
              <a:rPr lang="en-US" b="1" dirty="0" err="1"/>
              <a:t>Jelaskan</a:t>
            </a:r>
            <a:r>
              <a:rPr lang="en-US" b="1" dirty="0"/>
              <a:t> </a:t>
            </a:r>
            <a:r>
              <a:rPr lang="en-US" b="1" dirty="0" err="1"/>
              <a:t>mengapa</a:t>
            </a:r>
            <a:r>
              <a:rPr lang="en-US" b="1" dirty="0"/>
              <a:t> </a:t>
            </a:r>
            <a:r>
              <a:rPr lang="en-US" b="1" dirty="0" err="1"/>
              <a:t>anda</a:t>
            </a:r>
            <a:r>
              <a:rPr lang="en-US" b="1" dirty="0"/>
              <a:t> </a:t>
            </a:r>
            <a:r>
              <a:rPr lang="en-US" b="1" dirty="0" err="1"/>
              <a:t>masuk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.</a:t>
            </a:r>
          </a:p>
          <a:p>
            <a:pPr marL="342900" indent="-342900">
              <a:buAutoNum type="arabicPeriod"/>
            </a:pPr>
            <a:endParaRPr lang="en-US" b="1" dirty="0"/>
          </a:p>
          <a:p>
            <a:pPr marL="342900" indent="-342900">
              <a:buAutoNum type="arabicPeriod"/>
            </a:pPr>
            <a:endParaRPr lang="en-ID" b="1" dirty="0"/>
          </a:p>
        </p:txBody>
      </p:sp>
      <p:sp>
        <p:nvSpPr>
          <p:cNvPr id="14" name="Rectangle 13"/>
          <p:cNvSpPr/>
          <p:nvPr/>
        </p:nvSpPr>
        <p:spPr>
          <a:xfrm>
            <a:off x="7162800" y="228600"/>
            <a:ext cx="16002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latin typeface="Arial Black" pitchFamily="34" charset="0"/>
              </a:rPr>
              <a:t>Prodi</a:t>
            </a:r>
            <a:r>
              <a:rPr lang="en-US" sz="1100" dirty="0">
                <a:latin typeface="Arial Black" pitchFamily="34" charset="0"/>
              </a:rPr>
              <a:t> </a:t>
            </a:r>
          </a:p>
          <a:p>
            <a:r>
              <a:rPr lang="en-US" sz="1100" dirty="0" err="1">
                <a:latin typeface="Arial Black" pitchFamily="34" charset="0"/>
              </a:rPr>
              <a:t>Manajemen</a:t>
            </a:r>
            <a:endParaRPr lang="en-US" sz="1100" dirty="0">
              <a:latin typeface="Arial Black" pitchFamily="34" charset="0"/>
            </a:endParaRPr>
          </a:p>
          <a:p>
            <a:r>
              <a:rPr lang="en-US" sz="1100" dirty="0">
                <a:latin typeface="Arial Black" pitchFamily="34" charset="0"/>
              </a:rPr>
              <a:t>SPS UHAMAKA</a:t>
            </a:r>
          </a:p>
        </p:txBody>
      </p:sp>
    </p:spTree>
    <p:extLst>
      <p:ext uri="{BB962C8B-B14F-4D97-AF65-F5344CB8AC3E}">
        <p14:creationId xmlns:p14="http://schemas.microsoft.com/office/powerpoint/2010/main" val="156682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6214CF-50E0-C346-ACD4-ACFD12B62DFB}"/>
              </a:ext>
            </a:extLst>
          </p:cNvPr>
          <p:cNvSpPr txBox="1">
            <a:spLocks/>
          </p:cNvSpPr>
          <p:nvPr/>
        </p:nvSpPr>
        <p:spPr>
          <a:xfrm>
            <a:off x="399120" y="365126"/>
            <a:ext cx="811623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b="1" dirty="0">
                <a:latin typeface="Century Gothic" panose="020B0502020202020204" pitchFamily="34" charset="0"/>
              </a:rPr>
              <a:t>THOMAS KILMANN CONFLICT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7511E-767F-430A-AF31-3B252581CBFC}"/>
              </a:ext>
            </a:extLst>
          </p:cNvPr>
          <p:cNvSpPr txBox="1"/>
          <p:nvPr/>
        </p:nvSpPr>
        <p:spPr>
          <a:xfrm>
            <a:off x="397126" y="2074161"/>
            <a:ext cx="8116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Collaboration		: "Two heads are better than one."</a:t>
            </a:r>
            <a:endParaRPr lang="en-ID" b="1" dirty="0"/>
          </a:p>
          <a:p>
            <a:endParaRPr lang="en-US" b="1" dirty="0"/>
          </a:p>
          <a:p>
            <a:r>
              <a:rPr lang="en-US" b="1" dirty="0"/>
              <a:t>Accommodation		:  "Kill your enemies with kindness."</a:t>
            </a:r>
            <a:endParaRPr lang="en-ID" b="1" dirty="0"/>
          </a:p>
          <a:p>
            <a:endParaRPr lang="en-US" b="1" dirty="0"/>
          </a:p>
          <a:p>
            <a:r>
              <a:rPr lang="en-US" b="1" dirty="0"/>
              <a:t>Compromising		:  "Split the difference."</a:t>
            </a:r>
            <a:endParaRPr lang="en-ID" b="1" dirty="0"/>
          </a:p>
          <a:p>
            <a:endParaRPr lang="en-US" b="1" dirty="0"/>
          </a:p>
          <a:p>
            <a:r>
              <a:rPr lang="en-US" b="1" dirty="0"/>
              <a:t>Avoiding			:  "Leave well enough alone."</a:t>
            </a:r>
            <a:endParaRPr lang="en-ID" b="1" dirty="0"/>
          </a:p>
          <a:p>
            <a:endParaRPr lang="en-US" b="1" dirty="0"/>
          </a:p>
          <a:p>
            <a:r>
              <a:rPr lang="en-US" b="1" dirty="0"/>
              <a:t>Competing		:  "Might makes right."</a:t>
            </a:r>
            <a:endParaRPr lang="en-ID" b="1" dirty="0"/>
          </a:p>
        </p:txBody>
      </p:sp>
      <p:sp>
        <p:nvSpPr>
          <p:cNvPr id="14" name="Rectangle 13"/>
          <p:cNvSpPr/>
          <p:nvPr/>
        </p:nvSpPr>
        <p:spPr>
          <a:xfrm>
            <a:off x="7162800" y="228600"/>
            <a:ext cx="1600200" cy="762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>
                <a:latin typeface="Arial Black" pitchFamily="34" charset="0"/>
              </a:rPr>
              <a:t>Prodi</a:t>
            </a:r>
            <a:r>
              <a:rPr lang="en-US" sz="1100" dirty="0">
                <a:latin typeface="Arial Black" pitchFamily="34" charset="0"/>
              </a:rPr>
              <a:t> </a:t>
            </a:r>
          </a:p>
          <a:p>
            <a:r>
              <a:rPr lang="en-US" sz="1100" dirty="0" err="1">
                <a:latin typeface="Arial Black" pitchFamily="34" charset="0"/>
              </a:rPr>
              <a:t>Manajemen</a:t>
            </a:r>
            <a:endParaRPr lang="en-US" sz="1100" dirty="0">
              <a:latin typeface="Arial Black" pitchFamily="34" charset="0"/>
            </a:endParaRPr>
          </a:p>
          <a:p>
            <a:r>
              <a:rPr lang="en-US" sz="1100" dirty="0">
                <a:latin typeface="Arial Black" pitchFamily="34" charset="0"/>
              </a:rPr>
              <a:t>SPS UHAMAKA</a:t>
            </a:r>
          </a:p>
        </p:txBody>
      </p:sp>
    </p:spTree>
    <p:extLst>
      <p:ext uri="{BB962C8B-B14F-4D97-AF65-F5344CB8AC3E}">
        <p14:creationId xmlns:p14="http://schemas.microsoft.com/office/powerpoint/2010/main" val="3043931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46027</TotalTime>
  <Words>1046</Words>
  <Application>Microsoft Office PowerPoint</Application>
  <PresentationFormat>On-screen Show (4:3)</PresentationFormat>
  <Paragraphs>331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Calibri Light</vt:lpstr>
      <vt:lpstr>Century Gothic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Daru Dewayanto</dc:creator>
  <cp:lastModifiedBy>Windows10</cp:lastModifiedBy>
  <cp:revision>405</cp:revision>
  <dcterms:created xsi:type="dcterms:W3CDTF">2014-11-14T00:28:09Z</dcterms:created>
  <dcterms:modified xsi:type="dcterms:W3CDTF">2021-04-15T23:57:33Z</dcterms:modified>
</cp:coreProperties>
</file>