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8" r:id="rId4"/>
    <p:sldId id="260" r:id="rId5"/>
    <p:sldId id="257" r:id="rId6"/>
    <p:sldId id="262" r:id="rId7"/>
    <p:sldId id="269" r:id="rId8"/>
    <p:sldId id="264" r:id="rId9"/>
    <p:sldId id="259" r:id="rId10"/>
    <p:sldId id="261" r:id="rId11"/>
    <p:sldId id="265" r:id="rId12"/>
    <p:sldId id="266" r:id="rId13"/>
    <p:sldId id="270" r:id="rId14"/>
    <p:sldId id="263"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92CE9F-62F2-4D1E-86AE-2D693E25867C}"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402113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2CE9F-62F2-4D1E-86AE-2D693E25867C}"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50274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2CE9F-62F2-4D1E-86AE-2D693E25867C}"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252880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2CE9F-62F2-4D1E-86AE-2D693E25867C}"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73645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92CE9F-62F2-4D1E-86AE-2D693E25867C}"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3074005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92CE9F-62F2-4D1E-86AE-2D693E25867C}"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2777963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92CE9F-62F2-4D1E-86AE-2D693E25867C}"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314220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92CE9F-62F2-4D1E-86AE-2D693E25867C}"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85927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2CE9F-62F2-4D1E-86AE-2D693E25867C}"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92225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92CE9F-62F2-4D1E-86AE-2D693E25867C}"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202882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92CE9F-62F2-4D1E-86AE-2D693E25867C}"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3FD62-2A12-4978-8572-C60F0E7FF7D9}" type="slidenum">
              <a:rPr lang="en-US" smtClean="0"/>
              <a:t>‹#›</a:t>
            </a:fld>
            <a:endParaRPr lang="en-US"/>
          </a:p>
        </p:txBody>
      </p:sp>
    </p:spTree>
    <p:extLst>
      <p:ext uri="{BB962C8B-B14F-4D97-AF65-F5344CB8AC3E}">
        <p14:creationId xmlns:p14="http://schemas.microsoft.com/office/powerpoint/2010/main" val="418021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2CE9F-62F2-4D1E-86AE-2D693E25867C}" type="datetimeFigureOut">
              <a:rPr lang="en-US" smtClean="0"/>
              <a:t>5/6/2025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3FD62-2A12-4978-8572-C60F0E7FF7D9}" type="slidenum">
              <a:rPr lang="en-US" smtClean="0"/>
              <a:t>‹#›</a:t>
            </a:fld>
            <a:endParaRPr lang="en-US"/>
          </a:p>
        </p:txBody>
      </p:sp>
    </p:spTree>
    <p:extLst>
      <p:ext uri="{BB962C8B-B14F-4D97-AF65-F5344CB8AC3E}">
        <p14:creationId xmlns:p14="http://schemas.microsoft.com/office/powerpoint/2010/main" val="191270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1148" y="3590717"/>
            <a:ext cx="11060195" cy="1600200"/>
          </a:xfrm>
        </p:spPr>
        <p:txBody>
          <a:bodyPr/>
          <a:lstStyle/>
          <a:p>
            <a:pPr algn="ctr"/>
            <a:r>
              <a:rPr lang="en-US" b="1" dirty="0" smtClean="0">
                <a:latin typeface="Bahnschrift Condensed" panose="020B0502040204020203" pitchFamily="34" charset="0"/>
              </a:rPr>
              <a:t>DASAR-DASAR PUBLIC SPEAKING DAN SENI MENGENAL AUDIENCE</a:t>
            </a:r>
            <a:endParaRPr lang="en-US" b="1" dirty="0">
              <a:latin typeface="Bahnschrift Condensed" panose="020B0502040204020203" pitchFamily="34" charset="0"/>
            </a:endParaRPr>
          </a:p>
        </p:txBody>
      </p:sp>
      <p:sp>
        <p:nvSpPr>
          <p:cNvPr id="6" name="Text Placeholder 5"/>
          <p:cNvSpPr>
            <a:spLocks noGrp="1"/>
          </p:cNvSpPr>
          <p:nvPr>
            <p:ph type="body" sz="half" idx="2"/>
          </p:nvPr>
        </p:nvSpPr>
        <p:spPr>
          <a:xfrm>
            <a:off x="-150125" y="3285123"/>
            <a:ext cx="12342125" cy="3811588"/>
          </a:xfrm>
        </p:spPr>
        <p:txBody>
          <a:bodyPr/>
          <a:lstStyle/>
          <a:p>
            <a:endParaRPr lang="en-US" dirty="0" smtClean="0"/>
          </a:p>
          <a:p>
            <a:endParaRPr lang="en-US" dirty="0"/>
          </a:p>
          <a:p>
            <a:endParaRPr lang="en-US" dirty="0" smtClean="0"/>
          </a:p>
          <a:p>
            <a:endParaRPr lang="en-US" dirty="0"/>
          </a:p>
          <a:p>
            <a:endParaRPr lang="en-US" dirty="0" smtClean="0"/>
          </a:p>
          <a:p>
            <a:r>
              <a:rPr lang="en-US" dirty="0" smtClean="0"/>
              <a:t> </a:t>
            </a:r>
            <a:endParaRPr lang="en-US" dirty="0"/>
          </a:p>
          <a:p>
            <a:pPr algn="ctr"/>
            <a:r>
              <a:rPr lang="en-US" sz="2400" b="1" dirty="0" err="1" smtClean="0">
                <a:latin typeface="Arial Narrow" panose="020B0606020202030204" pitchFamily="34" charset="0"/>
              </a:rPr>
              <a:t>Dini</a:t>
            </a:r>
            <a:r>
              <a:rPr lang="en-US" sz="2400" b="1" dirty="0" smtClean="0">
                <a:latin typeface="Arial Narrow" panose="020B0606020202030204" pitchFamily="34" charset="0"/>
              </a:rPr>
              <a:t> </a:t>
            </a:r>
            <a:r>
              <a:rPr lang="en-US" sz="2400" b="1" dirty="0" err="1" smtClean="0">
                <a:latin typeface="Arial Narrow" panose="020B0606020202030204" pitchFamily="34" charset="0"/>
              </a:rPr>
              <a:t>Wahdiyati</a:t>
            </a:r>
            <a:r>
              <a:rPr lang="en-US" sz="2400" b="1" dirty="0" smtClean="0">
                <a:latin typeface="Arial Narrow" panose="020B0606020202030204" pitchFamily="34" charset="0"/>
              </a:rPr>
              <a:t> </a:t>
            </a:r>
            <a:r>
              <a:rPr lang="en-US" sz="2400" b="1" dirty="0" err="1" smtClean="0">
                <a:latin typeface="Arial Narrow" panose="020B0606020202030204" pitchFamily="34" charset="0"/>
              </a:rPr>
              <a:t>Ramadhan</a:t>
            </a:r>
            <a:r>
              <a:rPr lang="en-US" sz="2400" b="1" dirty="0" smtClean="0">
                <a:latin typeface="Arial Narrow" panose="020B0606020202030204" pitchFamily="34" charset="0"/>
              </a:rPr>
              <a:t>, </a:t>
            </a:r>
            <a:r>
              <a:rPr lang="en-US" sz="2400" b="1" dirty="0" err="1" smtClean="0">
                <a:latin typeface="Arial Narrow" panose="020B0606020202030204" pitchFamily="34" charset="0"/>
              </a:rPr>
              <a:t>S.Sos</a:t>
            </a:r>
            <a:r>
              <a:rPr lang="en-US" sz="2400" b="1" dirty="0" smtClean="0">
                <a:latin typeface="Arial Narrow" panose="020B0606020202030204" pitchFamily="34" charset="0"/>
              </a:rPr>
              <a:t>, </a:t>
            </a:r>
            <a:r>
              <a:rPr lang="en-US" sz="2400" b="1" dirty="0" err="1" smtClean="0">
                <a:latin typeface="Arial Narrow" panose="020B0606020202030204" pitchFamily="34" charset="0"/>
              </a:rPr>
              <a:t>M.I.Kom</a:t>
            </a:r>
            <a:endParaRPr lang="en-US" sz="2400" b="1" dirty="0" smtClean="0">
              <a:latin typeface="Arial Narrow" panose="020B0606020202030204" pitchFamily="34" charset="0"/>
            </a:endParaRPr>
          </a:p>
          <a:p>
            <a:pPr algn="ctr"/>
            <a:endParaRPr lang="en-US" sz="2400" b="1" dirty="0">
              <a:latin typeface="Arial Narrow" panose="020B0606020202030204" pitchFamily="34" charset="0"/>
            </a:endParaRPr>
          </a:p>
          <a:p>
            <a:pPr algn="ctr"/>
            <a:r>
              <a:rPr lang="en-US" sz="2000" b="1" dirty="0" smtClean="0"/>
              <a:t> </a:t>
            </a:r>
            <a:r>
              <a:rPr lang="en-US" sz="2000" b="1" dirty="0" err="1" smtClean="0"/>
              <a:t>Disampaikan</a:t>
            </a:r>
            <a:r>
              <a:rPr lang="en-US" sz="2000" b="1" dirty="0" smtClean="0"/>
              <a:t> </a:t>
            </a:r>
            <a:r>
              <a:rPr lang="en-US" sz="2000" b="1" dirty="0" err="1" smtClean="0"/>
              <a:t>untuk</a:t>
            </a:r>
            <a:r>
              <a:rPr lang="en-US" sz="2000" b="1" dirty="0" smtClean="0"/>
              <a:t> </a:t>
            </a:r>
            <a:r>
              <a:rPr lang="en-US" sz="2000" b="1" dirty="0" err="1" smtClean="0"/>
              <a:t>Kelas</a:t>
            </a:r>
            <a:r>
              <a:rPr lang="en-US" sz="2000" b="1" dirty="0" smtClean="0"/>
              <a:t> </a:t>
            </a:r>
            <a:r>
              <a:rPr lang="en-US" sz="2000" b="1" dirty="0" err="1" smtClean="0"/>
              <a:t>Unggul</a:t>
            </a:r>
            <a:r>
              <a:rPr lang="en-US" sz="2000" b="1" dirty="0" smtClean="0"/>
              <a:t> </a:t>
            </a:r>
            <a:r>
              <a:rPr lang="en-US" sz="2000" b="1" dirty="0" err="1" smtClean="0"/>
              <a:t>Fakultas</a:t>
            </a:r>
            <a:r>
              <a:rPr lang="en-US" sz="2000" b="1" dirty="0" smtClean="0"/>
              <a:t> </a:t>
            </a:r>
            <a:r>
              <a:rPr lang="en-US" sz="2000" b="1" dirty="0" err="1" smtClean="0"/>
              <a:t>Ekonomi</a:t>
            </a:r>
            <a:r>
              <a:rPr lang="en-US" sz="2000" b="1" dirty="0" smtClean="0"/>
              <a:t> </a:t>
            </a:r>
            <a:r>
              <a:rPr lang="en-US" sz="2000" b="1" dirty="0" err="1" smtClean="0"/>
              <a:t>dan</a:t>
            </a:r>
            <a:r>
              <a:rPr lang="en-US" sz="2000" b="1" dirty="0" smtClean="0"/>
              <a:t> </a:t>
            </a:r>
            <a:r>
              <a:rPr lang="en-US" sz="2000" b="1" dirty="0" err="1" smtClean="0"/>
              <a:t>Bisnis</a:t>
            </a:r>
            <a:r>
              <a:rPr lang="en-US" sz="2000" b="1" dirty="0" smtClean="0"/>
              <a:t> </a:t>
            </a:r>
            <a:r>
              <a:rPr lang="en-US" sz="2000" b="1" dirty="0" err="1" smtClean="0"/>
              <a:t>Universitas</a:t>
            </a:r>
            <a:r>
              <a:rPr lang="en-US" sz="2000" b="1" dirty="0" smtClean="0"/>
              <a:t> </a:t>
            </a:r>
            <a:r>
              <a:rPr lang="en-US" sz="2000" b="1" dirty="0" err="1" smtClean="0"/>
              <a:t>Muhammadiyah</a:t>
            </a:r>
            <a:r>
              <a:rPr lang="en-US" sz="2000" b="1" dirty="0" smtClean="0"/>
              <a:t> Prof. Dr. HAMKA</a:t>
            </a:r>
            <a:endParaRPr lang="en-US" sz="2000" b="1" dirty="0"/>
          </a:p>
        </p:txBody>
      </p:sp>
      <p:pic>
        <p:nvPicPr>
          <p:cNvPr id="1026" name="Picture 2" descr="https://1.bp.blogspot.com/-xC-KQqJkce0/XwTmTI2MLvI/AAAAAAAAAAg/bsgINc3whDEWrkrRK0WWZ75_cAsui7CxACK4BGAsYHg/s2550/public-speaking-skill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69994" y="639894"/>
            <a:ext cx="7902504" cy="363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48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7136"/>
            <a:ext cx="10515600" cy="1325563"/>
          </a:xfrm>
        </p:spPr>
        <p:txBody>
          <a:bodyPr/>
          <a:lstStyle/>
          <a:p>
            <a:pPr algn="ctr"/>
            <a:r>
              <a:rPr lang="en-US" b="1" dirty="0" err="1" smtClean="0"/>
              <a:t>Jenis-jenis</a:t>
            </a:r>
            <a:r>
              <a:rPr lang="en-US" b="1" dirty="0" smtClean="0"/>
              <a:t> </a:t>
            </a:r>
            <a:r>
              <a:rPr lang="en-US" b="1" i="1" dirty="0" smtClean="0"/>
              <a:t>audience</a:t>
            </a:r>
            <a:r>
              <a:rPr lang="en-US" b="1" dirty="0" smtClean="0"/>
              <a:t> </a:t>
            </a:r>
            <a:r>
              <a:rPr lang="en-US" b="1" dirty="0" err="1" smtClean="0"/>
              <a:t>dalam</a:t>
            </a:r>
            <a:r>
              <a:rPr lang="en-US" b="1" dirty="0" smtClean="0"/>
              <a:t> </a:t>
            </a:r>
            <a:r>
              <a:rPr lang="en-US" b="1" i="1" dirty="0" smtClean="0"/>
              <a:t>public speaking</a:t>
            </a:r>
            <a:r>
              <a:rPr lang="en-US" b="1" dirty="0" smtClean="0"/>
              <a:t>:</a:t>
            </a:r>
            <a:br>
              <a:rPr lang="en-US" b="1" dirty="0" smtClean="0"/>
            </a:br>
            <a:endParaRPr lang="en-US" dirty="0"/>
          </a:p>
        </p:txBody>
      </p:sp>
      <p:sp>
        <p:nvSpPr>
          <p:cNvPr id="3" name="Content Placeholder 2"/>
          <p:cNvSpPr>
            <a:spLocks noGrp="1"/>
          </p:cNvSpPr>
          <p:nvPr>
            <p:ph sz="half" idx="1"/>
          </p:nvPr>
        </p:nvSpPr>
        <p:spPr>
          <a:xfrm>
            <a:off x="914400" y="1690688"/>
            <a:ext cx="5181600" cy="4351338"/>
          </a:xfrm>
        </p:spPr>
        <p:txBody>
          <a:bodyPr>
            <a:normAutofit fontScale="92500" lnSpcReduction="20000"/>
          </a:bodyPr>
          <a:lstStyle/>
          <a:p>
            <a:r>
              <a:rPr lang="id-ID" b="1" dirty="0" smtClean="0"/>
              <a:t>Friendly audience</a:t>
            </a:r>
            <a:r>
              <a:rPr lang="id-ID" dirty="0" smtClean="0"/>
              <a:t> – Mereka yang mendukung dan tertarik dengan topik Anda.</a:t>
            </a:r>
          </a:p>
          <a:p>
            <a:r>
              <a:rPr lang="id-ID" b="1" dirty="0" smtClean="0"/>
              <a:t>Neutral audience</a:t>
            </a:r>
            <a:r>
              <a:rPr lang="id-ID" dirty="0" smtClean="0"/>
              <a:t> – Tidak berpihak, bisa diyakinkan.</a:t>
            </a:r>
          </a:p>
          <a:p>
            <a:r>
              <a:rPr lang="id-ID" b="1" dirty="0" smtClean="0"/>
              <a:t>Uninformed audience</a:t>
            </a:r>
            <a:r>
              <a:rPr lang="id-ID" dirty="0" smtClean="0"/>
              <a:t> – Kurang tahu tentang topik, butuh penjelasan dasar.</a:t>
            </a:r>
          </a:p>
          <a:p>
            <a:r>
              <a:rPr lang="id-ID" b="1" dirty="0" smtClean="0"/>
              <a:t>Hostile audience</a:t>
            </a:r>
            <a:r>
              <a:rPr lang="id-ID" dirty="0" smtClean="0"/>
              <a:t> – Tidak setuju atau menentang pandangan Anda.</a:t>
            </a:r>
          </a:p>
          <a:p>
            <a:r>
              <a:rPr lang="id-ID" b="1" dirty="0" smtClean="0"/>
              <a:t>Expert audience</a:t>
            </a:r>
            <a:r>
              <a:rPr lang="id-ID" dirty="0" smtClean="0"/>
              <a:t> – Sudah sangat tahu tentang topik, butuh pendekatan berbeda.</a:t>
            </a:r>
            <a:endParaRPr lang="id-ID" dirty="0"/>
          </a:p>
        </p:txBody>
      </p:sp>
      <p:pic>
        <p:nvPicPr>
          <p:cNvPr id="4098" name="Picture 2" descr="https://img.freepik.com/free-photo/back-view-crowd-fans-watching-live-performance-music-concert-night-copy-space_637285-544.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55308" y="2257883"/>
            <a:ext cx="5181600" cy="291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52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555" y="0"/>
            <a:ext cx="10515600" cy="1325563"/>
          </a:xfrm>
        </p:spPr>
        <p:txBody>
          <a:bodyPr/>
          <a:lstStyle/>
          <a:p>
            <a:r>
              <a:rPr lang="en-US" b="1" dirty="0" smtClean="0"/>
              <a:t>Cara </a:t>
            </a:r>
            <a:r>
              <a:rPr lang="en-US" b="1" dirty="0" err="1" smtClean="0"/>
              <a:t>Mengenal</a:t>
            </a:r>
            <a:r>
              <a:rPr lang="en-US" b="1" dirty="0" smtClean="0"/>
              <a:t> Audience</a:t>
            </a:r>
            <a:endParaRPr lang="en-US" b="1" dirty="0"/>
          </a:p>
        </p:txBody>
      </p:sp>
      <p:sp>
        <p:nvSpPr>
          <p:cNvPr id="4" name="Content Placeholder 3"/>
          <p:cNvSpPr>
            <a:spLocks noGrp="1"/>
          </p:cNvSpPr>
          <p:nvPr>
            <p:ph sz="half" idx="2"/>
          </p:nvPr>
        </p:nvSpPr>
        <p:spPr>
          <a:xfrm>
            <a:off x="6172200" y="1187355"/>
            <a:ext cx="5181600" cy="5472752"/>
          </a:xfrm>
        </p:spPr>
        <p:txBody>
          <a:bodyPr>
            <a:normAutofit fontScale="62500" lnSpcReduction="20000"/>
          </a:bodyPr>
          <a:lstStyle/>
          <a:p>
            <a:pPr marL="0" indent="0">
              <a:buNone/>
            </a:pPr>
            <a:r>
              <a:rPr lang="id-ID" b="1" dirty="0" smtClean="0"/>
              <a:t>a. Identifikasi Profil Audiens</a:t>
            </a:r>
          </a:p>
          <a:p>
            <a:r>
              <a:rPr lang="id-ID" dirty="0" smtClean="0"/>
              <a:t>Usia, jenis kelamin, pendidikan, profesi</a:t>
            </a:r>
          </a:p>
          <a:p>
            <a:r>
              <a:rPr lang="id-ID" dirty="0" smtClean="0"/>
              <a:t>Latar belakang budaya atau sosial</a:t>
            </a:r>
          </a:p>
          <a:p>
            <a:r>
              <a:rPr lang="id-ID" dirty="0" smtClean="0"/>
              <a:t>Pengetahuan mereka tentang topik yang akan dibahas</a:t>
            </a:r>
          </a:p>
          <a:p>
            <a:pPr marL="0" indent="0">
              <a:buNone/>
            </a:pPr>
            <a:r>
              <a:rPr lang="id-ID" b="1" dirty="0" smtClean="0"/>
              <a:t>b. Pahami Kebutuhan dan Harapan Audiens</a:t>
            </a:r>
          </a:p>
          <a:p>
            <a:r>
              <a:rPr lang="id-ID" dirty="0" smtClean="0"/>
              <a:t>Apa yang mereka ingin dapatkan dari presentasi/pidato?</a:t>
            </a:r>
          </a:p>
          <a:p>
            <a:r>
              <a:rPr lang="id-ID" dirty="0" smtClean="0"/>
              <a:t>Apakah mereka ingin diinformasikan, diyakinkan, atau dihibur?</a:t>
            </a:r>
          </a:p>
          <a:p>
            <a:pPr marL="0" indent="0">
              <a:buNone/>
            </a:pPr>
            <a:r>
              <a:rPr lang="id-ID" b="1" dirty="0" smtClean="0"/>
              <a:t>c. Kenali Situasi dan Konteks Acara</a:t>
            </a:r>
          </a:p>
          <a:p>
            <a:r>
              <a:rPr lang="id-ID" dirty="0" smtClean="0"/>
              <a:t>Apakah formal atau informal?</a:t>
            </a:r>
          </a:p>
          <a:p>
            <a:r>
              <a:rPr lang="id-ID" dirty="0" smtClean="0"/>
              <a:t>Apakah mereka datang secara sukarela atau wajib hadir?</a:t>
            </a:r>
          </a:p>
          <a:p>
            <a:r>
              <a:rPr lang="id-ID" dirty="0" smtClean="0"/>
              <a:t>Berapa lama waktu yang tersedia?</a:t>
            </a:r>
          </a:p>
          <a:p>
            <a:pPr marL="0" indent="0">
              <a:buNone/>
            </a:pPr>
            <a:r>
              <a:rPr lang="id-ID" b="1" dirty="0" smtClean="0"/>
              <a:t>d. Gunakan Survei atau Tanya Jawab Singkat (jika memungkinkan)</a:t>
            </a:r>
          </a:p>
          <a:p>
            <a:r>
              <a:rPr lang="id-ID" dirty="0" smtClean="0"/>
              <a:t>Bisa berupa pre-event questionnaire, polling interaktif, atau percakapan ringan sebelum acara.</a:t>
            </a:r>
          </a:p>
          <a:p>
            <a:endParaRPr lang="id-ID" dirty="0"/>
          </a:p>
        </p:txBody>
      </p:sp>
      <p:pic>
        <p:nvPicPr>
          <p:cNvPr id="7" name="Content Placeholder 6"/>
          <p:cNvPicPr>
            <a:picLocks noGrp="1" noChangeAspect="1"/>
          </p:cNvPicPr>
          <p:nvPr>
            <p:ph sz="half" idx="1"/>
          </p:nvPr>
        </p:nvPicPr>
        <p:blipFill>
          <a:blip r:embed="rId2"/>
          <a:stretch>
            <a:fillRect/>
          </a:stretch>
        </p:blipFill>
        <p:spPr>
          <a:xfrm>
            <a:off x="1110121" y="2019626"/>
            <a:ext cx="4212506" cy="2797975"/>
          </a:xfrm>
          <a:prstGeom prst="rect">
            <a:avLst/>
          </a:prstGeom>
        </p:spPr>
      </p:pic>
    </p:spTree>
    <p:extLst>
      <p:ext uri="{BB962C8B-B14F-4D97-AF65-F5344CB8AC3E}">
        <p14:creationId xmlns:p14="http://schemas.microsoft.com/office/powerpoint/2010/main" val="2148303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91" y="-179151"/>
            <a:ext cx="10515600" cy="1325563"/>
          </a:xfrm>
        </p:spPr>
        <p:txBody>
          <a:bodyPr/>
          <a:lstStyle/>
          <a:p>
            <a:r>
              <a:rPr lang="id-ID" b="1" dirty="0" smtClean="0"/>
              <a:t>Menguasai Audiens </a:t>
            </a:r>
            <a:r>
              <a:rPr lang="en-US" b="1" dirty="0" smtClean="0"/>
              <a:t>(Engaging the Audience)</a:t>
            </a:r>
            <a:endParaRPr lang="en-US" b="1" dirty="0"/>
          </a:p>
        </p:txBody>
      </p:sp>
      <p:sp>
        <p:nvSpPr>
          <p:cNvPr id="3" name="Content Placeholder 2"/>
          <p:cNvSpPr>
            <a:spLocks noGrp="1"/>
          </p:cNvSpPr>
          <p:nvPr>
            <p:ph sz="half" idx="1"/>
          </p:nvPr>
        </p:nvSpPr>
        <p:spPr>
          <a:xfrm>
            <a:off x="313899" y="805218"/>
            <a:ext cx="7315200" cy="5595582"/>
          </a:xfrm>
        </p:spPr>
        <p:txBody>
          <a:bodyPr>
            <a:noAutofit/>
          </a:bodyPr>
          <a:lstStyle/>
          <a:p>
            <a:pPr marL="0" indent="0">
              <a:buNone/>
            </a:pPr>
            <a:r>
              <a:rPr lang="en-US" sz="1600" b="1" dirty="0" smtClean="0"/>
              <a:t>a. </a:t>
            </a:r>
            <a:r>
              <a:rPr lang="id-ID" sz="1600" b="1" dirty="0" smtClean="0"/>
              <a:t>Bangun Koneksi Emosional</a:t>
            </a:r>
          </a:p>
          <a:p>
            <a:r>
              <a:rPr lang="id-ID" sz="1600" dirty="0" smtClean="0"/>
              <a:t>Buka dengan kisah pribadi, humor ringan, atau fakta yang mengejutkan.</a:t>
            </a:r>
          </a:p>
          <a:p>
            <a:r>
              <a:rPr lang="id-ID" sz="1600" dirty="0" smtClean="0"/>
              <a:t>Tunjukkan bahwa Anda peduli dengan audiens, bukan hanya ingin tampil.</a:t>
            </a:r>
          </a:p>
          <a:p>
            <a:pPr marL="0" indent="0">
              <a:buNone/>
            </a:pPr>
            <a:r>
              <a:rPr lang="id-ID" sz="1600" b="1" dirty="0" smtClean="0"/>
              <a:t>b. Sesuaikan Gaya Bicara</a:t>
            </a:r>
          </a:p>
          <a:p>
            <a:r>
              <a:rPr lang="id-ID" sz="1600" dirty="0" smtClean="0"/>
              <a:t>Gunakan bahasa yang dimengerti audiens.</a:t>
            </a:r>
          </a:p>
          <a:p>
            <a:r>
              <a:rPr lang="id-ID" sz="1600" dirty="0" smtClean="0"/>
              <a:t>Hindari jargon jika audiens awam, atau gunakan istilah teknis jika mereka profesional.</a:t>
            </a:r>
          </a:p>
          <a:p>
            <a:pPr marL="0" indent="0">
              <a:buNone/>
            </a:pPr>
            <a:r>
              <a:rPr lang="id-ID" sz="1600" b="1" dirty="0" smtClean="0"/>
              <a:t>c. Interaksi Aktif</a:t>
            </a:r>
          </a:p>
          <a:p>
            <a:r>
              <a:rPr lang="id-ID" sz="1600" dirty="0" smtClean="0"/>
              <a:t>Ajukan pertanyaan (langsung atau retoris).</a:t>
            </a:r>
          </a:p>
          <a:p>
            <a:r>
              <a:rPr lang="id-ID" sz="1600" dirty="0" smtClean="0"/>
              <a:t>Minta respon atau pendapat.</a:t>
            </a:r>
          </a:p>
          <a:p>
            <a:r>
              <a:rPr lang="id-ID" sz="1600" dirty="0" smtClean="0"/>
              <a:t>Gunakan polling atau kuis singkat.</a:t>
            </a:r>
          </a:p>
          <a:p>
            <a:pPr marL="0" indent="0">
              <a:buNone/>
            </a:pPr>
            <a:r>
              <a:rPr lang="id-ID" sz="1600" b="1" dirty="0" smtClean="0"/>
              <a:t>d. Responsif terhadap Bahasa Tubuh Audiens</a:t>
            </a:r>
          </a:p>
          <a:p>
            <a:r>
              <a:rPr lang="id-ID" sz="1600" dirty="0" smtClean="0"/>
              <a:t>Perhatikan ekspresi wajah, gerakan tubuh, dan perhatian mereka.</a:t>
            </a:r>
          </a:p>
          <a:p>
            <a:r>
              <a:rPr lang="id-ID" sz="1600" dirty="0" smtClean="0"/>
              <a:t>Jika terlihat bosan, ubah pendekatan atau beri jeda ringan (contoh: humor, cerita singkat).</a:t>
            </a:r>
          </a:p>
          <a:p>
            <a:pPr marL="0" indent="0">
              <a:buNone/>
            </a:pPr>
            <a:r>
              <a:rPr lang="id-ID" sz="1600" b="1" dirty="0" smtClean="0"/>
              <a:t>e. Gunakan Visual dan Alat Bantu</a:t>
            </a:r>
          </a:p>
          <a:p>
            <a:r>
              <a:rPr lang="id-ID" sz="1600" dirty="0" smtClean="0"/>
              <a:t>Slide, gambar, video pendek, atau alat peraga bisa membantu menjaga fokus audiens.</a:t>
            </a:r>
          </a:p>
          <a:p>
            <a:r>
              <a:rPr lang="id-ID" sz="1600" dirty="0" smtClean="0"/>
              <a:t>Pastikan visual mendukung, bukan mengalihkan perhatian dari pesan utama.</a:t>
            </a:r>
          </a:p>
          <a:p>
            <a:endParaRPr lang="id-ID" sz="1600" dirty="0"/>
          </a:p>
        </p:txBody>
      </p:sp>
      <p:pic>
        <p:nvPicPr>
          <p:cNvPr id="5" name="Content Placeholder 4"/>
          <p:cNvPicPr>
            <a:picLocks noGrp="1" noChangeAspect="1"/>
          </p:cNvPicPr>
          <p:nvPr>
            <p:ph sz="half" idx="2"/>
          </p:nvPr>
        </p:nvPicPr>
        <p:blipFill>
          <a:blip r:embed="rId2"/>
          <a:stretch>
            <a:fillRect/>
          </a:stretch>
        </p:blipFill>
        <p:spPr>
          <a:xfrm>
            <a:off x="7777377" y="2593076"/>
            <a:ext cx="4073768" cy="2715845"/>
          </a:xfrm>
          <a:prstGeom prst="rect">
            <a:avLst/>
          </a:prstGeom>
        </p:spPr>
      </p:pic>
    </p:spTree>
    <p:extLst>
      <p:ext uri="{BB962C8B-B14F-4D97-AF65-F5344CB8AC3E}">
        <p14:creationId xmlns:p14="http://schemas.microsoft.com/office/powerpoint/2010/main" val="156022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TUJUAN BICARA PUBLIC SPEAKER</a:t>
            </a:r>
            <a:endParaRPr lang="en-US" b="1" dirty="0"/>
          </a:p>
        </p:txBody>
      </p:sp>
      <p:sp>
        <p:nvSpPr>
          <p:cNvPr id="3" name="Content Placeholder 2"/>
          <p:cNvSpPr>
            <a:spLocks noGrp="1"/>
          </p:cNvSpPr>
          <p:nvPr>
            <p:ph sz="half" idx="1"/>
          </p:nvPr>
        </p:nvSpPr>
        <p:spPr/>
        <p:txBody>
          <a:bodyPr/>
          <a:lstStyle/>
          <a:p>
            <a:r>
              <a:rPr lang="en-US" dirty="0" smtClean="0"/>
              <a:t>Personal Branding ?</a:t>
            </a:r>
          </a:p>
          <a:p>
            <a:r>
              <a:rPr lang="en-US" dirty="0" err="1" smtClean="0"/>
              <a:t>Mempersuasi</a:t>
            </a:r>
            <a:endParaRPr lang="en-US" dirty="0" smtClean="0"/>
          </a:p>
          <a:p>
            <a:r>
              <a:rPr lang="en-US" dirty="0" err="1" smtClean="0"/>
              <a:t>Menginformasi</a:t>
            </a:r>
            <a:endParaRPr lang="en-US" dirty="0" smtClean="0"/>
          </a:p>
          <a:p>
            <a:r>
              <a:rPr lang="en-US" dirty="0" err="1" smtClean="0"/>
              <a:t>Menghibur</a:t>
            </a:r>
            <a:endParaRPr lang="en-US" dirty="0" smtClean="0"/>
          </a:p>
          <a:p>
            <a:r>
              <a:rPr lang="en-US" dirty="0" err="1" smtClean="0"/>
              <a:t>Menginspirasi</a:t>
            </a:r>
            <a:endParaRPr lang="en-US" dirty="0" smtClean="0"/>
          </a:p>
          <a:p>
            <a:r>
              <a:rPr lang="en-US" dirty="0"/>
              <a:t>?</a:t>
            </a:r>
          </a:p>
        </p:txBody>
      </p:sp>
      <p:pic>
        <p:nvPicPr>
          <p:cNvPr id="5" name="Content Placeholder 4"/>
          <p:cNvPicPr>
            <a:picLocks noGrp="1" noChangeAspect="1"/>
          </p:cNvPicPr>
          <p:nvPr>
            <p:ph sz="half" idx="2"/>
          </p:nvPr>
        </p:nvPicPr>
        <p:blipFill>
          <a:blip r:embed="rId2"/>
          <a:stretch>
            <a:fillRect/>
          </a:stretch>
        </p:blipFill>
        <p:spPr>
          <a:xfrm>
            <a:off x="7331123" y="3880810"/>
            <a:ext cx="4746009" cy="2669630"/>
          </a:xfrm>
          <a:prstGeom prst="rect">
            <a:avLst/>
          </a:prstGeom>
        </p:spPr>
      </p:pic>
      <p:pic>
        <p:nvPicPr>
          <p:cNvPr id="6" name="Picture 5"/>
          <p:cNvPicPr>
            <a:picLocks noChangeAspect="1"/>
          </p:cNvPicPr>
          <p:nvPr/>
        </p:nvPicPr>
        <p:blipFill>
          <a:blip r:embed="rId3"/>
          <a:stretch>
            <a:fillRect/>
          </a:stretch>
        </p:blipFill>
        <p:spPr>
          <a:xfrm>
            <a:off x="6607791" y="1570204"/>
            <a:ext cx="3468477" cy="2310606"/>
          </a:xfrm>
          <a:prstGeom prst="rect">
            <a:avLst/>
          </a:prstGeom>
        </p:spPr>
      </p:pic>
    </p:spTree>
    <p:extLst>
      <p:ext uri="{BB962C8B-B14F-4D97-AF65-F5344CB8AC3E}">
        <p14:creationId xmlns:p14="http://schemas.microsoft.com/office/powerpoint/2010/main" val="394626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197" y="262091"/>
            <a:ext cx="11546006" cy="1325563"/>
          </a:xfrm>
        </p:spPr>
        <p:txBody>
          <a:bodyPr>
            <a:normAutofit/>
          </a:bodyPr>
          <a:lstStyle/>
          <a:p>
            <a:r>
              <a:rPr lang="fi-FI" b="1" dirty="0" smtClean="0"/>
              <a:t>Tips Tambahan untuk Meningkatkan Keterampilan</a:t>
            </a:r>
            <a:br>
              <a:rPr lang="fi-FI" b="1" dirty="0" smtClean="0"/>
            </a:br>
            <a:r>
              <a:rPr lang="fi-FI" b="1" dirty="0" smtClean="0"/>
              <a:t>Public Speaking</a:t>
            </a:r>
            <a:endParaRPr lang="en-US" dirty="0"/>
          </a:p>
        </p:txBody>
      </p:sp>
      <p:sp>
        <p:nvSpPr>
          <p:cNvPr id="3" name="Content Placeholder 2"/>
          <p:cNvSpPr>
            <a:spLocks noGrp="1"/>
          </p:cNvSpPr>
          <p:nvPr>
            <p:ph sz="half" idx="1"/>
          </p:nvPr>
        </p:nvSpPr>
        <p:spPr>
          <a:xfrm>
            <a:off x="6351896" y="1948455"/>
            <a:ext cx="5181600" cy="4351338"/>
          </a:xfrm>
        </p:spPr>
        <p:txBody>
          <a:bodyPr>
            <a:normAutofit/>
          </a:bodyPr>
          <a:lstStyle/>
          <a:p>
            <a:r>
              <a:rPr lang="en-US" b="1" dirty="0" err="1" smtClean="0"/>
              <a:t>Ikuti</a:t>
            </a:r>
            <a:r>
              <a:rPr lang="en-US" b="1" dirty="0" smtClean="0"/>
              <a:t> </a:t>
            </a:r>
            <a:r>
              <a:rPr lang="en-US" b="1" dirty="0" err="1" smtClean="0"/>
              <a:t>komunitas</a:t>
            </a:r>
            <a:r>
              <a:rPr lang="en-US" b="1" dirty="0" smtClean="0"/>
              <a:t> </a:t>
            </a:r>
            <a:r>
              <a:rPr lang="en-US" dirty="0" err="1" smtClean="0"/>
              <a:t>atau</a:t>
            </a:r>
            <a:r>
              <a:rPr lang="en-US" dirty="0" smtClean="0"/>
              <a:t> forum </a:t>
            </a:r>
            <a:r>
              <a:rPr lang="en-US" dirty="0" err="1" smtClean="0"/>
              <a:t>latihan</a:t>
            </a:r>
            <a:r>
              <a:rPr lang="en-US" dirty="0" smtClean="0"/>
              <a:t> public speaking.</a:t>
            </a:r>
          </a:p>
          <a:p>
            <a:r>
              <a:rPr lang="en-US" b="1" dirty="0" err="1" smtClean="0"/>
              <a:t>Tonton</a:t>
            </a:r>
            <a:r>
              <a:rPr lang="en-US" b="1" dirty="0" smtClean="0"/>
              <a:t> </a:t>
            </a:r>
            <a:r>
              <a:rPr lang="en-US" b="1" dirty="0" err="1" smtClean="0"/>
              <a:t>pembicara</a:t>
            </a:r>
            <a:r>
              <a:rPr lang="en-US" b="1" dirty="0" smtClean="0"/>
              <a:t> </a:t>
            </a:r>
            <a:r>
              <a:rPr lang="en-US" b="1" dirty="0" err="1" smtClean="0"/>
              <a:t>hebat</a:t>
            </a:r>
            <a:r>
              <a:rPr lang="en-US" dirty="0" smtClean="0"/>
              <a:t> </a:t>
            </a:r>
            <a:r>
              <a:rPr lang="en-US" dirty="0" err="1" smtClean="0"/>
              <a:t>dan</a:t>
            </a:r>
            <a:r>
              <a:rPr lang="en-US" dirty="0" smtClean="0"/>
              <a:t> </a:t>
            </a:r>
            <a:r>
              <a:rPr lang="en-US" dirty="0" err="1" smtClean="0"/>
              <a:t>analisis</a:t>
            </a:r>
            <a:r>
              <a:rPr lang="en-US" dirty="0" smtClean="0"/>
              <a:t> </a:t>
            </a:r>
            <a:r>
              <a:rPr lang="en-US" dirty="0" err="1" smtClean="0"/>
              <a:t>gaya</a:t>
            </a:r>
            <a:r>
              <a:rPr lang="en-US" dirty="0" smtClean="0"/>
              <a:t> </a:t>
            </a:r>
            <a:r>
              <a:rPr lang="en-US" dirty="0" err="1" smtClean="0"/>
              <a:t>mereka</a:t>
            </a:r>
            <a:r>
              <a:rPr lang="en-US" dirty="0" smtClean="0"/>
              <a:t>.</a:t>
            </a:r>
          </a:p>
          <a:p>
            <a:r>
              <a:rPr lang="en-US" b="1" dirty="0" err="1" smtClean="0"/>
              <a:t>Bergabung</a:t>
            </a:r>
            <a:r>
              <a:rPr lang="en-US" b="1" dirty="0" smtClean="0"/>
              <a:t> </a:t>
            </a:r>
            <a:r>
              <a:rPr lang="en-US" b="1" dirty="0" err="1" smtClean="0"/>
              <a:t>dalam</a:t>
            </a:r>
            <a:r>
              <a:rPr lang="en-US" b="1" dirty="0" smtClean="0"/>
              <a:t> </a:t>
            </a:r>
            <a:r>
              <a:rPr lang="en-US" b="1" dirty="0" err="1" smtClean="0"/>
              <a:t>kegiatan</a:t>
            </a:r>
            <a:r>
              <a:rPr lang="en-US" b="1" dirty="0" smtClean="0"/>
              <a:t> yang </a:t>
            </a:r>
            <a:r>
              <a:rPr lang="en-US" b="1" dirty="0" err="1" smtClean="0"/>
              <a:t>melibatkan</a:t>
            </a:r>
            <a:r>
              <a:rPr lang="en-US" b="1" dirty="0" smtClean="0"/>
              <a:t> </a:t>
            </a:r>
            <a:r>
              <a:rPr lang="en-US" b="1" dirty="0" err="1" smtClean="0"/>
              <a:t>komunikasi</a:t>
            </a:r>
            <a:r>
              <a:rPr lang="en-US" b="1" dirty="0" smtClean="0"/>
              <a:t> </a:t>
            </a:r>
            <a:r>
              <a:rPr lang="en-US" b="1" dirty="0" err="1" smtClean="0"/>
              <a:t>publik</a:t>
            </a:r>
            <a:r>
              <a:rPr lang="en-US" dirty="0" smtClean="0"/>
              <a:t> </a:t>
            </a:r>
            <a:r>
              <a:rPr lang="en-US" dirty="0" err="1" smtClean="0"/>
              <a:t>seperti</a:t>
            </a:r>
            <a:r>
              <a:rPr lang="en-US" dirty="0" smtClean="0"/>
              <a:t> </a:t>
            </a:r>
            <a:r>
              <a:rPr lang="en-US" dirty="0" err="1" smtClean="0"/>
              <a:t>debat</a:t>
            </a:r>
            <a:r>
              <a:rPr lang="en-US" dirty="0" smtClean="0"/>
              <a:t>, MC, </a:t>
            </a:r>
            <a:r>
              <a:rPr lang="en-US" dirty="0" err="1" smtClean="0"/>
              <a:t>atau</a:t>
            </a:r>
            <a:r>
              <a:rPr lang="en-US" dirty="0" smtClean="0"/>
              <a:t> </a:t>
            </a:r>
            <a:r>
              <a:rPr lang="en-US" dirty="0" err="1" smtClean="0"/>
              <a:t>presentasi</a:t>
            </a:r>
            <a:r>
              <a:rPr lang="en-US" dirty="0" smtClean="0"/>
              <a:t> </a:t>
            </a:r>
            <a:r>
              <a:rPr lang="en-US" dirty="0" err="1" smtClean="0"/>
              <a:t>kelompok</a:t>
            </a:r>
            <a:r>
              <a:rPr lang="en-US" dirty="0" smtClean="0"/>
              <a:t>.</a:t>
            </a:r>
          </a:p>
          <a:p>
            <a:r>
              <a:rPr lang="en-US" b="1" dirty="0" err="1" smtClean="0"/>
              <a:t>Minta</a:t>
            </a:r>
            <a:r>
              <a:rPr lang="en-US" b="1" dirty="0" smtClean="0"/>
              <a:t> feedback</a:t>
            </a:r>
            <a:r>
              <a:rPr lang="en-US" dirty="0" smtClean="0"/>
              <a:t> </a:t>
            </a:r>
            <a:r>
              <a:rPr lang="en-US" dirty="0" err="1" smtClean="0"/>
              <a:t>dari</a:t>
            </a:r>
            <a:r>
              <a:rPr lang="en-US" dirty="0" smtClean="0"/>
              <a:t> </a:t>
            </a:r>
            <a:r>
              <a:rPr lang="en-US" dirty="0" err="1" smtClean="0"/>
              <a:t>audiens</a:t>
            </a:r>
            <a:r>
              <a:rPr lang="en-US" dirty="0" smtClean="0"/>
              <a:t> </a:t>
            </a:r>
            <a:r>
              <a:rPr lang="en-US" dirty="0" err="1" smtClean="0"/>
              <a:t>atau</a:t>
            </a:r>
            <a:r>
              <a:rPr lang="en-US" dirty="0" smtClean="0"/>
              <a:t> mentor </a:t>
            </a:r>
            <a:r>
              <a:rPr lang="en-US" dirty="0" err="1" smtClean="0"/>
              <a:t>setelah</a:t>
            </a:r>
            <a:r>
              <a:rPr lang="en-US" dirty="0" smtClean="0"/>
              <a:t> </a:t>
            </a:r>
            <a:r>
              <a:rPr lang="en-US" dirty="0" err="1" smtClean="0"/>
              <a:t>berbicara</a:t>
            </a:r>
            <a:r>
              <a:rPr lang="en-US" dirty="0" smtClean="0"/>
              <a:t>.</a:t>
            </a:r>
          </a:p>
          <a:p>
            <a:endParaRPr lang="en-US" dirty="0"/>
          </a:p>
        </p:txBody>
      </p:sp>
      <p:pic>
        <p:nvPicPr>
          <p:cNvPr id="5122" name="Picture 2" descr="https://www.visit.brussels/content/dam/visitbrussels/images/b2c/agenda/spectacles-humour-stand-up-bruxelles/i-stock-theatre-izusek.jpg/jcr:content/renditions/medium-1280px.jpe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3250" y="2265528"/>
            <a:ext cx="5378894" cy="358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026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729018" y="2852383"/>
            <a:ext cx="5181600" cy="3815900"/>
          </a:xfrm>
        </p:spPr>
        <p:txBody>
          <a:bodyPr/>
          <a:lstStyle/>
          <a:p>
            <a:pPr marL="0" indent="0" algn="ctr">
              <a:buNone/>
            </a:pPr>
            <a:r>
              <a:rPr lang="en-US" dirty="0" smtClean="0"/>
              <a:t>SUN TZU: </a:t>
            </a:r>
            <a:r>
              <a:rPr lang="en-US" i="1" dirty="0" smtClean="0"/>
              <a:t>The Art of War</a:t>
            </a:r>
          </a:p>
          <a:p>
            <a:pPr marL="0" indent="0" algn="ctr">
              <a:buNone/>
            </a:pPr>
            <a:r>
              <a:rPr lang="id-ID" dirty="0" smtClean="0">
                <a:latin typeface="Arial Narrow" panose="020B0606020202030204" pitchFamily="34" charset="0"/>
              </a:rPr>
              <a:t>Siapa yang mengenal lawan dan dirinya sendiri tidak akan kalah dalam seratus pertempuran</a:t>
            </a:r>
            <a:endParaRPr lang="id-ID" dirty="0">
              <a:latin typeface="Arial Narrow" panose="020B0606020202030204" pitchFamily="34" charset="0"/>
            </a:endParaRPr>
          </a:p>
        </p:txBody>
      </p:sp>
      <p:pic>
        <p:nvPicPr>
          <p:cNvPr id="5" name="Content Placeholder 4"/>
          <p:cNvPicPr>
            <a:picLocks noGrp="1" noChangeAspect="1"/>
          </p:cNvPicPr>
          <p:nvPr>
            <p:ph sz="half" idx="2"/>
          </p:nvPr>
        </p:nvPicPr>
        <p:blipFill>
          <a:blip r:embed="rId2"/>
          <a:stretch>
            <a:fillRect/>
          </a:stretch>
        </p:blipFill>
        <p:spPr>
          <a:xfrm>
            <a:off x="6151345" y="2361063"/>
            <a:ext cx="5345373" cy="3207224"/>
          </a:xfrm>
          <a:prstGeom prst="rect">
            <a:avLst/>
          </a:prstGeom>
        </p:spPr>
      </p:pic>
      <p:pic>
        <p:nvPicPr>
          <p:cNvPr id="6" name="Picture 5"/>
          <p:cNvPicPr>
            <a:picLocks noChangeAspect="1"/>
          </p:cNvPicPr>
          <p:nvPr/>
        </p:nvPicPr>
        <p:blipFill>
          <a:blip r:embed="rId3"/>
          <a:stretch>
            <a:fillRect/>
          </a:stretch>
        </p:blipFill>
        <p:spPr>
          <a:xfrm>
            <a:off x="864834" y="365125"/>
            <a:ext cx="4909967" cy="2477167"/>
          </a:xfrm>
          <a:prstGeom prst="rect">
            <a:avLst/>
          </a:prstGeom>
        </p:spPr>
      </p:pic>
    </p:spTree>
    <p:extLst>
      <p:ext uri="{BB962C8B-B14F-4D97-AF65-F5344CB8AC3E}">
        <p14:creationId xmlns:p14="http://schemas.microsoft.com/office/powerpoint/2010/main" val="724588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296"/>
            <a:ext cx="10515600" cy="1325563"/>
          </a:xfrm>
        </p:spPr>
        <p:txBody>
          <a:bodyPr/>
          <a:lstStyle/>
          <a:p>
            <a:pPr algn="ctr"/>
            <a:r>
              <a:rPr lang="en-US" b="1" dirty="0" err="1" smtClean="0"/>
              <a:t>Tugas</a:t>
            </a:r>
            <a:r>
              <a:rPr lang="en-US" b="1" dirty="0" smtClean="0"/>
              <a:t> </a:t>
            </a:r>
            <a:r>
              <a:rPr lang="en-US" b="1" dirty="0" err="1" smtClean="0"/>
              <a:t>dan</a:t>
            </a:r>
            <a:r>
              <a:rPr lang="en-US" b="1" dirty="0" smtClean="0"/>
              <a:t> </a:t>
            </a:r>
            <a:r>
              <a:rPr lang="en-US" b="1" dirty="0" err="1" smtClean="0"/>
              <a:t>Praktik</a:t>
            </a:r>
            <a:endParaRPr lang="en-US" b="1" dirty="0"/>
          </a:p>
        </p:txBody>
      </p:sp>
      <p:sp>
        <p:nvSpPr>
          <p:cNvPr id="3" name="Content Placeholder 2"/>
          <p:cNvSpPr>
            <a:spLocks noGrp="1"/>
          </p:cNvSpPr>
          <p:nvPr>
            <p:ph sz="half" idx="1"/>
          </p:nvPr>
        </p:nvSpPr>
        <p:spPr/>
        <p:txBody>
          <a:bodyPr/>
          <a:lstStyle/>
          <a:p>
            <a:r>
              <a:rPr lang="en-US" dirty="0" err="1" smtClean="0"/>
              <a:t>Buatlah</a:t>
            </a:r>
            <a:r>
              <a:rPr lang="en-US" dirty="0" smtClean="0"/>
              <a:t> outline </a:t>
            </a:r>
            <a:r>
              <a:rPr lang="en-US" dirty="0" err="1" smtClean="0"/>
              <a:t>untuk</a:t>
            </a:r>
            <a:r>
              <a:rPr lang="en-US" dirty="0" smtClean="0"/>
              <a:t> </a:t>
            </a:r>
            <a:r>
              <a:rPr lang="en-US" dirty="0" err="1" smtClean="0"/>
              <a:t>presentasi</a:t>
            </a:r>
            <a:r>
              <a:rPr lang="en-US" dirty="0" smtClean="0"/>
              <a:t> </a:t>
            </a:r>
            <a:r>
              <a:rPr lang="en-US" dirty="0" err="1" smtClean="0"/>
              <a:t>diri</a:t>
            </a:r>
            <a:endParaRPr lang="en-US" dirty="0" smtClean="0"/>
          </a:p>
          <a:p>
            <a:r>
              <a:rPr lang="en-US" dirty="0" err="1" smtClean="0"/>
              <a:t>Perkenalkan</a:t>
            </a:r>
            <a:r>
              <a:rPr lang="en-US" dirty="0" smtClean="0"/>
              <a:t> </a:t>
            </a:r>
            <a:r>
              <a:rPr lang="en-US" dirty="0" err="1" smtClean="0"/>
              <a:t>diri</a:t>
            </a:r>
            <a:r>
              <a:rPr lang="en-US" dirty="0" smtClean="0"/>
              <a:t> </a:t>
            </a:r>
            <a:r>
              <a:rPr lang="en-US" dirty="0" err="1" smtClean="0"/>
              <a:t>Anda</a:t>
            </a:r>
            <a:r>
              <a:rPr lang="en-US" dirty="0" smtClean="0"/>
              <a:t> </a:t>
            </a:r>
            <a:r>
              <a:rPr lang="en-US" dirty="0" err="1" smtClean="0"/>
              <a:t>untuk</a:t>
            </a:r>
            <a:r>
              <a:rPr lang="en-US" dirty="0" smtClean="0"/>
              <a:t> </a:t>
            </a:r>
            <a:r>
              <a:rPr lang="en-US" dirty="0" err="1" smtClean="0"/>
              <a:t>dunia</a:t>
            </a:r>
            <a:r>
              <a:rPr lang="en-US" dirty="0" smtClean="0"/>
              <a:t> </a:t>
            </a:r>
            <a:r>
              <a:rPr lang="en-US" dirty="0" err="1" smtClean="0"/>
              <a:t>kerja</a:t>
            </a:r>
            <a:r>
              <a:rPr lang="en-US" dirty="0"/>
              <a:t>.</a:t>
            </a:r>
          </a:p>
        </p:txBody>
      </p:sp>
      <p:pic>
        <p:nvPicPr>
          <p:cNvPr id="5" name="Content Placeholder 4"/>
          <p:cNvPicPr>
            <a:picLocks noGrp="1" noChangeAspect="1"/>
          </p:cNvPicPr>
          <p:nvPr>
            <p:ph sz="half" idx="2"/>
          </p:nvPr>
        </p:nvPicPr>
        <p:blipFill>
          <a:blip r:embed="rId2"/>
          <a:stretch>
            <a:fillRect/>
          </a:stretch>
        </p:blipFill>
        <p:spPr>
          <a:xfrm>
            <a:off x="6172200" y="2279086"/>
            <a:ext cx="5181600" cy="3444416"/>
          </a:xfrm>
          <a:prstGeom prst="rect">
            <a:avLst/>
          </a:prstGeom>
        </p:spPr>
      </p:pic>
    </p:spTree>
    <p:extLst>
      <p:ext uri="{BB962C8B-B14F-4D97-AF65-F5344CB8AC3E}">
        <p14:creationId xmlns:p14="http://schemas.microsoft.com/office/powerpoint/2010/main" val="3006032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114949" y="457200"/>
            <a:ext cx="6172200" cy="5495262"/>
          </a:xfrm>
        </p:spPr>
        <p:txBody>
          <a:bodyPr/>
          <a:lstStyle/>
          <a:p>
            <a:pPr marL="0" indent="0">
              <a:buNone/>
            </a:pPr>
            <a:r>
              <a:rPr lang="en-US" dirty="0" err="1" smtClean="0"/>
              <a:t>Mengapa</a:t>
            </a:r>
            <a:r>
              <a:rPr lang="en-US" dirty="0" smtClean="0"/>
              <a:t> </a:t>
            </a:r>
            <a:r>
              <a:rPr lang="en-US" dirty="0" err="1" smtClean="0"/>
              <a:t>perlu</a:t>
            </a:r>
            <a:r>
              <a:rPr lang="en-US" dirty="0" smtClean="0"/>
              <a:t> </a:t>
            </a:r>
            <a:r>
              <a:rPr lang="en-US" dirty="0" err="1" smtClean="0"/>
              <a:t>memelajari</a:t>
            </a:r>
            <a:r>
              <a:rPr lang="en-US" dirty="0" smtClean="0"/>
              <a:t> PUBLIC SPEAKING?</a:t>
            </a:r>
          </a:p>
          <a:p>
            <a:pPr marL="0" indent="0">
              <a:buNone/>
            </a:pPr>
            <a:r>
              <a:rPr lang="en-US" sz="2000" dirty="0" err="1" smtClean="0">
                <a:latin typeface="+mj-lt"/>
              </a:rPr>
              <a:t>Mempelajari</a:t>
            </a:r>
            <a:r>
              <a:rPr lang="en-US" sz="2000" dirty="0" smtClean="0">
                <a:latin typeface="+mj-lt"/>
              </a:rPr>
              <a:t> </a:t>
            </a:r>
            <a:r>
              <a:rPr lang="en-US" sz="2000" b="1" dirty="0" smtClean="0">
                <a:latin typeface="+mj-lt"/>
              </a:rPr>
              <a:t>public speaking</a:t>
            </a:r>
            <a:r>
              <a:rPr lang="en-US" sz="2000" dirty="0" smtClean="0">
                <a:latin typeface="+mj-lt"/>
              </a:rPr>
              <a:t> </a:t>
            </a:r>
            <a:r>
              <a:rPr lang="en-US" sz="2000" dirty="0" err="1" smtClean="0">
                <a:latin typeface="+mj-lt"/>
              </a:rPr>
              <a:t>sangat</a:t>
            </a:r>
            <a:r>
              <a:rPr lang="en-US" sz="2000" dirty="0" smtClean="0">
                <a:latin typeface="+mj-lt"/>
              </a:rPr>
              <a:t> </a:t>
            </a:r>
            <a:r>
              <a:rPr lang="en-US" sz="2000" dirty="0" err="1" smtClean="0">
                <a:latin typeface="+mj-lt"/>
              </a:rPr>
              <a:t>penting</a:t>
            </a:r>
            <a:r>
              <a:rPr lang="en-US" sz="2000" dirty="0" smtClean="0">
                <a:latin typeface="+mj-lt"/>
              </a:rPr>
              <a:t> </a:t>
            </a:r>
            <a:r>
              <a:rPr lang="en-US" sz="2000" dirty="0" err="1" smtClean="0">
                <a:latin typeface="+mj-lt"/>
              </a:rPr>
              <a:t>karena</a:t>
            </a:r>
            <a:r>
              <a:rPr lang="en-US" sz="2000" dirty="0" smtClean="0">
                <a:latin typeface="+mj-lt"/>
              </a:rPr>
              <a:t> </a:t>
            </a:r>
            <a:r>
              <a:rPr lang="en-US" sz="2000" dirty="0" err="1" smtClean="0">
                <a:latin typeface="+mj-lt"/>
              </a:rPr>
              <a:t>kemampuan</a:t>
            </a:r>
            <a:r>
              <a:rPr lang="en-US" sz="2000" dirty="0" smtClean="0">
                <a:latin typeface="+mj-lt"/>
              </a:rPr>
              <a:t> </a:t>
            </a:r>
            <a:r>
              <a:rPr lang="en-US" sz="2000" dirty="0" err="1" smtClean="0">
                <a:latin typeface="+mj-lt"/>
              </a:rPr>
              <a:t>ini</a:t>
            </a:r>
            <a:r>
              <a:rPr lang="en-US" sz="2000" dirty="0" smtClean="0">
                <a:latin typeface="+mj-lt"/>
              </a:rPr>
              <a:t> </a:t>
            </a:r>
            <a:r>
              <a:rPr lang="en-US" sz="2000" dirty="0" err="1" smtClean="0">
                <a:latin typeface="+mj-lt"/>
              </a:rPr>
              <a:t>berdampak</a:t>
            </a:r>
            <a:r>
              <a:rPr lang="en-US" sz="2000" dirty="0" smtClean="0">
                <a:latin typeface="+mj-lt"/>
              </a:rPr>
              <a:t> </a:t>
            </a:r>
            <a:r>
              <a:rPr lang="en-US" sz="2000" dirty="0" err="1" smtClean="0">
                <a:latin typeface="+mj-lt"/>
              </a:rPr>
              <a:t>besar</a:t>
            </a:r>
            <a:r>
              <a:rPr lang="en-US" sz="2000" dirty="0" smtClean="0">
                <a:latin typeface="+mj-lt"/>
              </a:rPr>
              <a:t> </a:t>
            </a:r>
            <a:r>
              <a:rPr lang="en-US" sz="2000" dirty="0" err="1" smtClean="0">
                <a:latin typeface="+mj-lt"/>
              </a:rPr>
              <a:t>pada</a:t>
            </a:r>
            <a:r>
              <a:rPr lang="en-US" sz="2000" dirty="0" smtClean="0">
                <a:latin typeface="+mj-lt"/>
              </a:rPr>
              <a:t> </a:t>
            </a:r>
            <a:r>
              <a:rPr lang="en-US" sz="2000" dirty="0" err="1" smtClean="0">
                <a:latin typeface="+mj-lt"/>
              </a:rPr>
              <a:t>berbagai</a:t>
            </a:r>
            <a:r>
              <a:rPr lang="en-US" sz="2000" dirty="0" smtClean="0">
                <a:latin typeface="+mj-lt"/>
              </a:rPr>
              <a:t> </a:t>
            </a:r>
            <a:r>
              <a:rPr lang="en-US" sz="2000" dirty="0" err="1" smtClean="0">
                <a:latin typeface="+mj-lt"/>
              </a:rPr>
              <a:t>aspek</a:t>
            </a:r>
            <a:r>
              <a:rPr lang="en-US" sz="2000" dirty="0" smtClean="0">
                <a:latin typeface="+mj-lt"/>
              </a:rPr>
              <a:t> </a:t>
            </a:r>
            <a:r>
              <a:rPr lang="en-US" sz="2000" dirty="0" err="1" smtClean="0">
                <a:latin typeface="+mj-lt"/>
              </a:rPr>
              <a:t>kehidupan</a:t>
            </a:r>
            <a:r>
              <a:rPr lang="en-US" sz="2000" dirty="0" smtClean="0">
                <a:latin typeface="+mj-lt"/>
              </a:rPr>
              <a:t> </a:t>
            </a:r>
            <a:r>
              <a:rPr lang="en-US" sz="2000" dirty="0" err="1" smtClean="0">
                <a:latin typeface="+mj-lt"/>
              </a:rPr>
              <a:t>pribadi</a:t>
            </a:r>
            <a:r>
              <a:rPr lang="en-US" sz="2000" dirty="0" smtClean="0">
                <a:latin typeface="+mj-lt"/>
              </a:rPr>
              <a:t>, </a:t>
            </a:r>
            <a:r>
              <a:rPr lang="en-US" sz="2000" dirty="0" err="1" smtClean="0">
                <a:latin typeface="+mj-lt"/>
              </a:rPr>
              <a:t>akademik</a:t>
            </a:r>
            <a:r>
              <a:rPr lang="en-US" sz="2000" dirty="0" smtClean="0">
                <a:latin typeface="+mj-lt"/>
              </a:rPr>
              <a:t>, </a:t>
            </a:r>
            <a:r>
              <a:rPr lang="en-US" sz="2000" dirty="0" err="1" smtClean="0">
                <a:latin typeface="+mj-lt"/>
              </a:rPr>
              <a:t>dan</a:t>
            </a:r>
            <a:r>
              <a:rPr lang="en-US" sz="2000" dirty="0" smtClean="0">
                <a:latin typeface="+mj-lt"/>
              </a:rPr>
              <a:t> </a:t>
            </a:r>
            <a:r>
              <a:rPr lang="en-US" sz="2000" dirty="0" err="1" smtClean="0">
                <a:latin typeface="+mj-lt"/>
              </a:rPr>
              <a:t>profesional</a:t>
            </a:r>
            <a:r>
              <a:rPr lang="en-US" sz="2000" dirty="0" smtClean="0">
                <a:latin typeface="+mj-lt"/>
              </a:rPr>
              <a:t>. </a:t>
            </a:r>
            <a:r>
              <a:rPr lang="en-US" sz="2000" dirty="0" err="1" smtClean="0">
                <a:latin typeface="+mj-lt"/>
              </a:rPr>
              <a:t>Berikut</a:t>
            </a:r>
            <a:r>
              <a:rPr lang="en-US" sz="2000" dirty="0" smtClean="0">
                <a:latin typeface="+mj-lt"/>
              </a:rPr>
              <a:t> </a:t>
            </a:r>
            <a:r>
              <a:rPr lang="en-US" sz="2000" dirty="0" err="1" smtClean="0">
                <a:latin typeface="+mj-lt"/>
              </a:rPr>
              <a:t>adalah</a:t>
            </a:r>
            <a:r>
              <a:rPr lang="en-US" sz="2000" dirty="0" smtClean="0">
                <a:latin typeface="+mj-lt"/>
              </a:rPr>
              <a:t> </a:t>
            </a:r>
            <a:r>
              <a:rPr lang="en-US" sz="2000" dirty="0" err="1" smtClean="0">
                <a:latin typeface="+mj-lt"/>
              </a:rPr>
              <a:t>alasan-alasan</a:t>
            </a:r>
            <a:r>
              <a:rPr lang="en-US" sz="2000" dirty="0" smtClean="0">
                <a:latin typeface="+mj-lt"/>
              </a:rPr>
              <a:t> </a:t>
            </a:r>
            <a:r>
              <a:rPr lang="en-US" sz="2000" dirty="0" err="1" smtClean="0">
                <a:latin typeface="+mj-lt"/>
              </a:rPr>
              <a:t>utama</a:t>
            </a:r>
            <a:r>
              <a:rPr lang="en-US" sz="2000" dirty="0" smtClean="0">
                <a:latin typeface="+mj-lt"/>
              </a:rPr>
              <a:t> </a:t>
            </a:r>
            <a:r>
              <a:rPr lang="en-US" sz="2000" dirty="0" err="1" smtClean="0">
                <a:latin typeface="+mj-lt"/>
              </a:rPr>
              <a:t>mengapa</a:t>
            </a:r>
            <a:r>
              <a:rPr lang="en-US" sz="2000" dirty="0" smtClean="0">
                <a:latin typeface="+mj-lt"/>
              </a:rPr>
              <a:t> public speaking </a:t>
            </a:r>
            <a:r>
              <a:rPr lang="en-US" sz="2000" dirty="0" err="1" smtClean="0">
                <a:latin typeface="+mj-lt"/>
              </a:rPr>
              <a:t>perlu</a:t>
            </a:r>
            <a:r>
              <a:rPr lang="en-US" sz="2000" dirty="0" smtClean="0">
                <a:latin typeface="+mj-lt"/>
              </a:rPr>
              <a:t> </a:t>
            </a:r>
            <a:r>
              <a:rPr lang="en-US" sz="2000" dirty="0" err="1" smtClean="0">
                <a:latin typeface="+mj-lt"/>
              </a:rPr>
              <a:t>dipelajari</a:t>
            </a:r>
            <a:r>
              <a:rPr lang="en-US" sz="2000" dirty="0" smtClean="0">
                <a:latin typeface="+mj-lt"/>
              </a:rPr>
              <a:t>:</a:t>
            </a:r>
          </a:p>
          <a:p>
            <a:pPr marL="457200" indent="-457200">
              <a:buAutoNum type="arabicPeriod"/>
            </a:pPr>
            <a:r>
              <a:rPr lang="en-US" sz="2000" dirty="0" err="1" smtClean="0">
                <a:latin typeface="+mj-lt"/>
              </a:rPr>
              <a:t>Mengingkatkan</a:t>
            </a:r>
            <a:r>
              <a:rPr lang="en-US" sz="2000" dirty="0" smtClean="0">
                <a:latin typeface="+mj-lt"/>
              </a:rPr>
              <a:t> Skill </a:t>
            </a:r>
            <a:r>
              <a:rPr lang="en-US" sz="2000" dirty="0" err="1" smtClean="0">
                <a:latin typeface="+mj-lt"/>
              </a:rPr>
              <a:t>Komunikasi</a:t>
            </a:r>
            <a:endParaRPr lang="en-US" sz="2000" dirty="0" smtClean="0">
              <a:latin typeface="+mj-lt"/>
            </a:endParaRPr>
          </a:p>
          <a:p>
            <a:pPr marL="457200" indent="-457200">
              <a:buAutoNum type="arabicPeriod"/>
            </a:pPr>
            <a:r>
              <a:rPr lang="en-US" sz="2000" dirty="0" err="1" smtClean="0">
                <a:latin typeface="+mj-lt"/>
              </a:rPr>
              <a:t>Membangun</a:t>
            </a:r>
            <a:r>
              <a:rPr lang="en-US" sz="2000" dirty="0" smtClean="0">
                <a:latin typeface="+mj-lt"/>
              </a:rPr>
              <a:t> </a:t>
            </a:r>
            <a:r>
              <a:rPr lang="en-US" sz="2000" dirty="0" err="1" smtClean="0">
                <a:latin typeface="+mj-lt"/>
              </a:rPr>
              <a:t>Kepercayaan</a:t>
            </a:r>
            <a:r>
              <a:rPr lang="en-US" sz="2000" dirty="0" smtClean="0">
                <a:latin typeface="+mj-lt"/>
              </a:rPr>
              <a:t> </a:t>
            </a:r>
            <a:r>
              <a:rPr lang="en-US" sz="2000" dirty="0" err="1" smtClean="0">
                <a:latin typeface="+mj-lt"/>
              </a:rPr>
              <a:t>Diri</a:t>
            </a:r>
            <a:endParaRPr lang="en-US" sz="2000" dirty="0" smtClean="0">
              <a:latin typeface="+mj-lt"/>
            </a:endParaRPr>
          </a:p>
          <a:p>
            <a:pPr marL="457200" indent="-457200">
              <a:buAutoNum type="arabicPeriod"/>
            </a:pPr>
            <a:r>
              <a:rPr lang="en-US" sz="2000" dirty="0" err="1" smtClean="0">
                <a:latin typeface="+mj-lt"/>
              </a:rPr>
              <a:t>Penting</a:t>
            </a:r>
            <a:r>
              <a:rPr lang="en-US" sz="2000" dirty="0" smtClean="0">
                <a:latin typeface="+mj-lt"/>
              </a:rPr>
              <a:t> </a:t>
            </a:r>
            <a:r>
              <a:rPr lang="en-US" sz="2000" dirty="0" err="1" smtClean="0">
                <a:latin typeface="+mj-lt"/>
              </a:rPr>
              <a:t>untuk</a:t>
            </a:r>
            <a:r>
              <a:rPr lang="en-US" sz="2000" dirty="0" smtClean="0">
                <a:latin typeface="+mj-lt"/>
              </a:rPr>
              <a:t> </a:t>
            </a:r>
            <a:r>
              <a:rPr lang="en-US" sz="2000" dirty="0" err="1" smtClean="0">
                <a:latin typeface="+mj-lt"/>
              </a:rPr>
              <a:t>pendidikan</a:t>
            </a:r>
            <a:r>
              <a:rPr lang="en-US" sz="2000" dirty="0" smtClean="0">
                <a:latin typeface="+mj-lt"/>
              </a:rPr>
              <a:t>, </a:t>
            </a:r>
            <a:r>
              <a:rPr lang="en-US" sz="2000" dirty="0" err="1" smtClean="0">
                <a:latin typeface="+mj-lt"/>
              </a:rPr>
              <a:t>dunia</a:t>
            </a:r>
            <a:r>
              <a:rPr lang="en-US" sz="2000" dirty="0" smtClean="0">
                <a:latin typeface="+mj-lt"/>
              </a:rPr>
              <a:t> </a:t>
            </a:r>
            <a:r>
              <a:rPr lang="en-US" sz="2000" dirty="0" err="1" smtClean="0">
                <a:latin typeface="+mj-lt"/>
              </a:rPr>
              <a:t>kerja</a:t>
            </a:r>
            <a:r>
              <a:rPr lang="en-US" sz="2000" dirty="0" smtClean="0">
                <a:latin typeface="+mj-lt"/>
              </a:rPr>
              <a:t> </a:t>
            </a:r>
            <a:r>
              <a:rPr lang="en-US" sz="2000" dirty="0" err="1" smtClean="0">
                <a:latin typeface="+mj-lt"/>
              </a:rPr>
              <a:t>dan</a:t>
            </a:r>
            <a:r>
              <a:rPr lang="en-US" sz="2000" dirty="0" smtClean="0">
                <a:latin typeface="+mj-lt"/>
              </a:rPr>
              <a:t> </a:t>
            </a:r>
            <a:r>
              <a:rPr lang="en-US" sz="2000" dirty="0" err="1" smtClean="0">
                <a:latin typeface="+mj-lt"/>
              </a:rPr>
              <a:t>pengembangan</a:t>
            </a:r>
            <a:r>
              <a:rPr lang="en-US" sz="2000" dirty="0" smtClean="0">
                <a:latin typeface="+mj-lt"/>
              </a:rPr>
              <a:t> </a:t>
            </a:r>
            <a:r>
              <a:rPr lang="en-US" sz="2000" dirty="0" err="1" smtClean="0">
                <a:latin typeface="+mj-lt"/>
              </a:rPr>
              <a:t>karier</a:t>
            </a:r>
            <a:endParaRPr lang="en-US" sz="2000" dirty="0" smtClean="0">
              <a:latin typeface="+mj-lt"/>
            </a:endParaRPr>
          </a:p>
          <a:p>
            <a:pPr marL="457200" indent="-457200">
              <a:buAutoNum type="arabicPeriod"/>
            </a:pPr>
            <a:r>
              <a:rPr lang="en-US" sz="2000" dirty="0" err="1" smtClean="0">
                <a:latin typeface="+mj-lt"/>
              </a:rPr>
              <a:t>Mampu</a:t>
            </a:r>
            <a:r>
              <a:rPr lang="en-US" sz="2000" dirty="0" smtClean="0">
                <a:latin typeface="+mj-lt"/>
              </a:rPr>
              <a:t> </a:t>
            </a:r>
            <a:r>
              <a:rPr lang="en-US" sz="2000" dirty="0" err="1" smtClean="0">
                <a:latin typeface="+mj-lt"/>
              </a:rPr>
              <a:t>mempengaruhi</a:t>
            </a:r>
            <a:r>
              <a:rPr lang="en-US" sz="2000" dirty="0" smtClean="0">
                <a:latin typeface="+mj-lt"/>
              </a:rPr>
              <a:t> </a:t>
            </a:r>
            <a:r>
              <a:rPr lang="en-US" sz="2000" dirty="0" err="1" smtClean="0">
                <a:latin typeface="+mj-lt"/>
              </a:rPr>
              <a:t>dan</a:t>
            </a:r>
            <a:r>
              <a:rPr lang="en-US" sz="2000" dirty="0" smtClean="0">
                <a:latin typeface="+mj-lt"/>
              </a:rPr>
              <a:t> </a:t>
            </a:r>
            <a:r>
              <a:rPr lang="en-US" sz="2000" dirty="0" err="1" smtClean="0">
                <a:latin typeface="+mj-lt"/>
              </a:rPr>
              <a:t>menginspirasi</a:t>
            </a:r>
            <a:r>
              <a:rPr lang="en-US" sz="2000" dirty="0" smtClean="0">
                <a:latin typeface="+mj-lt"/>
              </a:rPr>
              <a:t> orang lain</a:t>
            </a:r>
          </a:p>
          <a:p>
            <a:pPr marL="457200" indent="-457200">
              <a:buAutoNum type="arabicPeriod"/>
            </a:pPr>
            <a:r>
              <a:rPr lang="en-US" sz="2000" dirty="0" err="1" smtClean="0">
                <a:latin typeface="+mj-lt"/>
              </a:rPr>
              <a:t>Melatih</a:t>
            </a:r>
            <a:r>
              <a:rPr lang="en-US" sz="2000" dirty="0" smtClean="0">
                <a:latin typeface="+mj-lt"/>
              </a:rPr>
              <a:t> </a:t>
            </a:r>
            <a:r>
              <a:rPr lang="en-US" sz="2000" dirty="0" err="1" smtClean="0">
                <a:latin typeface="+mj-lt"/>
              </a:rPr>
              <a:t>berpikir</a:t>
            </a:r>
            <a:r>
              <a:rPr lang="en-US" sz="2000" dirty="0" smtClean="0">
                <a:latin typeface="+mj-lt"/>
              </a:rPr>
              <a:t> </a:t>
            </a:r>
            <a:r>
              <a:rPr lang="en-US" sz="2000" dirty="0" err="1" smtClean="0">
                <a:latin typeface="+mj-lt"/>
              </a:rPr>
              <a:t>kritis</a:t>
            </a:r>
            <a:r>
              <a:rPr lang="en-US" sz="2000" dirty="0" smtClean="0">
                <a:latin typeface="+mj-lt"/>
              </a:rPr>
              <a:t> </a:t>
            </a:r>
            <a:r>
              <a:rPr lang="en-US" sz="2000" dirty="0" err="1" smtClean="0">
                <a:latin typeface="+mj-lt"/>
              </a:rPr>
              <a:t>dan</a:t>
            </a:r>
            <a:r>
              <a:rPr lang="en-US" sz="2000" dirty="0" smtClean="0">
                <a:latin typeface="+mj-lt"/>
              </a:rPr>
              <a:t> </a:t>
            </a:r>
            <a:r>
              <a:rPr lang="en-US" sz="2000" dirty="0" err="1" smtClean="0">
                <a:latin typeface="+mj-lt"/>
              </a:rPr>
              <a:t>sistematis</a:t>
            </a:r>
            <a:r>
              <a:rPr lang="en-US" sz="2000" dirty="0" smtClean="0">
                <a:latin typeface="+mj-lt"/>
              </a:rPr>
              <a:t> </a:t>
            </a:r>
            <a:r>
              <a:rPr lang="en-US" sz="2000" dirty="0" err="1" smtClean="0">
                <a:latin typeface="+mj-lt"/>
              </a:rPr>
              <a:t>dalam</a:t>
            </a:r>
            <a:r>
              <a:rPr lang="en-US" sz="2000" dirty="0" smtClean="0">
                <a:latin typeface="+mj-lt"/>
              </a:rPr>
              <a:t> </a:t>
            </a:r>
            <a:r>
              <a:rPr lang="en-US" sz="2000" dirty="0" err="1" smtClean="0">
                <a:latin typeface="+mj-lt"/>
              </a:rPr>
              <a:t>komunikasi</a:t>
            </a:r>
            <a:endParaRPr lang="en-US" sz="2000" dirty="0" smtClean="0">
              <a:latin typeface="+mj-lt"/>
            </a:endParaRPr>
          </a:p>
          <a:p>
            <a:pPr marL="457200" indent="-457200">
              <a:buAutoNum type="arabicPeriod"/>
            </a:pPr>
            <a:r>
              <a:rPr lang="en-US" sz="2000" dirty="0" err="1" smtClean="0">
                <a:latin typeface="+mj-lt"/>
              </a:rPr>
              <a:t>Mengasah</a:t>
            </a:r>
            <a:r>
              <a:rPr lang="en-US" sz="2000" dirty="0" smtClean="0">
                <a:latin typeface="+mj-lt"/>
              </a:rPr>
              <a:t> </a:t>
            </a:r>
            <a:r>
              <a:rPr lang="en-US" sz="2000" dirty="0" err="1" smtClean="0">
                <a:latin typeface="+mj-lt"/>
              </a:rPr>
              <a:t>keterampilan</a:t>
            </a:r>
            <a:r>
              <a:rPr lang="en-US" sz="2000" dirty="0" smtClean="0">
                <a:latin typeface="+mj-lt"/>
              </a:rPr>
              <a:t> </a:t>
            </a:r>
            <a:r>
              <a:rPr lang="en-US" sz="2000" dirty="0" err="1" smtClean="0">
                <a:latin typeface="+mj-lt"/>
              </a:rPr>
              <a:t>sosial</a:t>
            </a:r>
            <a:r>
              <a:rPr lang="en-US" sz="2000" dirty="0" smtClean="0">
                <a:latin typeface="+mj-lt"/>
              </a:rPr>
              <a:t> </a:t>
            </a:r>
            <a:r>
              <a:rPr lang="en-US" sz="2000" dirty="0" err="1" smtClean="0">
                <a:latin typeface="+mj-lt"/>
              </a:rPr>
              <a:t>dan</a:t>
            </a:r>
            <a:r>
              <a:rPr lang="en-US" sz="2000" dirty="0" smtClean="0">
                <a:latin typeface="+mj-lt"/>
              </a:rPr>
              <a:t> </a:t>
            </a:r>
            <a:r>
              <a:rPr lang="en-US" sz="2000" dirty="0" err="1" smtClean="0">
                <a:latin typeface="+mj-lt"/>
              </a:rPr>
              <a:t>profesional</a:t>
            </a:r>
            <a:endParaRPr lang="en-US" sz="2000" dirty="0" smtClean="0">
              <a:latin typeface="+mj-lt"/>
            </a:endParaRPr>
          </a:p>
          <a:p>
            <a:pPr marL="457200" indent="-457200">
              <a:buAutoNum type="arabicPeriod"/>
            </a:pPr>
            <a:endParaRPr lang="en-US" sz="2000" dirty="0" smtClean="0">
              <a:latin typeface="+mj-lt"/>
            </a:endParaRPr>
          </a:p>
          <a:p>
            <a:pPr marL="457200" indent="-457200">
              <a:buAutoNum type="arabicPeriod"/>
            </a:pPr>
            <a:endParaRPr lang="en-US" sz="2000" dirty="0" smtClean="0">
              <a:latin typeface="+mj-lt"/>
            </a:endParaRPr>
          </a:p>
          <a:p>
            <a:pPr marL="457200" indent="-457200">
              <a:buAutoNum type="arabicPeriod"/>
            </a:pPr>
            <a:endParaRPr lang="en-US" sz="2000" dirty="0">
              <a:latin typeface="+mj-lt"/>
            </a:endParaRPr>
          </a:p>
        </p:txBody>
      </p:sp>
      <p:pic>
        <p:nvPicPr>
          <p:cNvPr id="5" name="Picture 4"/>
          <p:cNvPicPr>
            <a:picLocks noChangeAspect="1"/>
          </p:cNvPicPr>
          <p:nvPr/>
        </p:nvPicPr>
        <p:blipFill>
          <a:blip r:embed="rId2"/>
          <a:stretch>
            <a:fillRect/>
          </a:stretch>
        </p:blipFill>
        <p:spPr>
          <a:xfrm>
            <a:off x="0" y="2026692"/>
            <a:ext cx="2674961" cy="1783307"/>
          </a:xfrm>
          <a:prstGeom prst="rect">
            <a:avLst/>
          </a:prstGeom>
        </p:spPr>
      </p:pic>
      <p:pic>
        <p:nvPicPr>
          <p:cNvPr id="6" name="Picture 5"/>
          <p:cNvPicPr>
            <a:picLocks noChangeAspect="1"/>
          </p:cNvPicPr>
          <p:nvPr/>
        </p:nvPicPr>
        <p:blipFill>
          <a:blip r:embed="rId3"/>
          <a:stretch>
            <a:fillRect/>
          </a:stretch>
        </p:blipFill>
        <p:spPr>
          <a:xfrm>
            <a:off x="839788" y="457200"/>
            <a:ext cx="2647666" cy="1485568"/>
          </a:xfrm>
          <a:prstGeom prst="rect">
            <a:avLst/>
          </a:prstGeom>
        </p:spPr>
      </p:pic>
      <p:pic>
        <p:nvPicPr>
          <p:cNvPr id="7" name="Picture 6"/>
          <p:cNvPicPr>
            <a:picLocks noChangeAspect="1"/>
          </p:cNvPicPr>
          <p:nvPr/>
        </p:nvPicPr>
        <p:blipFill>
          <a:blip r:embed="rId4"/>
          <a:stretch>
            <a:fillRect/>
          </a:stretch>
        </p:blipFill>
        <p:spPr>
          <a:xfrm>
            <a:off x="2695883" y="1973476"/>
            <a:ext cx="1742536" cy="2495408"/>
          </a:xfrm>
          <a:prstGeom prst="rect">
            <a:avLst/>
          </a:prstGeom>
        </p:spPr>
      </p:pic>
      <p:pic>
        <p:nvPicPr>
          <p:cNvPr id="8" name="Picture 7"/>
          <p:cNvPicPr>
            <a:picLocks noChangeAspect="1"/>
          </p:cNvPicPr>
          <p:nvPr/>
        </p:nvPicPr>
        <p:blipFill>
          <a:blip r:embed="rId5"/>
          <a:stretch>
            <a:fillRect/>
          </a:stretch>
        </p:blipFill>
        <p:spPr>
          <a:xfrm>
            <a:off x="1373220" y="3809999"/>
            <a:ext cx="1299139" cy="1623923"/>
          </a:xfrm>
          <a:prstGeom prst="rect">
            <a:avLst/>
          </a:prstGeom>
        </p:spPr>
      </p:pic>
      <p:sp>
        <p:nvSpPr>
          <p:cNvPr id="4" name="Text Placeholder 3"/>
          <p:cNvSpPr>
            <a:spLocks noGrp="1"/>
          </p:cNvSpPr>
          <p:nvPr>
            <p:ph type="body" sz="half" idx="2"/>
          </p:nvPr>
        </p:nvSpPr>
        <p:spPr>
          <a:xfrm>
            <a:off x="935323" y="2057400"/>
            <a:ext cx="3932237" cy="3811588"/>
          </a:xfrm>
        </p:spPr>
        <p:txBody>
          <a:bodyPr/>
          <a:lstStyle/>
          <a:p>
            <a:endParaRPr lang="en-US" dirty="0"/>
          </a:p>
        </p:txBody>
      </p:sp>
      <p:pic>
        <p:nvPicPr>
          <p:cNvPr id="9" name="Picture 8"/>
          <p:cNvPicPr>
            <a:picLocks noChangeAspect="1"/>
          </p:cNvPicPr>
          <p:nvPr/>
        </p:nvPicPr>
        <p:blipFill>
          <a:blip r:embed="rId6"/>
          <a:stretch>
            <a:fillRect/>
          </a:stretch>
        </p:blipFill>
        <p:spPr>
          <a:xfrm flipH="1">
            <a:off x="2672359" y="4499592"/>
            <a:ext cx="2115995" cy="1227918"/>
          </a:xfrm>
          <a:prstGeom prst="rect">
            <a:avLst/>
          </a:prstGeom>
        </p:spPr>
      </p:pic>
      <p:pic>
        <p:nvPicPr>
          <p:cNvPr id="10" name="Picture 9"/>
          <p:cNvPicPr>
            <a:picLocks noChangeAspect="1"/>
          </p:cNvPicPr>
          <p:nvPr/>
        </p:nvPicPr>
        <p:blipFill>
          <a:blip r:embed="rId7"/>
          <a:stretch>
            <a:fillRect/>
          </a:stretch>
        </p:blipFill>
        <p:spPr>
          <a:xfrm>
            <a:off x="-30790" y="3814601"/>
            <a:ext cx="1426139" cy="1426139"/>
          </a:xfrm>
          <a:prstGeom prst="rect">
            <a:avLst/>
          </a:prstGeom>
        </p:spPr>
      </p:pic>
    </p:spTree>
    <p:extLst>
      <p:ext uri="{BB962C8B-B14F-4D97-AF65-F5344CB8AC3E}">
        <p14:creationId xmlns:p14="http://schemas.microsoft.com/office/powerpoint/2010/main" val="40494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PUBLIC SPEAKING VS CONVERSATION</a:t>
            </a:r>
            <a:endParaRPr lang="en-US" b="1" dirty="0"/>
          </a:p>
        </p:txBody>
      </p:sp>
      <p:sp>
        <p:nvSpPr>
          <p:cNvPr id="3" name="Content Placeholder 2"/>
          <p:cNvSpPr>
            <a:spLocks noGrp="1"/>
          </p:cNvSpPr>
          <p:nvPr>
            <p:ph sz="half" idx="1"/>
          </p:nvPr>
        </p:nvSpPr>
        <p:spPr/>
        <p:txBody>
          <a:bodyPr>
            <a:normAutofit lnSpcReduction="10000"/>
          </a:bodyPr>
          <a:lstStyle/>
          <a:p>
            <a:pPr marL="0" indent="0" algn="ctr">
              <a:buNone/>
            </a:pPr>
            <a:r>
              <a:rPr lang="en-US" b="1" dirty="0" smtClean="0"/>
              <a:t>Public Speaking</a:t>
            </a:r>
          </a:p>
          <a:p>
            <a:r>
              <a:rPr lang="id-ID" dirty="0" smtClean="0">
                <a:latin typeface="+mj-lt"/>
              </a:rPr>
              <a:t>Terencana</a:t>
            </a:r>
          </a:p>
          <a:p>
            <a:r>
              <a:rPr lang="id-ID" dirty="0" smtClean="0">
                <a:latin typeface="+mj-lt"/>
              </a:rPr>
              <a:t>Sistematis</a:t>
            </a:r>
          </a:p>
          <a:p>
            <a:r>
              <a:rPr lang="id-ID" dirty="0" smtClean="0">
                <a:latin typeface="+mj-lt"/>
              </a:rPr>
              <a:t>Formal</a:t>
            </a:r>
          </a:p>
          <a:p>
            <a:r>
              <a:rPr lang="id-ID" dirty="0" smtClean="0">
                <a:latin typeface="+mj-lt"/>
              </a:rPr>
              <a:t>Terdapat audience khusus</a:t>
            </a:r>
          </a:p>
          <a:p>
            <a:r>
              <a:rPr lang="id-ID" dirty="0" smtClean="0">
                <a:latin typeface="+mj-lt"/>
              </a:rPr>
              <a:t>Ada ide yang disampaikan</a:t>
            </a:r>
          </a:p>
          <a:p>
            <a:r>
              <a:rPr lang="id-ID" dirty="0" smtClean="0">
                <a:latin typeface="+mj-lt"/>
              </a:rPr>
              <a:t>Berorientasi untuk dimengerti </a:t>
            </a:r>
          </a:p>
          <a:p>
            <a:r>
              <a:rPr lang="id-ID" dirty="0" smtClean="0">
                <a:latin typeface="+mj-lt"/>
              </a:rPr>
              <a:t>Berbahasa sesuai standar</a:t>
            </a:r>
          </a:p>
          <a:p>
            <a:r>
              <a:rPr lang="id-ID" dirty="0" smtClean="0">
                <a:latin typeface="+mj-lt"/>
              </a:rPr>
              <a:t>Minim interaksi </a:t>
            </a:r>
            <a:endParaRPr lang="id-ID" dirty="0">
              <a:latin typeface="+mj-lt"/>
            </a:endParaRPr>
          </a:p>
        </p:txBody>
      </p:sp>
      <p:sp>
        <p:nvSpPr>
          <p:cNvPr id="4" name="Content Placeholder 3"/>
          <p:cNvSpPr>
            <a:spLocks noGrp="1"/>
          </p:cNvSpPr>
          <p:nvPr>
            <p:ph sz="half" idx="2"/>
          </p:nvPr>
        </p:nvSpPr>
        <p:spPr/>
        <p:txBody>
          <a:bodyPr>
            <a:normAutofit lnSpcReduction="10000"/>
          </a:bodyPr>
          <a:lstStyle/>
          <a:p>
            <a:pPr marL="0" indent="0" algn="ctr">
              <a:buNone/>
            </a:pPr>
            <a:r>
              <a:rPr lang="en-US" b="1" dirty="0" smtClean="0"/>
              <a:t>Conversation</a:t>
            </a:r>
          </a:p>
          <a:p>
            <a:r>
              <a:rPr lang="id-ID" dirty="0" smtClean="0">
                <a:latin typeface="+mj-lt"/>
              </a:rPr>
              <a:t>Spontan</a:t>
            </a:r>
          </a:p>
          <a:p>
            <a:r>
              <a:rPr lang="id-ID" dirty="0" smtClean="0">
                <a:latin typeface="+mj-lt"/>
              </a:rPr>
              <a:t>Nonformal</a:t>
            </a:r>
          </a:p>
          <a:p>
            <a:r>
              <a:rPr lang="id-ID" dirty="0" smtClean="0">
                <a:latin typeface="+mj-lt"/>
              </a:rPr>
              <a:t>Tanpa perumusan ide</a:t>
            </a:r>
          </a:p>
          <a:p>
            <a:r>
              <a:rPr lang="id-ID" dirty="0" smtClean="0">
                <a:latin typeface="+mj-lt"/>
              </a:rPr>
              <a:t>Disampaikan kepada siapa saja</a:t>
            </a:r>
          </a:p>
          <a:p>
            <a:r>
              <a:rPr lang="id-ID" dirty="0" smtClean="0">
                <a:latin typeface="+mj-lt"/>
              </a:rPr>
              <a:t>Tidak berorientasi untuk dimengerti</a:t>
            </a:r>
          </a:p>
          <a:p>
            <a:r>
              <a:rPr lang="id-ID" dirty="0" smtClean="0">
                <a:latin typeface="+mj-lt"/>
              </a:rPr>
              <a:t>Berbahasa tidak formal</a:t>
            </a:r>
          </a:p>
          <a:p>
            <a:r>
              <a:rPr lang="id-ID" dirty="0" smtClean="0">
                <a:latin typeface="+mj-lt"/>
              </a:rPr>
              <a:t>Interaksi dinamis</a:t>
            </a:r>
          </a:p>
          <a:p>
            <a:endParaRPr lang="id-ID" dirty="0"/>
          </a:p>
        </p:txBody>
      </p:sp>
    </p:spTree>
    <p:extLst>
      <p:ext uri="{BB962C8B-B14F-4D97-AF65-F5344CB8AC3E}">
        <p14:creationId xmlns:p14="http://schemas.microsoft.com/office/powerpoint/2010/main" val="4066020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6510"/>
            <a:ext cx="10515600" cy="1011664"/>
          </a:xfrm>
        </p:spPr>
        <p:txBody>
          <a:bodyPr/>
          <a:lstStyle/>
          <a:p>
            <a:pPr algn="ctr"/>
            <a:r>
              <a:rPr lang="en-US" b="1" dirty="0" smtClean="0"/>
              <a:t>PUBLIC SPEAKING MENURUT PARA AHLI</a:t>
            </a:r>
            <a:endParaRPr lang="en-US" b="1" dirty="0"/>
          </a:p>
        </p:txBody>
      </p:sp>
      <p:sp>
        <p:nvSpPr>
          <p:cNvPr id="3" name="Content Placeholder 2"/>
          <p:cNvSpPr>
            <a:spLocks noGrp="1"/>
          </p:cNvSpPr>
          <p:nvPr>
            <p:ph sz="half" idx="1"/>
          </p:nvPr>
        </p:nvSpPr>
        <p:spPr>
          <a:xfrm>
            <a:off x="838200" y="777922"/>
            <a:ext cx="5181600" cy="5800299"/>
          </a:xfrm>
        </p:spPr>
        <p:txBody>
          <a:bodyPr>
            <a:noAutofit/>
          </a:bodyPr>
          <a:lstStyle/>
          <a:p>
            <a:pPr>
              <a:buFont typeface="+mj-lt"/>
              <a:buAutoNum type="arabicPeriod"/>
            </a:pPr>
            <a:r>
              <a:rPr lang="id-ID" sz="1600" b="1" dirty="0" smtClean="0"/>
              <a:t>Aristotle</a:t>
            </a:r>
            <a:r>
              <a:rPr lang="id-ID" sz="1600" dirty="0" smtClean="0"/>
              <a:t/>
            </a:r>
            <a:br>
              <a:rPr lang="id-ID" sz="1600" dirty="0" smtClean="0"/>
            </a:br>
            <a:r>
              <a:rPr lang="id-ID" sz="1600" dirty="0" smtClean="0"/>
              <a:t>Dalam karyanya </a:t>
            </a:r>
            <a:r>
              <a:rPr lang="id-ID" sz="1600" i="1" dirty="0" smtClean="0"/>
              <a:t>Rhetoric</a:t>
            </a:r>
            <a:r>
              <a:rPr lang="id-ID" sz="1600" dirty="0" smtClean="0"/>
              <a:t> (350 SM), filsuf Yunani kuno ini mendefinisikan public speaking sebagai seni dan ilmu persuasi melalui kata-kata. Ia membagi orasi menjadi tiga jenis: politik, hukum, dan seremonial, serta menekankan pentingnya etos (karakter pembicara), logos (logika), dan pathos (emosi) dalam membujuk audiens .</a:t>
            </a:r>
          </a:p>
          <a:p>
            <a:pPr>
              <a:buFont typeface="+mj-lt"/>
              <a:buAutoNum type="arabicPeriod"/>
            </a:pPr>
            <a:r>
              <a:rPr lang="id-ID" sz="1600" b="1" dirty="0" smtClean="0"/>
              <a:t>Dale Carnegie</a:t>
            </a:r>
            <a:r>
              <a:rPr lang="id-ID" sz="1600" dirty="0" smtClean="0"/>
              <a:t/>
            </a:r>
            <a:br>
              <a:rPr lang="id-ID" sz="1600" dirty="0" smtClean="0"/>
            </a:br>
            <a:r>
              <a:rPr lang="id-ID" sz="1600" dirty="0" smtClean="0"/>
              <a:t>Dalam bukunya yang terkenal, </a:t>
            </a:r>
            <a:r>
              <a:rPr lang="id-ID" sz="1600" i="1" dirty="0" smtClean="0"/>
              <a:t>The Quick and Easy Way to Effective Speaking</a:t>
            </a:r>
            <a:r>
              <a:rPr lang="id-ID" sz="1600" dirty="0" smtClean="0"/>
              <a:t>, Carnegie menyatakan bahwa public speaking adalah kemampuan untuk mempengaruhi orang lain melalui berbicara di depan umum. Ia menekankan pentingnya rasa percaya diri dan teknik komunikasi yang efektif .</a:t>
            </a:r>
          </a:p>
          <a:p>
            <a:pPr>
              <a:buFont typeface="+mj-lt"/>
              <a:buAutoNum type="arabicPeriod"/>
            </a:pPr>
            <a:r>
              <a:rPr lang="id-ID" sz="1600" b="1" dirty="0" smtClean="0"/>
              <a:t>Stephen E. Lucas</a:t>
            </a:r>
            <a:r>
              <a:rPr lang="id-ID" sz="1600" dirty="0" smtClean="0"/>
              <a:t/>
            </a:r>
            <a:br>
              <a:rPr lang="id-ID" sz="1600" dirty="0" smtClean="0"/>
            </a:br>
            <a:r>
              <a:rPr lang="id-ID" sz="1600" dirty="0" smtClean="0"/>
              <a:t>Menurut Lucas dalam bukunya </a:t>
            </a:r>
            <a:r>
              <a:rPr lang="id-ID" sz="1600" i="1" dirty="0" smtClean="0"/>
              <a:t>The Art of Public Speaking</a:t>
            </a:r>
            <a:r>
              <a:rPr lang="id-ID" sz="1600" dirty="0" smtClean="0"/>
              <a:t>, public speaking adalah proses komunikasi verbal yang dirancang untuk mempengaruhi pemikiran, perasaan, atau tindakan audiens. Ia menekankan pentingnya persiapan dan struktur dalam menyampaikan pesan .</a:t>
            </a:r>
          </a:p>
          <a:p>
            <a:pPr>
              <a:buFont typeface="+mj-lt"/>
              <a:buAutoNum type="arabicPeriod"/>
            </a:pPr>
            <a:r>
              <a:rPr lang="id-ID" sz="1600" b="1" dirty="0" smtClean="0"/>
              <a:t>Jhon V. Thill &amp; Courtland L. Bovee</a:t>
            </a:r>
            <a:r>
              <a:rPr lang="id-ID" sz="1600" dirty="0" smtClean="0"/>
              <a:t/>
            </a:r>
            <a:br>
              <a:rPr lang="id-ID" sz="1600" dirty="0" smtClean="0"/>
            </a:br>
            <a:r>
              <a:rPr lang="id-ID" sz="1600" dirty="0" smtClean="0"/>
              <a:t>Dalam </a:t>
            </a:r>
            <a:r>
              <a:rPr lang="id-ID" sz="1600" i="1" dirty="0" smtClean="0"/>
              <a:t>Excellence in Business Communication</a:t>
            </a:r>
            <a:r>
              <a:rPr lang="id-ID" sz="1600" dirty="0" smtClean="0"/>
              <a:t>, mereka mendefinisikan public speaking sebagai proses menyampaikan pesan secara lisan dengan tujuan untuk mempengaruhi pikiran atau tindakan orang lain .</a:t>
            </a:r>
          </a:p>
        </p:txBody>
      </p:sp>
      <p:sp>
        <p:nvSpPr>
          <p:cNvPr id="4" name="Content Placeholder 3"/>
          <p:cNvSpPr>
            <a:spLocks noGrp="1"/>
          </p:cNvSpPr>
          <p:nvPr>
            <p:ph sz="half" idx="2"/>
          </p:nvPr>
        </p:nvSpPr>
        <p:spPr>
          <a:xfrm>
            <a:off x="6172200" y="1323833"/>
            <a:ext cx="5181600" cy="3643952"/>
          </a:xfrm>
        </p:spPr>
        <p:txBody>
          <a:bodyPr>
            <a:noAutofit/>
          </a:bodyPr>
          <a:lstStyle/>
          <a:p>
            <a:pPr marL="0" indent="0">
              <a:buNone/>
            </a:pPr>
            <a:r>
              <a:rPr lang="id-ID" sz="1800" b="1" dirty="0" smtClean="0"/>
              <a:t>6. Michael Osborn, Suzanne Osborn, &amp; Randall Osborn</a:t>
            </a:r>
            <a:r>
              <a:rPr lang="id-ID" sz="1800" dirty="0" smtClean="0"/>
              <a:t/>
            </a:r>
            <a:br>
              <a:rPr lang="id-ID" sz="1800" dirty="0" smtClean="0"/>
            </a:br>
            <a:r>
              <a:rPr lang="id-ID" sz="1800" dirty="0" smtClean="0"/>
              <a:t>Dalam </a:t>
            </a:r>
            <a:r>
              <a:rPr lang="id-ID" sz="1800" i="1" dirty="0" smtClean="0"/>
              <a:t>Public Speaking: Finding Your Voice</a:t>
            </a:r>
            <a:r>
              <a:rPr lang="id-ID" sz="1800" dirty="0" smtClean="0"/>
              <a:t>, mereka menyatakan bahwa public speaking adalah kemampuan untuk mengorganisir pikiran dan ide-ide, serta menyampaikan pesan secara efektif dan persuasif di depan publik .</a:t>
            </a:r>
          </a:p>
          <a:p>
            <a:pPr marL="0" indent="0">
              <a:buNone/>
            </a:pPr>
            <a:r>
              <a:rPr lang="id-ID" sz="1800" b="1" dirty="0" smtClean="0"/>
              <a:t>7. </a:t>
            </a:r>
            <a:r>
              <a:rPr lang="id-ID" sz="1800" b="1" dirty="0" smtClean="0"/>
              <a:t>David Zarefsky</a:t>
            </a:r>
            <a:r>
              <a:rPr lang="id-ID" sz="1800" dirty="0" smtClean="0"/>
              <a:t/>
            </a:r>
            <a:br>
              <a:rPr lang="id-ID" sz="1800" dirty="0" smtClean="0"/>
            </a:br>
            <a:r>
              <a:rPr lang="id-ID" sz="1800" dirty="0" smtClean="0"/>
              <a:t>Dalam </a:t>
            </a:r>
            <a:r>
              <a:rPr lang="id-ID" sz="1800" i="1" dirty="0" smtClean="0"/>
              <a:t>Public Speaking: Strategies for Success</a:t>
            </a:r>
            <a:r>
              <a:rPr lang="id-ID" sz="1800" dirty="0" smtClean="0"/>
              <a:t>, Zarefsky mendefinisikan public speaking sebagai proses komunikasi berkelanjutan di mana pesan dan lambang bersirkulasi berulang-ulang antara pembicara dan pendengarnya .</a:t>
            </a:r>
          </a:p>
          <a:p>
            <a:pPr marL="0" indent="0">
              <a:buNone/>
            </a:pPr>
            <a:r>
              <a:rPr lang="id-ID" sz="1800" b="1" dirty="0" smtClean="0"/>
              <a:t>8. </a:t>
            </a:r>
            <a:r>
              <a:rPr lang="id-ID" sz="1800" b="1" dirty="0" smtClean="0"/>
              <a:t>Ys. Gunadi</a:t>
            </a:r>
            <a:r>
              <a:rPr lang="id-ID" sz="1800" dirty="0" smtClean="0"/>
              <a:t/>
            </a:r>
            <a:br>
              <a:rPr lang="id-ID" sz="1800" dirty="0" smtClean="0"/>
            </a:br>
            <a:r>
              <a:rPr lang="id-ID" sz="1800" dirty="0" smtClean="0"/>
              <a:t>Menurut Gunadi dalam </a:t>
            </a:r>
            <a:r>
              <a:rPr lang="id-ID" sz="1800" i="1" dirty="0" smtClean="0"/>
              <a:t>Himpunan Istilah Komunikasi</a:t>
            </a:r>
            <a:r>
              <a:rPr lang="id-ID" sz="1800" dirty="0" smtClean="0"/>
              <a:t>, public speaking adalah bentuk komunikasi lisan di hadapan banyak orang dengan tujuan mempengaruhi, mengubah opini, mengajar, mendidik, memberikan penjelasan, serta memberikan informasi kepada masyarakat tertentu .</a:t>
            </a:r>
          </a:p>
          <a:p>
            <a:endParaRPr lang="id-ID" sz="1800" dirty="0"/>
          </a:p>
        </p:txBody>
      </p:sp>
    </p:spTree>
    <p:extLst>
      <p:ext uri="{BB962C8B-B14F-4D97-AF65-F5344CB8AC3E}">
        <p14:creationId xmlns:p14="http://schemas.microsoft.com/office/powerpoint/2010/main" val="383561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i="1" dirty="0" smtClean="0"/>
              <a:t>PUBLIC SPEAKING?</a:t>
            </a:r>
            <a:endParaRPr lang="en-US" b="1" i="1" dirty="0"/>
          </a:p>
        </p:txBody>
      </p:sp>
      <p:sp>
        <p:nvSpPr>
          <p:cNvPr id="8" name="Content Placeholder 7"/>
          <p:cNvSpPr>
            <a:spLocks noGrp="1"/>
          </p:cNvSpPr>
          <p:nvPr>
            <p:ph sz="half" idx="1"/>
          </p:nvPr>
        </p:nvSpPr>
        <p:spPr/>
        <p:txBody>
          <a:bodyPr/>
          <a:lstStyle/>
          <a:p>
            <a:pPr marL="0" indent="0" algn="ctr">
              <a:buNone/>
            </a:pPr>
            <a:r>
              <a:rPr lang="en-US" i="1" dirty="0" smtClean="0"/>
              <a:t>Public Speaking skill empower us to communicate ideas and information in a way that all members of the audience can understand</a:t>
            </a:r>
            <a:r>
              <a:rPr lang="en-US" dirty="0" smtClean="0"/>
              <a:t> (</a:t>
            </a:r>
            <a:r>
              <a:rPr lang="en-US" dirty="0" err="1" smtClean="0"/>
              <a:t>Verderber</a:t>
            </a:r>
            <a:r>
              <a:rPr lang="en-US" dirty="0" smtClean="0"/>
              <a:t>, 2008)</a:t>
            </a:r>
          </a:p>
          <a:p>
            <a:pPr marL="0" indent="0" algn="ctr">
              <a:buNone/>
            </a:pPr>
            <a:endParaRPr lang="en-US" dirty="0"/>
          </a:p>
          <a:p>
            <a:pPr marL="0" indent="0" algn="ctr">
              <a:buNone/>
            </a:pPr>
            <a:r>
              <a:rPr lang="en-US" dirty="0" smtClean="0"/>
              <a:t>*Ide, </a:t>
            </a:r>
            <a:r>
              <a:rPr lang="en-US" dirty="0" err="1" smtClean="0"/>
              <a:t>informasi</a:t>
            </a:r>
            <a:r>
              <a:rPr lang="en-US" dirty="0" smtClean="0"/>
              <a:t>, </a:t>
            </a:r>
            <a:r>
              <a:rPr lang="en-US" dirty="0" err="1" smtClean="0"/>
              <a:t>dapat</a:t>
            </a:r>
            <a:r>
              <a:rPr lang="en-US" dirty="0" smtClean="0"/>
              <a:t> </a:t>
            </a:r>
            <a:r>
              <a:rPr lang="en-US" dirty="0" err="1" smtClean="0"/>
              <a:t>dipahami</a:t>
            </a:r>
            <a:r>
              <a:rPr lang="en-US" dirty="0" smtClean="0"/>
              <a:t> </a:t>
            </a:r>
            <a:r>
              <a:rPr lang="en-US" dirty="0" err="1" smtClean="0"/>
              <a:t>audiens</a:t>
            </a:r>
            <a:r>
              <a:rPr lang="en-US" dirty="0"/>
              <a:t>:</a:t>
            </a:r>
            <a:r>
              <a:rPr lang="en-US" dirty="0" smtClean="0"/>
              <a:t> formal</a:t>
            </a:r>
            <a:endParaRPr lang="en-US" dirty="0"/>
          </a:p>
        </p:txBody>
      </p:sp>
      <p:pic>
        <p:nvPicPr>
          <p:cNvPr id="2050" name="Picture 2" descr="https://tse2.mm.bing.net/th?id=OIP.frtrQEyUVyZJfx-MsicK5QHaEJ&amp;pid=Api&amp;P=0&amp;h=18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47132" y="1970336"/>
            <a:ext cx="5248097" cy="294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525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227" y="130848"/>
            <a:ext cx="10515600" cy="1325563"/>
          </a:xfrm>
        </p:spPr>
        <p:txBody>
          <a:bodyPr/>
          <a:lstStyle/>
          <a:p>
            <a:r>
              <a:rPr lang="en-US" dirty="0" smtClean="0"/>
              <a:t>                              </a:t>
            </a:r>
            <a:r>
              <a:rPr lang="en-US" b="1" dirty="0" err="1" smtClean="0"/>
              <a:t>Kesimpulan</a:t>
            </a:r>
            <a:endParaRPr lang="en-US" b="1" dirty="0"/>
          </a:p>
        </p:txBody>
      </p:sp>
      <p:sp>
        <p:nvSpPr>
          <p:cNvPr id="3" name="Content Placeholder 2"/>
          <p:cNvSpPr>
            <a:spLocks noGrp="1"/>
          </p:cNvSpPr>
          <p:nvPr>
            <p:ph sz="half" idx="1"/>
          </p:nvPr>
        </p:nvSpPr>
        <p:spPr>
          <a:xfrm>
            <a:off x="5170227" y="1495949"/>
            <a:ext cx="5181600" cy="4351338"/>
          </a:xfrm>
        </p:spPr>
        <p:txBody>
          <a:bodyPr>
            <a:normAutofit lnSpcReduction="10000"/>
          </a:bodyPr>
          <a:lstStyle/>
          <a:p>
            <a:pPr marL="0" indent="0" algn="ctr">
              <a:buNone/>
            </a:pPr>
            <a:r>
              <a:rPr lang="id-ID" dirty="0" smtClean="0">
                <a:latin typeface="+mj-lt"/>
              </a:rPr>
              <a:t>Secara umum, public speaking dapat dipahami sebagai seni dan keterampilan berbicara di depan umum untuk menyampaikan pesan, informasi, atau gagasan dengan tujuan mempengaruhi, menginspirasi, atau mengedukasi audiens. Hal ini melibatkan penggunaan bahasa verbal dan nonverbal yang efektif, serta kemampuan untuk membangun koneksi dengan pendengar.</a:t>
            </a:r>
            <a:endParaRPr lang="id-ID" dirty="0">
              <a:latin typeface="+mj-lt"/>
            </a:endParaRPr>
          </a:p>
        </p:txBody>
      </p:sp>
      <p:pic>
        <p:nvPicPr>
          <p:cNvPr id="5" name="Content Placeholder 4"/>
          <p:cNvPicPr>
            <a:picLocks noGrp="1" noChangeAspect="1"/>
          </p:cNvPicPr>
          <p:nvPr>
            <p:ph sz="half" idx="2"/>
          </p:nvPr>
        </p:nvPicPr>
        <p:blipFill>
          <a:blip r:embed="rId2"/>
          <a:stretch>
            <a:fillRect/>
          </a:stretch>
        </p:blipFill>
        <p:spPr>
          <a:xfrm>
            <a:off x="1193921" y="419993"/>
            <a:ext cx="3157680" cy="2105120"/>
          </a:xfrm>
          <a:prstGeom prst="rect">
            <a:avLst/>
          </a:prstGeom>
        </p:spPr>
      </p:pic>
      <p:pic>
        <p:nvPicPr>
          <p:cNvPr id="6" name="Picture 5"/>
          <p:cNvPicPr>
            <a:picLocks noChangeAspect="1"/>
          </p:cNvPicPr>
          <p:nvPr/>
        </p:nvPicPr>
        <p:blipFill>
          <a:blip r:embed="rId3"/>
          <a:stretch>
            <a:fillRect/>
          </a:stretch>
        </p:blipFill>
        <p:spPr>
          <a:xfrm>
            <a:off x="299227" y="2508971"/>
            <a:ext cx="3417753" cy="2278502"/>
          </a:xfrm>
          <a:prstGeom prst="rect">
            <a:avLst/>
          </a:prstGeom>
        </p:spPr>
      </p:pic>
      <p:pic>
        <p:nvPicPr>
          <p:cNvPr id="8" name="Picture 7"/>
          <p:cNvPicPr>
            <a:picLocks noChangeAspect="1"/>
          </p:cNvPicPr>
          <p:nvPr/>
        </p:nvPicPr>
        <p:blipFill>
          <a:blip r:embed="rId4"/>
          <a:stretch>
            <a:fillRect/>
          </a:stretch>
        </p:blipFill>
        <p:spPr>
          <a:xfrm>
            <a:off x="1864151" y="4614091"/>
            <a:ext cx="3122070" cy="2080860"/>
          </a:xfrm>
          <a:prstGeom prst="rect">
            <a:avLst/>
          </a:prstGeom>
        </p:spPr>
      </p:pic>
    </p:spTree>
    <p:extLst>
      <p:ext uri="{BB962C8B-B14F-4D97-AF65-F5344CB8AC3E}">
        <p14:creationId xmlns:p14="http://schemas.microsoft.com/office/powerpoint/2010/main" val="242204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Komunikasi</a:t>
            </a:r>
            <a:r>
              <a:rPr lang="en-US" b="1" dirty="0" smtClean="0"/>
              <a:t> </a:t>
            </a:r>
            <a:r>
              <a:rPr lang="en-US" b="1" dirty="0" err="1" smtClean="0"/>
              <a:t>dan</a:t>
            </a:r>
            <a:r>
              <a:rPr lang="en-US" b="1" dirty="0" smtClean="0"/>
              <a:t> Public Speaking</a:t>
            </a:r>
            <a:endParaRPr lang="en-US" b="1" dirty="0"/>
          </a:p>
        </p:txBody>
      </p:sp>
      <p:sp>
        <p:nvSpPr>
          <p:cNvPr id="3" name="Content Placeholder 2"/>
          <p:cNvSpPr>
            <a:spLocks noGrp="1"/>
          </p:cNvSpPr>
          <p:nvPr>
            <p:ph sz="half" idx="1"/>
          </p:nvPr>
        </p:nvSpPr>
        <p:spPr/>
        <p:txBody>
          <a:bodyPr/>
          <a:lstStyle/>
          <a:p>
            <a:pPr marL="0" indent="0">
              <a:buNone/>
            </a:pPr>
            <a:r>
              <a:rPr lang="en-US" dirty="0" err="1" smtClean="0"/>
              <a:t>Efektivitas</a:t>
            </a:r>
            <a:r>
              <a:rPr lang="en-US" dirty="0" smtClean="0"/>
              <a:t> public speaking </a:t>
            </a:r>
          </a:p>
          <a:p>
            <a:r>
              <a:rPr lang="en-US" dirty="0" err="1" smtClean="0"/>
              <a:t>Bahasa</a:t>
            </a:r>
            <a:endParaRPr lang="en-US" dirty="0" smtClean="0"/>
          </a:p>
          <a:p>
            <a:r>
              <a:rPr lang="en-US" dirty="0" err="1" smtClean="0"/>
              <a:t>Pembicara</a:t>
            </a:r>
            <a:r>
              <a:rPr lang="en-US" dirty="0" smtClean="0"/>
              <a:t>  (</a:t>
            </a:r>
            <a:r>
              <a:rPr lang="en-US" dirty="0" err="1" smtClean="0"/>
              <a:t>Aristoteles</a:t>
            </a:r>
            <a:r>
              <a:rPr lang="en-US" dirty="0" smtClean="0"/>
              <a:t>)</a:t>
            </a:r>
          </a:p>
          <a:p>
            <a:r>
              <a:rPr lang="en-US" dirty="0" smtClean="0"/>
              <a:t>Audience</a:t>
            </a:r>
          </a:p>
          <a:p>
            <a:r>
              <a:rPr lang="en-US" dirty="0" err="1" smtClean="0"/>
              <a:t>Tujuan</a:t>
            </a:r>
            <a:r>
              <a:rPr lang="en-US" dirty="0" smtClean="0"/>
              <a:t> </a:t>
            </a:r>
            <a:r>
              <a:rPr lang="en-US" dirty="0" err="1" smtClean="0"/>
              <a:t>penyampaian</a:t>
            </a:r>
            <a:r>
              <a:rPr lang="en-US" dirty="0" smtClean="0"/>
              <a:t> </a:t>
            </a:r>
            <a:r>
              <a:rPr lang="en-US" dirty="0" err="1" smtClean="0"/>
              <a:t>pesan</a:t>
            </a:r>
            <a:endParaRPr lang="en-US" dirty="0"/>
          </a:p>
        </p:txBody>
      </p:sp>
      <p:sp>
        <p:nvSpPr>
          <p:cNvPr id="4" name="Content Placeholder 3"/>
          <p:cNvSpPr>
            <a:spLocks noGrp="1"/>
          </p:cNvSpPr>
          <p:nvPr>
            <p:ph sz="half" idx="2"/>
          </p:nvPr>
        </p:nvSpPr>
        <p:spPr/>
        <p:txBody>
          <a:bodyPr/>
          <a:lstStyle/>
          <a:p>
            <a:pPr marL="0" indent="0">
              <a:buNone/>
            </a:pPr>
            <a:r>
              <a:rPr lang="en-US" dirty="0" err="1" smtClean="0"/>
              <a:t>Komunikasi</a:t>
            </a:r>
            <a:r>
              <a:rPr lang="en-US" dirty="0" smtClean="0"/>
              <a:t> yang </a:t>
            </a:r>
            <a:r>
              <a:rPr lang="en-US" dirty="0" err="1" smtClean="0"/>
              <a:t>efektif</a:t>
            </a:r>
            <a:endParaRPr lang="en-US" dirty="0" smtClean="0"/>
          </a:p>
          <a:p>
            <a:r>
              <a:rPr lang="en-US" dirty="0" smtClean="0"/>
              <a:t>Verbal</a:t>
            </a:r>
          </a:p>
          <a:p>
            <a:r>
              <a:rPr lang="en-US" dirty="0" smtClean="0"/>
              <a:t>Nonverbal </a:t>
            </a:r>
            <a:endParaRPr lang="en-US" dirty="0"/>
          </a:p>
        </p:txBody>
      </p:sp>
    </p:spTree>
    <p:extLst>
      <p:ext uri="{BB962C8B-B14F-4D97-AF65-F5344CB8AC3E}">
        <p14:creationId xmlns:p14="http://schemas.microsoft.com/office/powerpoint/2010/main" val="3854064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678" y="146761"/>
            <a:ext cx="10515600" cy="1325563"/>
          </a:xfrm>
        </p:spPr>
        <p:txBody>
          <a:bodyPr/>
          <a:lstStyle/>
          <a:p>
            <a:pPr algn="ctr"/>
            <a:r>
              <a:rPr lang="en-US" b="1" dirty="0" smtClean="0"/>
              <a:t>HAL PENTING DALAM PUBLIC SPEAKING</a:t>
            </a:r>
            <a:endParaRPr lang="en-US" b="1" dirty="0"/>
          </a:p>
        </p:txBody>
      </p:sp>
      <p:pic>
        <p:nvPicPr>
          <p:cNvPr id="5" name="Content Placeholder 4"/>
          <p:cNvPicPr>
            <a:picLocks noGrp="1" noChangeAspect="1"/>
          </p:cNvPicPr>
          <p:nvPr>
            <p:ph sz="half" idx="1"/>
          </p:nvPr>
        </p:nvPicPr>
        <p:blipFill>
          <a:blip r:embed="rId2"/>
          <a:stretch>
            <a:fillRect/>
          </a:stretch>
        </p:blipFill>
        <p:spPr>
          <a:xfrm>
            <a:off x="6693089" y="2259938"/>
            <a:ext cx="4334301" cy="2889534"/>
          </a:xfrm>
          <a:prstGeom prst="rect">
            <a:avLst/>
          </a:prstGeom>
        </p:spPr>
      </p:pic>
      <p:sp>
        <p:nvSpPr>
          <p:cNvPr id="4" name="Content Placeholder 3"/>
          <p:cNvSpPr>
            <a:spLocks noGrp="1"/>
          </p:cNvSpPr>
          <p:nvPr>
            <p:ph sz="half" idx="2"/>
          </p:nvPr>
        </p:nvSpPr>
        <p:spPr>
          <a:xfrm>
            <a:off x="974678" y="1472324"/>
            <a:ext cx="5181600" cy="5131559"/>
          </a:xfrm>
        </p:spPr>
        <p:txBody>
          <a:bodyPr>
            <a:noAutofit/>
          </a:bodyPr>
          <a:lstStyle/>
          <a:p>
            <a:pPr marL="342900" indent="-342900">
              <a:buAutoNum type="arabicPeriod"/>
            </a:pPr>
            <a:r>
              <a:rPr lang="en-US" sz="2000" dirty="0" err="1" smtClean="0">
                <a:latin typeface="+mj-lt"/>
              </a:rPr>
              <a:t>Persiapan</a:t>
            </a:r>
            <a:r>
              <a:rPr lang="en-US" sz="2000" dirty="0" smtClean="0">
                <a:latin typeface="+mj-lt"/>
              </a:rPr>
              <a:t> (Preparation) </a:t>
            </a:r>
          </a:p>
          <a:p>
            <a:pPr marL="342900" indent="-342900">
              <a:buAutoNum type="arabicPeriod"/>
            </a:pPr>
            <a:r>
              <a:rPr lang="en-US" sz="2000" dirty="0" err="1" smtClean="0">
                <a:latin typeface="+mj-lt"/>
              </a:rPr>
              <a:t>Mengetahui</a:t>
            </a:r>
            <a:r>
              <a:rPr lang="en-US" sz="2000" dirty="0" smtClean="0">
                <a:latin typeface="+mj-lt"/>
              </a:rPr>
              <a:t> </a:t>
            </a:r>
            <a:r>
              <a:rPr lang="en-US" sz="2000" dirty="0" err="1" smtClean="0">
                <a:latin typeface="+mj-lt"/>
              </a:rPr>
              <a:t>Audiens</a:t>
            </a:r>
            <a:r>
              <a:rPr lang="en-US" sz="2000" dirty="0" smtClean="0">
                <a:latin typeface="+mj-lt"/>
              </a:rPr>
              <a:t> (Know Your Audience)</a:t>
            </a:r>
          </a:p>
          <a:p>
            <a:pPr marL="342900" indent="-342900">
              <a:buAutoNum type="arabicPeriod"/>
            </a:pPr>
            <a:r>
              <a:rPr lang="en-US" sz="2000" dirty="0" err="1" smtClean="0">
                <a:latin typeface="+mj-lt"/>
              </a:rPr>
              <a:t>Bahasa</a:t>
            </a:r>
            <a:r>
              <a:rPr lang="en-US" sz="2000" dirty="0" smtClean="0">
                <a:latin typeface="+mj-lt"/>
              </a:rPr>
              <a:t> </a:t>
            </a:r>
            <a:r>
              <a:rPr lang="en-US" sz="2000" dirty="0" err="1" smtClean="0">
                <a:latin typeface="+mj-lt"/>
              </a:rPr>
              <a:t>Tubuh</a:t>
            </a:r>
            <a:r>
              <a:rPr lang="en-US" sz="2000" dirty="0" smtClean="0">
                <a:latin typeface="+mj-lt"/>
              </a:rPr>
              <a:t> (Body Language) </a:t>
            </a:r>
            <a:r>
              <a:rPr lang="en-US" sz="2000" dirty="0" err="1" smtClean="0">
                <a:latin typeface="+mj-lt"/>
              </a:rPr>
              <a:t>dan</a:t>
            </a:r>
            <a:r>
              <a:rPr lang="en-US" sz="2000" dirty="0" smtClean="0">
                <a:latin typeface="+mj-lt"/>
              </a:rPr>
              <a:t> </a:t>
            </a:r>
            <a:r>
              <a:rPr lang="en-US" sz="2000" dirty="0" err="1" smtClean="0">
                <a:latin typeface="+mj-lt"/>
              </a:rPr>
              <a:t>Etika</a:t>
            </a:r>
            <a:endParaRPr lang="en-US" sz="2000" dirty="0" smtClean="0">
              <a:latin typeface="+mj-lt"/>
            </a:endParaRPr>
          </a:p>
          <a:p>
            <a:pPr marL="342900" indent="-342900">
              <a:buAutoNum type="arabicPeriod"/>
            </a:pPr>
            <a:r>
              <a:rPr lang="en-US" sz="2000" dirty="0" err="1" smtClean="0">
                <a:latin typeface="+mj-lt"/>
              </a:rPr>
              <a:t>Suara</a:t>
            </a:r>
            <a:r>
              <a:rPr lang="en-US" sz="2000" dirty="0" smtClean="0">
                <a:latin typeface="+mj-lt"/>
              </a:rPr>
              <a:t> </a:t>
            </a:r>
            <a:r>
              <a:rPr lang="en-US" sz="2000" dirty="0" err="1" smtClean="0">
                <a:latin typeface="+mj-lt"/>
              </a:rPr>
              <a:t>dan</a:t>
            </a:r>
            <a:r>
              <a:rPr lang="en-US" sz="2000" dirty="0" smtClean="0">
                <a:latin typeface="+mj-lt"/>
              </a:rPr>
              <a:t> </a:t>
            </a:r>
            <a:r>
              <a:rPr lang="en-US" sz="2000" dirty="0" err="1" smtClean="0">
                <a:latin typeface="+mj-lt"/>
              </a:rPr>
              <a:t>Intonasi</a:t>
            </a:r>
            <a:r>
              <a:rPr lang="en-US" sz="2000" dirty="0" smtClean="0">
                <a:latin typeface="+mj-lt"/>
              </a:rPr>
              <a:t> (Voice and Tone)</a:t>
            </a:r>
          </a:p>
          <a:p>
            <a:pPr marL="342900" indent="-342900">
              <a:buAutoNum type="arabicPeriod"/>
            </a:pPr>
            <a:r>
              <a:rPr lang="en-US" sz="2000" dirty="0" err="1" smtClean="0">
                <a:latin typeface="+mj-lt"/>
              </a:rPr>
              <a:t>Pembukaan</a:t>
            </a:r>
            <a:r>
              <a:rPr lang="en-US" sz="2000" dirty="0" smtClean="0">
                <a:latin typeface="+mj-lt"/>
              </a:rPr>
              <a:t> yang </a:t>
            </a:r>
            <a:r>
              <a:rPr lang="en-US" sz="2000" dirty="0" err="1" smtClean="0">
                <a:latin typeface="+mj-lt"/>
              </a:rPr>
              <a:t>Kuat</a:t>
            </a:r>
            <a:r>
              <a:rPr lang="en-US" sz="2000" dirty="0" smtClean="0">
                <a:latin typeface="+mj-lt"/>
              </a:rPr>
              <a:t> (Strong Opening)</a:t>
            </a:r>
          </a:p>
          <a:p>
            <a:pPr marL="342900" indent="-342900">
              <a:buAutoNum type="arabicPeriod"/>
            </a:pPr>
            <a:r>
              <a:rPr lang="en-US" sz="2000" dirty="0" err="1" smtClean="0">
                <a:latin typeface="+mj-lt"/>
              </a:rPr>
              <a:t>Penyampaian</a:t>
            </a:r>
            <a:r>
              <a:rPr lang="en-US" sz="2000" dirty="0" smtClean="0">
                <a:latin typeface="+mj-lt"/>
              </a:rPr>
              <a:t> </a:t>
            </a:r>
            <a:r>
              <a:rPr lang="en-US" sz="2000" dirty="0" err="1" smtClean="0">
                <a:latin typeface="+mj-lt"/>
              </a:rPr>
              <a:t>Pesan</a:t>
            </a:r>
            <a:r>
              <a:rPr lang="en-US" sz="2000" dirty="0" smtClean="0">
                <a:latin typeface="+mj-lt"/>
              </a:rPr>
              <a:t> </a:t>
            </a:r>
            <a:r>
              <a:rPr lang="en-US" sz="2000" dirty="0" err="1" smtClean="0">
                <a:latin typeface="+mj-lt"/>
              </a:rPr>
              <a:t>Utama</a:t>
            </a:r>
            <a:r>
              <a:rPr lang="en-US" sz="2000" dirty="0" smtClean="0">
                <a:latin typeface="+mj-lt"/>
              </a:rPr>
              <a:t> (Delivering the Message).</a:t>
            </a:r>
          </a:p>
          <a:p>
            <a:pPr marL="342900" indent="-342900">
              <a:buAutoNum type="arabicPeriod"/>
            </a:pPr>
            <a:r>
              <a:rPr lang="en-US" sz="2000" dirty="0" err="1" smtClean="0">
                <a:latin typeface="+mj-lt"/>
              </a:rPr>
              <a:t>Penutupan</a:t>
            </a:r>
            <a:r>
              <a:rPr lang="en-US" sz="2000" dirty="0" smtClean="0">
                <a:latin typeface="+mj-lt"/>
              </a:rPr>
              <a:t> yang </a:t>
            </a:r>
            <a:r>
              <a:rPr lang="en-US" sz="2000" dirty="0" err="1" smtClean="0">
                <a:latin typeface="+mj-lt"/>
              </a:rPr>
              <a:t>Efektif</a:t>
            </a:r>
            <a:r>
              <a:rPr lang="en-US" sz="2000" dirty="0" smtClean="0">
                <a:latin typeface="+mj-lt"/>
              </a:rPr>
              <a:t> (Effective Conclusion).</a:t>
            </a:r>
          </a:p>
          <a:p>
            <a:pPr marL="342900" indent="-342900">
              <a:buAutoNum type="arabicPeriod"/>
            </a:pPr>
            <a:r>
              <a:rPr lang="en-US" sz="2000" dirty="0" err="1" smtClean="0">
                <a:latin typeface="+mj-lt"/>
              </a:rPr>
              <a:t>Latihan</a:t>
            </a:r>
            <a:r>
              <a:rPr lang="en-US" sz="2000" dirty="0" smtClean="0">
                <a:latin typeface="+mj-lt"/>
              </a:rPr>
              <a:t> (Practice)</a:t>
            </a:r>
            <a:r>
              <a:rPr lang="en-US" sz="2000" dirty="0">
                <a:latin typeface="+mj-lt"/>
              </a:rPr>
              <a:t> </a:t>
            </a:r>
            <a:r>
              <a:rPr lang="en-US" sz="2000" dirty="0" err="1" smtClean="0">
                <a:latin typeface="+mj-lt"/>
              </a:rPr>
              <a:t>Cobalah</a:t>
            </a:r>
            <a:r>
              <a:rPr lang="en-US" sz="2000" dirty="0" smtClean="0">
                <a:latin typeface="+mj-lt"/>
              </a:rPr>
              <a:t> </a:t>
            </a:r>
            <a:r>
              <a:rPr lang="en-US" sz="2000" dirty="0" err="1" smtClean="0">
                <a:latin typeface="+mj-lt"/>
              </a:rPr>
              <a:t>latihan</a:t>
            </a:r>
            <a:r>
              <a:rPr lang="en-US" sz="2000" dirty="0" smtClean="0">
                <a:latin typeface="+mj-lt"/>
              </a:rPr>
              <a:t> di </a:t>
            </a:r>
            <a:r>
              <a:rPr lang="en-US" sz="2000" dirty="0" err="1" smtClean="0">
                <a:latin typeface="+mj-lt"/>
              </a:rPr>
              <a:t>depan</a:t>
            </a:r>
            <a:r>
              <a:rPr lang="en-US" sz="2000" dirty="0" smtClean="0">
                <a:latin typeface="+mj-lt"/>
              </a:rPr>
              <a:t> </a:t>
            </a:r>
            <a:r>
              <a:rPr lang="en-US" sz="2000" dirty="0" err="1" smtClean="0">
                <a:latin typeface="+mj-lt"/>
              </a:rPr>
              <a:t>cermin</a:t>
            </a:r>
            <a:r>
              <a:rPr lang="en-US" sz="2000" dirty="0" smtClean="0">
                <a:latin typeface="+mj-lt"/>
              </a:rPr>
              <a:t> </a:t>
            </a:r>
            <a:r>
              <a:rPr lang="en-US" sz="2000" dirty="0" err="1" smtClean="0">
                <a:latin typeface="+mj-lt"/>
              </a:rPr>
              <a:t>atau</a:t>
            </a:r>
            <a:r>
              <a:rPr lang="en-US" sz="2000" dirty="0" smtClean="0">
                <a:latin typeface="+mj-lt"/>
              </a:rPr>
              <a:t> </a:t>
            </a:r>
            <a:r>
              <a:rPr lang="en-US" sz="2000" dirty="0" err="1" smtClean="0">
                <a:latin typeface="+mj-lt"/>
              </a:rPr>
              <a:t>teman</a:t>
            </a:r>
            <a:r>
              <a:rPr lang="en-US" sz="2000" dirty="0" smtClean="0">
                <a:latin typeface="+mj-lt"/>
              </a:rPr>
              <a:t>.</a:t>
            </a:r>
            <a:endParaRPr lang="en-US" sz="2000" dirty="0">
              <a:latin typeface="+mj-lt"/>
            </a:endParaRPr>
          </a:p>
        </p:txBody>
      </p:sp>
    </p:spTree>
    <p:extLst>
      <p:ext uri="{BB962C8B-B14F-4D97-AF65-F5344CB8AC3E}">
        <p14:creationId xmlns:p14="http://schemas.microsoft.com/office/powerpoint/2010/main" val="255981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4859" y="1907511"/>
            <a:ext cx="5181599" cy="3323988"/>
          </a:xfrm>
          <a:prstGeom prst="rect">
            <a:avLst/>
          </a:prstGeom>
        </p:spPr>
      </p:pic>
      <p:sp>
        <p:nvSpPr>
          <p:cNvPr id="2" name="Title 1"/>
          <p:cNvSpPr>
            <a:spLocks noGrp="1"/>
          </p:cNvSpPr>
          <p:nvPr>
            <p:ph type="title"/>
          </p:nvPr>
        </p:nvSpPr>
        <p:spPr>
          <a:xfrm>
            <a:off x="762000" y="0"/>
            <a:ext cx="10515600" cy="1325563"/>
          </a:xfrm>
        </p:spPr>
        <p:txBody>
          <a:bodyPr/>
          <a:lstStyle/>
          <a:p>
            <a:pPr algn="ctr"/>
            <a:r>
              <a:rPr lang="en-US" b="1" dirty="0" smtClean="0"/>
              <a:t>AUDIENCE</a:t>
            </a:r>
            <a:endParaRPr lang="en-US" b="1" dirty="0"/>
          </a:p>
        </p:txBody>
      </p:sp>
      <p:sp>
        <p:nvSpPr>
          <p:cNvPr id="3" name="Content Placeholder 2"/>
          <p:cNvSpPr>
            <a:spLocks noGrp="1"/>
          </p:cNvSpPr>
          <p:nvPr>
            <p:ph sz="half" idx="1"/>
          </p:nvPr>
        </p:nvSpPr>
        <p:spPr>
          <a:xfrm>
            <a:off x="6342797" y="1325563"/>
            <a:ext cx="5181600" cy="5213445"/>
          </a:xfrm>
        </p:spPr>
        <p:txBody>
          <a:bodyPr>
            <a:normAutofit fontScale="92500" lnSpcReduction="10000"/>
          </a:bodyPr>
          <a:lstStyle/>
          <a:p>
            <a:r>
              <a:rPr lang="id-ID" sz="2400" dirty="0" smtClean="0">
                <a:latin typeface="+mj-lt"/>
              </a:rPr>
              <a:t>Kelompok orang yang mendengarkan atau menyaksikan presentasi, pidato, atau penyampaian informasi secara lisan oleh seorang pembicara.</a:t>
            </a:r>
          </a:p>
          <a:p>
            <a:r>
              <a:rPr lang="id-ID" sz="2400" dirty="0" smtClean="0">
                <a:latin typeface="+mj-lt"/>
              </a:rPr>
              <a:t>Audience bisa terdiri dari berbagai latar belakang, usia, profesi, atau kepentingan, tergantung pada acara atau topik yang dibawakan. Memahami siapa audiens Anda sangat penting agar pesan yang disampaikan bisa </a:t>
            </a:r>
            <a:r>
              <a:rPr lang="id-ID" sz="2400" i="1" dirty="0" smtClean="0">
                <a:latin typeface="+mj-lt"/>
              </a:rPr>
              <a:t>relevan</a:t>
            </a:r>
            <a:r>
              <a:rPr lang="id-ID" sz="2400" dirty="0" smtClean="0">
                <a:latin typeface="+mj-lt"/>
              </a:rPr>
              <a:t>, </a:t>
            </a:r>
            <a:r>
              <a:rPr lang="id-ID" sz="2400" i="1" dirty="0" smtClean="0">
                <a:latin typeface="+mj-lt"/>
              </a:rPr>
              <a:t>menarik</a:t>
            </a:r>
            <a:r>
              <a:rPr lang="id-ID" sz="2400" dirty="0" smtClean="0">
                <a:latin typeface="+mj-lt"/>
              </a:rPr>
              <a:t>, dan </a:t>
            </a:r>
            <a:r>
              <a:rPr lang="id-ID" sz="2400" i="1" dirty="0" smtClean="0">
                <a:latin typeface="+mj-lt"/>
              </a:rPr>
              <a:t>efektif</a:t>
            </a:r>
            <a:r>
              <a:rPr lang="id-ID" sz="2400" dirty="0" smtClean="0">
                <a:latin typeface="+mj-lt"/>
              </a:rPr>
              <a:t>.</a:t>
            </a:r>
            <a:endParaRPr lang="en-US" sz="2400" dirty="0" smtClean="0">
              <a:latin typeface="+mj-lt"/>
            </a:endParaRPr>
          </a:p>
          <a:p>
            <a:r>
              <a:rPr lang="id-ID" sz="2400" dirty="0" smtClean="0">
                <a:latin typeface="+mj-lt"/>
              </a:rPr>
              <a:t>Menguasai audiens bukan hanya soal tampil percaya diri, tapi juga soal menjadi pembicara yang peka dan relevan terhadap kebutuhan mereka. Semakin baik kamu mengenal mereka, semakin besar peluang pesanmu akan diterima dengan baik.</a:t>
            </a:r>
          </a:p>
          <a:p>
            <a:endParaRPr lang="id-ID" sz="2400" dirty="0">
              <a:latin typeface="+mj-lt"/>
            </a:endParaRPr>
          </a:p>
        </p:txBody>
      </p:sp>
      <p:sp>
        <p:nvSpPr>
          <p:cNvPr id="6" name="Content Placeholder 5"/>
          <p:cNvSpPr>
            <a:spLocks noGrp="1"/>
          </p:cNvSpPr>
          <p:nvPr>
            <p:ph sz="half" idx="2"/>
          </p:nvPr>
        </p:nvSpPr>
        <p:spPr>
          <a:xfrm>
            <a:off x="644858" y="1090814"/>
            <a:ext cx="5181600" cy="5682942"/>
          </a:xfrm>
        </p:spPr>
        <p:txBody>
          <a:bodyPr>
            <a:normAutofit fontScale="92500" lnSpcReduction="10000"/>
          </a:bodyPr>
          <a:lstStyle/>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438057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854</Words>
  <Application>Microsoft Office PowerPoint</Application>
  <PresentationFormat>Widescreen</PresentationFormat>
  <Paragraphs>127</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Narrow</vt:lpstr>
      <vt:lpstr>Bahnschrift Condensed</vt:lpstr>
      <vt:lpstr>Calibri</vt:lpstr>
      <vt:lpstr>Calibri Light</vt:lpstr>
      <vt:lpstr>Office Theme</vt:lpstr>
      <vt:lpstr>DASAR-DASAR PUBLIC SPEAKING DAN SENI MENGENAL AUDIENCE</vt:lpstr>
      <vt:lpstr>PowerPoint Presentation</vt:lpstr>
      <vt:lpstr>PUBLIC SPEAKING VS CONVERSATION</vt:lpstr>
      <vt:lpstr>PUBLIC SPEAKING MENURUT PARA AHLI</vt:lpstr>
      <vt:lpstr>PUBLIC SPEAKING?</vt:lpstr>
      <vt:lpstr>                              Kesimpulan</vt:lpstr>
      <vt:lpstr>Komunikasi dan Public Speaking</vt:lpstr>
      <vt:lpstr>HAL PENTING DALAM PUBLIC SPEAKING</vt:lpstr>
      <vt:lpstr>AUDIENCE</vt:lpstr>
      <vt:lpstr>Jenis-jenis audience dalam public speaking: </vt:lpstr>
      <vt:lpstr>Cara Mengenal Audience</vt:lpstr>
      <vt:lpstr>Menguasai Audiens (Engaging the Audience)</vt:lpstr>
      <vt:lpstr>TUJUAN BICARA PUBLIC SPEAKER</vt:lpstr>
      <vt:lpstr>Tips Tambahan untuk Meningkatkan Keterampilan Public Speaking</vt:lpstr>
      <vt:lpstr>PowerPoint Presentation</vt:lpstr>
      <vt:lpstr>Tugas dan Praktik</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DASAR-DASAR PUBLIC SPEAKING DAN SENI MENGENAL AUDIENCE</dc:title>
  <dc:creator>Hp</dc:creator>
  <cp:lastModifiedBy>Hp</cp:lastModifiedBy>
  <cp:revision>31</cp:revision>
  <dcterms:created xsi:type="dcterms:W3CDTF">2025-05-05T17:16:21Z</dcterms:created>
  <dcterms:modified xsi:type="dcterms:W3CDTF">2025-05-05T23:26:01Z</dcterms:modified>
</cp:coreProperties>
</file>