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416" r:id="rId3"/>
    <p:sldId id="417" r:id="rId4"/>
    <p:sldId id="433" r:id="rId5"/>
    <p:sldId id="434" r:id="rId6"/>
    <p:sldId id="435" r:id="rId7"/>
    <p:sldId id="439" r:id="rId8"/>
    <p:sldId id="440" r:id="rId9"/>
    <p:sldId id="441" r:id="rId10"/>
    <p:sldId id="442" r:id="rId11"/>
    <p:sldId id="418" r:id="rId12"/>
    <p:sldId id="419" r:id="rId13"/>
    <p:sldId id="420" r:id="rId14"/>
    <p:sldId id="421" r:id="rId15"/>
    <p:sldId id="443" r:id="rId16"/>
    <p:sldId id="422" r:id="rId17"/>
    <p:sldId id="436" r:id="rId18"/>
    <p:sldId id="437" r:id="rId19"/>
    <p:sldId id="438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44" r:id="rId29"/>
    <p:sldId id="373" r:id="rId30"/>
    <p:sldId id="376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96" r:id="rId40"/>
    <p:sldId id="387" r:id="rId41"/>
    <p:sldId id="397" r:id="rId42"/>
    <p:sldId id="388" r:id="rId43"/>
    <p:sldId id="389" r:id="rId44"/>
    <p:sldId id="446" r:id="rId45"/>
    <p:sldId id="390" r:id="rId46"/>
    <p:sldId id="391" r:id="rId47"/>
    <p:sldId id="392" r:id="rId48"/>
    <p:sldId id="398" r:id="rId49"/>
    <p:sldId id="447" r:id="rId50"/>
    <p:sldId id="448" r:id="rId51"/>
    <p:sldId id="394" r:id="rId52"/>
    <p:sldId id="399" r:id="rId53"/>
    <p:sldId id="395" r:id="rId54"/>
    <p:sldId id="431" r:id="rId55"/>
    <p:sldId id="43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001DB-82C4-4CF0-B963-198575512B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27664B2-1A34-4765-9443-CB97D19FD556}">
      <dgm:prSet phldrT="[Text]"/>
      <dgm:spPr>
        <a:solidFill>
          <a:srgbClr val="002060"/>
        </a:solidFill>
      </dgm:spPr>
      <dgm:t>
        <a:bodyPr/>
        <a:lstStyle/>
        <a:p>
          <a:r>
            <a:rPr lang="id-ID" dirty="0"/>
            <a:t>Pre cleaning</a:t>
          </a:r>
        </a:p>
      </dgm:t>
    </dgm:pt>
    <dgm:pt modelId="{32095190-71A9-4818-AC28-BEAA36960F95}" type="parTrans" cxnId="{96DB7BCF-CF28-481B-9B79-9FBBFBF43C97}">
      <dgm:prSet/>
      <dgm:spPr/>
      <dgm:t>
        <a:bodyPr/>
        <a:lstStyle/>
        <a:p>
          <a:endParaRPr lang="id-ID"/>
        </a:p>
      </dgm:t>
    </dgm:pt>
    <dgm:pt modelId="{342F4F50-287C-42BA-87B3-5532742866E6}" type="sibTrans" cxnId="{96DB7BCF-CF28-481B-9B79-9FBBFBF43C97}">
      <dgm:prSet/>
      <dgm:spPr/>
      <dgm:t>
        <a:bodyPr/>
        <a:lstStyle/>
        <a:p>
          <a:endParaRPr lang="id-ID"/>
        </a:p>
      </dgm:t>
    </dgm:pt>
    <dgm:pt modelId="{8C41FB59-1C4F-46FF-89CE-66C3CF4040D4}">
      <dgm:prSet phldrT="[Text]"/>
      <dgm:spPr>
        <a:solidFill>
          <a:srgbClr val="002060"/>
        </a:solidFill>
      </dgm:spPr>
      <dgm:t>
        <a:bodyPr/>
        <a:lstStyle/>
        <a:p>
          <a:r>
            <a:rPr lang="id-ID" dirty="0"/>
            <a:t>cleaning</a:t>
          </a:r>
        </a:p>
      </dgm:t>
    </dgm:pt>
    <dgm:pt modelId="{B87ED75D-E74A-4EE5-AE2A-B3DBE6F92309}" type="parTrans" cxnId="{DCCAA0AD-17B5-4A0F-ABFE-D72173D3E2A8}">
      <dgm:prSet/>
      <dgm:spPr/>
      <dgm:t>
        <a:bodyPr/>
        <a:lstStyle/>
        <a:p>
          <a:endParaRPr lang="id-ID"/>
        </a:p>
      </dgm:t>
    </dgm:pt>
    <dgm:pt modelId="{4D159B08-1AE1-4B9C-8121-5CAD828CDC4A}" type="sibTrans" cxnId="{DCCAA0AD-17B5-4A0F-ABFE-D72173D3E2A8}">
      <dgm:prSet/>
      <dgm:spPr/>
      <dgm:t>
        <a:bodyPr/>
        <a:lstStyle/>
        <a:p>
          <a:endParaRPr lang="id-ID"/>
        </a:p>
      </dgm:t>
    </dgm:pt>
    <dgm:pt modelId="{D63A451E-7EF8-4CB5-ACF0-99A0FFDBB58F}">
      <dgm:prSet phldrT="[Text]"/>
      <dgm:spPr>
        <a:solidFill>
          <a:srgbClr val="002060"/>
        </a:solidFill>
      </dgm:spPr>
      <dgm:t>
        <a:bodyPr/>
        <a:lstStyle/>
        <a:p>
          <a:r>
            <a:rPr lang="id-ID" dirty="0"/>
            <a:t>Disinfeksi</a:t>
          </a:r>
        </a:p>
      </dgm:t>
    </dgm:pt>
    <dgm:pt modelId="{3DDEE51F-0245-41B3-9215-69F8AAA7F18C}" type="parTrans" cxnId="{F483F5BF-7D54-44A7-94D1-BE02050E8ABE}">
      <dgm:prSet/>
      <dgm:spPr/>
      <dgm:t>
        <a:bodyPr/>
        <a:lstStyle/>
        <a:p>
          <a:endParaRPr lang="id-ID"/>
        </a:p>
      </dgm:t>
    </dgm:pt>
    <dgm:pt modelId="{5E737AC8-8B1C-407E-A817-EC6C611F99C9}" type="sibTrans" cxnId="{F483F5BF-7D54-44A7-94D1-BE02050E8ABE}">
      <dgm:prSet/>
      <dgm:spPr/>
      <dgm:t>
        <a:bodyPr/>
        <a:lstStyle/>
        <a:p>
          <a:endParaRPr lang="id-ID"/>
        </a:p>
      </dgm:t>
    </dgm:pt>
    <dgm:pt modelId="{81631855-0860-4A63-AAB8-AB187BA69494}">
      <dgm:prSet phldrT="[Text]"/>
      <dgm:spPr>
        <a:solidFill>
          <a:srgbClr val="002060"/>
        </a:solidFill>
      </dgm:spPr>
      <dgm:t>
        <a:bodyPr/>
        <a:lstStyle/>
        <a:p>
          <a:r>
            <a:rPr lang="id-ID" dirty="0"/>
            <a:t>sterilisasi</a:t>
          </a:r>
        </a:p>
      </dgm:t>
    </dgm:pt>
    <dgm:pt modelId="{5B153EE3-24A5-4237-B539-621806E90971}" type="parTrans" cxnId="{0D9B992F-AD63-4A6C-9B1D-22C531094E42}">
      <dgm:prSet/>
      <dgm:spPr/>
      <dgm:t>
        <a:bodyPr/>
        <a:lstStyle/>
        <a:p>
          <a:endParaRPr lang="id-ID"/>
        </a:p>
      </dgm:t>
    </dgm:pt>
    <dgm:pt modelId="{7FCA15D4-2F66-4001-8FF5-CC00CA129BD1}" type="sibTrans" cxnId="{0D9B992F-AD63-4A6C-9B1D-22C531094E42}">
      <dgm:prSet/>
      <dgm:spPr/>
      <dgm:t>
        <a:bodyPr/>
        <a:lstStyle/>
        <a:p>
          <a:endParaRPr lang="id-ID"/>
        </a:p>
      </dgm:t>
    </dgm:pt>
    <dgm:pt modelId="{F83D8619-BDB9-4108-B9F3-4049B74BC9BC}" type="pres">
      <dgm:prSet presAssocID="{648001DB-82C4-4CF0-B963-198575512BEB}" presName="Name0" presStyleCnt="0">
        <dgm:presLayoutVars>
          <dgm:chMax val="7"/>
          <dgm:chPref val="7"/>
          <dgm:dir/>
        </dgm:presLayoutVars>
      </dgm:prSet>
      <dgm:spPr/>
    </dgm:pt>
    <dgm:pt modelId="{3FB78268-CB64-43BA-B1D7-F60DAEAD4D0F}" type="pres">
      <dgm:prSet presAssocID="{648001DB-82C4-4CF0-B963-198575512BEB}" presName="Name1" presStyleCnt="0"/>
      <dgm:spPr/>
    </dgm:pt>
    <dgm:pt modelId="{85632D94-BA76-4E47-AC22-EEEF890A4F9F}" type="pres">
      <dgm:prSet presAssocID="{648001DB-82C4-4CF0-B963-198575512BEB}" presName="cycle" presStyleCnt="0"/>
      <dgm:spPr/>
    </dgm:pt>
    <dgm:pt modelId="{18C1C36D-05E5-4D78-9F72-F2A7D6C9B693}" type="pres">
      <dgm:prSet presAssocID="{648001DB-82C4-4CF0-B963-198575512BEB}" presName="srcNode" presStyleLbl="node1" presStyleIdx="0" presStyleCnt="4"/>
      <dgm:spPr/>
    </dgm:pt>
    <dgm:pt modelId="{EA9987C7-EA95-44D8-A0A5-9CDD5B3DC1B1}" type="pres">
      <dgm:prSet presAssocID="{648001DB-82C4-4CF0-B963-198575512BEB}" presName="conn" presStyleLbl="parChTrans1D2" presStyleIdx="0" presStyleCnt="1"/>
      <dgm:spPr/>
    </dgm:pt>
    <dgm:pt modelId="{E2D1CAB4-3FE9-4C87-8384-34D974E0B597}" type="pres">
      <dgm:prSet presAssocID="{648001DB-82C4-4CF0-B963-198575512BEB}" presName="extraNode" presStyleLbl="node1" presStyleIdx="0" presStyleCnt="4"/>
      <dgm:spPr/>
    </dgm:pt>
    <dgm:pt modelId="{AB3630D7-34AA-45E2-855F-622F79FF83D9}" type="pres">
      <dgm:prSet presAssocID="{648001DB-82C4-4CF0-B963-198575512BEB}" presName="dstNode" presStyleLbl="node1" presStyleIdx="0" presStyleCnt="4"/>
      <dgm:spPr/>
    </dgm:pt>
    <dgm:pt modelId="{EAAE77F2-28D0-4C9A-816D-662F3822A680}" type="pres">
      <dgm:prSet presAssocID="{727664B2-1A34-4765-9443-CB97D19FD556}" presName="text_1" presStyleLbl="node1" presStyleIdx="0" presStyleCnt="4">
        <dgm:presLayoutVars>
          <dgm:bulletEnabled val="1"/>
        </dgm:presLayoutVars>
      </dgm:prSet>
      <dgm:spPr/>
    </dgm:pt>
    <dgm:pt modelId="{AFE68BAA-09F4-4884-A7C7-7A8360D0565C}" type="pres">
      <dgm:prSet presAssocID="{727664B2-1A34-4765-9443-CB97D19FD556}" presName="accent_1" presStyleCnt="0"/>
      <dgm:spPr/>
    </dgm:pt>
    <dgm:pt modelId="{150CDB65-D721-4727-AC0A-BB118CA81424}" type="pres">
      <dgm:prSet presAssocID="{727664B2-1A34-4765-9443-CB97D19FD556}" presName="accentRepeatNode" presStyleLbl="solidFgAcc1" presStyleIdx="0" presStyleCnt="4"/>
      <dgm:spPr/>
    </dgm:pt>
    <dgm:pt modelId="{01D14A2D-6A1B-4641-807B-1A2F24D3EC77}" type="pres">
      <dgm:prSet presAssocID="{8C41FB59-1C4F-46FF-89CE-66C3CF4040D4}" presName="text_2" presStyleLbl="node1" presStyleIdx="1" presStyleCnt="4">
        <dgm:presLayoutVars>
          <dgm:bulletEnabled val="1"/>
        </dgm:presLayoutVars>
      </dgm:prSet>
      <dgm:spPr/>
    </dgm:pt>
    <dgm:pt modelId="{E3324FB1-8D27-4637-B891-82A5D89E720D}" type="pres">
      <dgm:prSet presAssocID="{8C41FB59-1C4F-46FF-89CE-66C3CF4040D4}" presName="accent_2" presStyleCnt="0"/>
      <dgm:spPr/>
    </dgm:pt>
    <dgm:pt modelId="{F29AAC31-E199-4F02-B266-F4CD7E335F88}" type="pres">
      <dgm:prSet presAssocID="{8C41FB59-1C4F-46FF-89CE-66C3CF4040D4}" presName="accentRepeatNode" presStyleLbl="solidFgAcc1" presStyleIdx="1" presStyleCnt="4"/>
      <dgm:spPr/>
    </dgm:pt>
    <dgm:pt modelId="{C9F9D950-BA99-4354-A0BD-B589217A94DF}" type="pres">
      <dgm:prSet presAssocID="{D63A451E-7EF8-4CB5-ACF0-99A0FFDBB58F}" presName="text_3" presStyleLbl="node1" presStyleIdx="2" presStyleCnt="4">
        <dgm:presLayoutVars>
          <dgm:bulletEnabled val="1"/>
        </dgm:presLayoutVars>
      </dgm:prSet>
      <dgm:spPr/>
    </dgm:pt>
    <dgm:pt modelId="{E99D17A3-71C9-4F18-B2C4-EC424F5FF64D}" type="pres">
      <dgm:prSet presAssocID="{D63A451E-7EF8-4CB5-ACF0-99A0FFDBB58F}" presName="accent_3" presStyleCnt="0"/>
      <dgm:spPr/>
    </dgm:pt>
    <dgm:pt modelId="{7A19C63B-B186-453D-9C1B-BDCD33B73155}" type="pres">
      <dgm:prSet presAssocID="{D63A451E-7EF8-4CB5-ACF0-99A0FFDBB58F}" presName="accentRepeatNode" presStyleLbl="solidFgAcc1" presStyleIdx="2" presStyleCnt="4"/>
      <dgm:spPr/>
    </dgm:pt>
    <dgm:pt modelId="{15BF8400-D77A-4F78-A2DE-320320FF83D6}" type="pres">
      <dgm:prSet presAssocID="{81631855-0860-4A63-AAB8-AB187BA69494}" presName="text_4" presStyleLbl="node1" presStyleIdx="3" presStyleCnt="4">
        <dgm:presLayoutVars>
          <dgm:bulletEnabled val="1"/>
        </dgm:presLayoutVars>
      </dgm:prSet>
      <dgm:spPr/>
    </dgm:pt>
    <dgm:pt modelId="{FD00F8D0-6228-4187-BB4F-26E78C26A903}" type="pres">
      <dgm:prSet presAssocID="{81631855-0860-4A63-AAB8-AB187BA69494}" presName="accent_4" presStyleCnt="0"/>
      <dgm:spPr/>
    </dgm:pt>
    <dgm:pt modelId="{6A99D564-A7E4-4574-AE07-6B7FD391188D}" type="pres">
      <dgm:prSet presAssocID="{81631855-0860-4A63-AAB8-AB187BA69494}" presName="accentRepeatNode" presStyleLbl="solidFgAcc1" presStyleIdx="3" presStyleCnt="4"/>
      <dgm:spPr/>
    </dgm:pt>
  </dgm:ptLst>
  <dgm:cxnLst>
    <dgm:cxn modelId="{7CC06D04-69DB-43AF-9D96-0954288EF8B7}" type="presOf" srcId="{342F4F50-287C-42BA-87B3-5532742866E6}" destId="{EA9987C7-EA95-44D8-A0A5-9CDD5B3DC1B1}" srcOrd="0" destOrd="0" presId="urn:microsoft.com/office/officeart/2008/layout/VerticalCurvedList"/>
    <dgm:cxn modelId="{0D9B992F-AD63-4A6C-9B1D-22C531094E42}" srcId="{648001DB-82C4-4CF0-B963-198575512BEB}" destId="{81631855-0860-4A63-AAB8-AB187BA69494}" srcOrd="3" destOrd="0" parTransId="{5B153EE3-24A5-4237-B539-621806E90971}" sibTransId="{7FCA15D4-2F66-4001-8FF5-CC00CA129BD1}"/>
    <dgm:cxn modelId="{9F378F70-CBC0-4A79-B0D3-0E0C7D5CE93E}" type="presOf" srcId="{648001DB-82C4-4CF0-B963-198575512BEB}" destId="{F83D8619-BDB9-4108-B9F3-4049B74BC9BC}" srcOrd="0" destOrd="0" presId="urn:microsoft.com/office/officeart/2008/layout/VerticalCurvedList"/>
    <dgm:cxn modelId="{440B61A0-F30F-4077-8517-437F401BF361}" type="presOf" srcId="{727664B2-1A34-4765-9443-CB97D19FD556}" destId="{EAAE77F2-28D0-4C9A-816D-662F3822A680}" srcOrd="0" destOrd="0" presId="urn:microsoft.com/office/officeart/2008/layout/VerticalCurvedList"/>
    <dgm:cxn modelId="{7CE73BA6-34DE-4B93-9E2D-491FB6291FAD}" type="presOf" srcId="{8C41FB59-1C4F-46FF-89CE-66C3CF4040D4}" destId="{01D14A2D-6A1B-4641-807B-1A2F24D3EC77}" srcOrd="0" destOrd="0" presId="urn:microsoft.com/office/officeart/2008/layout/VerticalCurvedList"/>
    <dgm:cxn modelId="{DCCAA0AD-17B5-4A0F-ABFE-D72173D3E2A8}" srcId="{648001DB-82C4-4CF0-B963-198575512BEB}" destId="{8C41FB59-1C4F-46FF-89CE-66C3CF4040D4}" srcOrd="1" destOrd="0" parTransId="{B87ED75D-E74A-4EE5-AE2A-B3DBE6F92309}" sibTransId="{4D159B08-1AE1-4B9C-8121-5CAD828CDC4A}"/>
    <dgm:cxn modelId="{21B2CBAD-9DEA-4513-B1A6-C3F20E126E09}" type="presOf" srcId="{D63A451E-7EF8-4CB5-ACF0-99A0FFDBB58F}" destId="{C9F9D950-BA99-4354-A0BD-B589217A94DF}" srcOrd="0" destOrd="0" presId="urn:microsoft.com/office/officeart/2008/layout/VerticalCurvedList"/>
    <dgm:cxn modelId="{F483F5BF-7D54-44A7-94D1-BE02050E8ABE}" srcId="{648001DB-82C4-4CF0-B963-198575512BEB}" destId="{D63A451E-7EF8-4CB5-ACF0-99A0FFDBB58F}" srcOrd="2" destOrd="0" parTransId="{3DDEE51F-0245-41B3-9215-69F8AAA7F18C}" sibTransId="{5E737AC8-8B1C-407E-A817-EC6C611F99C9}"/>
    <dgm:cxn modelId="{96DB7BCF-CF28-481B-9B79-9FBBFBF43C97}" srcId="{648001DB-82C4-4CF0-B963-198575512BEB}" destId="{727664B2-1A34-4765-9443-CB97D19FD556}" srcOrd="0" destOrd="0" parTransId="{32095190-71A9-4818-AC28-BEAA36960F95}" sibTransId="{342F4F50-287C-42BA-87B3-5532742866E6}"/>
    <dgm:cxn modelId="{201637E9-99FF-426D-ABF6-409CC2490F29}" type="presOf" srcId="{81631855-0860-4A63-AAB8-AB187BA69494}" destId="{15BF8400-D77A-4F78-A2DE-320320FF83D6}" srcOrd="0" destOrd="0" presId="urn:microsoft.com/office/officeart/2008/layout/VerticalCurvedList"/>
    <dgm:cxn modelId="{51B5FF32-80AF-4493-A5E0-2C8E264C4D10}" type="presParOf" srcId="{F83D8619-BDB9-4108-B9F3-4049B74BC9BC}" destId="{3FB78268-CB64-43BA-B1D7-F60DAEAD4D0F}" srcOrd="0" destOrd="0" presId="urn:microsoft.com/office/officeart/2008/layout/VerticalCurvedList"/>
    <dgm:cxn modelId="{4F6431B0-B077-4611-ABA8-A690192D507C}" type="presParOf" srcId="{3FB78268-CB64-43BA-B1D7-F60DAEAD4D0F}" destId="{85632D94-BA76-4E47-AC22-EEEF890A4F9F}" srcOrd="0" destOrd="0" presId="urn:microsoft.com/office/officeart/2008/layout/VerticalCurvedList"/>
    <dgm:cxn modelId="{7ED628C2-A63F-4C82-B098-2036CADF203A}" type="presParOf" srcId="{85632D94-BA76-4E47-AC22-EEEF890A4F9F}" destId="{18C1C36D-05E5-4D78-9F72-F2A7D6C9B693}" srcOrd="0" destOrd="0" presId="urn:microsoft.com/office/officeart/2008/layout/VerticalCurvedList"/>
    <dgm:cxn modelId="{6A33FCA5-06AC-4306-85E8-BF2D994587C7}" type="presParOf" srcId="{85632D94-BA76-4E47-AC22-EEEF890A4F9F}" destId="{EA9987C7-EA95-44D8-A0A5-9CDD5B3DC1B1}" srcOrd="1" destOrd="0" presId="urn:microsoft.com/office/officeart/2008/layout/VerticalCurvedList"/>
    <dgm:cxn modelId="{900C3C63-F54C-4DC4-AF26-1E85E043D287}" type="presParOf" srcId="{85632D94-BA76-4E47-AC22-EEEF890A4F9F}" destId="{E2D1CAB4-3FE9-4C87-8384-34D974E0B597}" srcOrd="2" destOrd="0" presId="urn:microsoft.com/office/officeart/2008/layout/VerticalCurvedList"/>
    <dgm:cxn modelId="{4106E0C8-F8FC-42AA-804D-47471ABF3313}" type="presParOf" srcId="{85632D94-BA76-4E47-AC22-EEEF890A4F9F}" destId="{AB3630D7-34AA-45E2-855F-622F79FF83D9}" srcOrd="3" destOrd="0" presId="urn:microsoft.com/office/officeart/2008/layout/VerticalCurvedList"/>
    <dgm:cxn modelId="{1C7A5349-0A94-4C48-8AFF-C7992DEC15AD}" type="presParOf" srcId="{3FB78268-CB64-43BA-B1D7-F60DAEAD4D0F}" destId="{EAAE77F2-28D0-4C9A-816D-662F3822A680}" srcOrd="1" destOrd="0" presId="urn:microsoft.com/office/officeart/2008/layout/VerticalCurvedList"/>
    <dgm:cxn modelId="{1E6D6275-A4E3-4E84-A24E-790E3958A590}" type="presParOf" srcId="{3FB78268-CB64-43BA-B1D7-F60DAEAD4D0F}" destId="{AFE68BAA-09F4-4884-A7C7-7A8360D0565C}" srcOrd="2" destOrd="0" presId="urn:microsoft.com/office/officeart/2008/layout/VerticalCurvedList"/>
    <dgm:cxn modelId="{DF958C1C-BCB0-40CC-B7FB-67D28AB20D28}" type="presParOf" srcId="{AFE68BAA-09F4-4884-A7C7-7A8360D0565C}" destId="{150CDB65-D721-4727-AC0A-BB118CA81424}" srcOrd="0" destOrd="0" presId="urn:microsoft.com/office/officeart/2008/layout/VerticalCurvedList"/>
    <dgm:cxn modelId="{C3D1618F-0DC6-42C1-9232-6395AC3DAA47}" type="presParOf" srcId="{3FB78268-CB64-43BA-B1D7-F60DAEAD4D0F}" destId="{01D14A2D-6A1B-4641-807B-1A2F24D3EC77}" srcOrd="3" destOrd="0" presId="urn:microsoft.com/office/officeart/2008/layout/VerticalCurvedList"/>
    <dgm:cxn modelId="{0DEB9D45-DB1F-4C86-B966-97B96D4DA8FF}" type="presParOf" srcId="{3FB78268-CB64-43BA-B1D7-F60DAEAD4D0F}" destId="{E3324FB1-8D27-4637-B891-82A5D89E720D}" srcOrd="4" destOrd="0" presId="urn:microsoft.com/office/officeart/2008/layout/VerticalCurvedList"/>
    <dgm:cxn modelId="{107FC749-1D8F-4B09-A2BC-5E4D7A61A1FC}" type="presParOf" srcId="{E3324FB1-8D27-4637-B891-82A5D89E720D}" destId="{F29AAC31-E199-4F02-B266-F4CD7E335F88}" srcOrd="0" destOrd="0" presId="urn:microsoft.com/office/officeart/2008/layout/VerticalCurvedList"/>
    <dgm:cxn modelId="{7EAE912E-EC47-4266-BB31-EBC1ED502DCE}" type="presParOf" srcId="{3FB78268-CB64-43BA-B1D7-F60DAEAD4D0F}" destId="{C9F9D950-BA99-4354-A0BD-B589217A94DF}" srcOrd="5" destOrd="0" presId="urn:microsoft.com/office/officeart/2008/layout/VerticalCurvedList"/>
    <dgm:cxn modelId="{5A19A3D6-FE40-4CB5-8B26-6458F598BF1B}" type="presParOf" srcId="{3FB78268-CB64-43BA-B1D7-F60DAEAD4D0F}" destId="{E99D17A3-71C9-4F18-B2C4-EC424F5FF64D}" srcOrd="6" destOrd="0" presId="urn:microsoft.com/office/officeart/2008/layout/VerticalCurvedList"/>
    <dgm:cxn modelId="{7C55A756-9B47-428B-B8F2-8FE8FB577DDE}" type="presParOf" srcId="{E99D17A3-71C9-4F18-B2C4-EC424F5FF64D}" destId="{7A19C63B-B186-453D-9C1B-BDCD33B73155}" srcOrd="0" destOrd="0" presId="urn:microsoft.com/office/officeart/2008/layout/VerticalCurvedList"/>
    <dgm:cxn modelId="{5162DE15-A4F7-4036-AF68-36B049732254}" type="presParOf" srcId="{3FB78268-CB64-43BA-B1D7-F60DAEAD4D0F}" destId="{15BF8400-D77A-4F78-A2DE-320320FF83D6}" srcOrd="7" destOrd="0" presId="urn:microsoft.com/office/officeart/2008/layout/VerticalCurvedList"/>
    <dgm:cxn modelId="{2FBA0355-4BC0-446B-B13B-D10F570E9EF3}" type="presParOf" srcId="{3FB78268-CB64-43BA-B1D7-F60DAEAD4D0F}" destId="{FD00F8D0-6228-4187-BB4F-26E78C26A903}" srcOrd="8" destOrd="0" presId="urn:microsoft.com/office/officeart/2008/layout/VerticalCurvedList"/>
    <dgm:cxn modelId="{02F0F675-FD02-4A43-B082-5A0AE40E767D}" type="presParOf" srcId="{FD00F8D0-6228-4187-BB4F-26E78C26A903}" destId="{6A99D564-A7E4-4574-AE07-6B7FD39118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987C7-EA95-44D8-A0A5-9CDD5B3DC1B1}">
      <dsp:nvSpPr>
        <dsp:cNvPr id="0" name=""/>
        <dsp:cNvSpPr/>
      </dsp:nvSpPr>
      <dsp:spPr>
        <a:xfrm>
          <a:off x="-4132111" y="-634137"/>
          <a:ext cx="4923727" cy="4923727"/>
        </a:xfrm>
        <a:prstGeom prst="blockArc">
          <a:avLst>
            <a:gd name="adj1" fmla="val 18900000"/>
            <a:gd name="adj2" fmla="val 2700000"/>
            <a:gd name="adj3" fmla="val 43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E77F2-28D0-4C9A-816D-662F3822A680}">
      <dsp:nvSpPr>
        <dsp:cNvPr id="0" name=""/>
        <dsp:cNvSpPr/>
      </dsp:nvSpPr>
      <dsp:spPr>
        <a:xfrm>
          <a:off x="414777" y="281031"/>
          <a:ext cx="2957605" cy="56235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36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Pre cleaning</a:t>
          </a:r>
        </a:p>
      </dsp:txBody>
      <dsp:txXfrm>
        <a:off x="414777" y="281031"/>
        <a:ext cx="2957605" cy="562354"/>
      </dsp:txXfrm>
    </dsp:sp>
    <dsp:sp modelId="{150CDB65-D721-4727-AC0A-BB118CA81424}">
      <dsp:nvSpPr>
        <dsp:cNvPr id="0" name=""/>
        <dsp:cNvSpPr/>
      </dsp:nvSpPr>
      <dsp:spPr>
        <a:xfrm>
          <a:off x="63305" y="210736"/>
          <a:ext cx="702943" cy="7029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14A2D-6A1B-4641-807B-1A2F24D3EC77}">
      <dsp:nvSpPr>
        <dsp:cNvPr id="0" name=""/>
        <dsp:cNvSpPr/>
      </dsp:nvSpPr>
      <dsp:spPr>
        <a:xfrm>
          <a:off x="737188" y="1124709"/>
          <a:ext cx="2635194" cy="56235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36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cleaning</a:t>
          </a:r>
        </a:p>
      </dsp:txBody>
      <dsp:txXfrm>
        <a:off x="737188" y="1124709"/>
        <a:ext cx="2635194" cy="562354"/>
      </dsp:txXfrm>
    </dsp:sp>
    <dsp:sp modelId="{F29AAC31-E199-4F02-B266-F4CD7E335F88}">
      <dsp:nvSpPr>
        <dsp:cNvPr id="0" name=""/>
        <dsp:cNvSpPr/>
      </dsp:nvSpPr>
      <dsp:spPr>
        <a:xfrm>
          <a:off x="385716" y="1054415"/>
          <a:ext cx="702943" cy="7029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9D950-BA99-4354-A0BD-B589217A94DF}">
      <dsp:nvSpPr>
        <dsp:cNvPr id="0" name=""/>
        <dsp:cNvSpPr/>
      </dsp:nvSpPr>
      <dsp:spPr>
        <a:xfrm>
          <a:off x="737188" y="1968387"/>
          <a:ext cx="2635194" cy="56235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36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Disinfeksi</a:t>
          </a:r>
        </a:p>
      </dsp:txBody>
      <dsp:txXfrm>
        <a:off x="737188" y="1968387"/>
        <a:ext cx="2635194" cy="562354"/>
      </dsp:txXfrm>
    </dsp:sp>
    <dsp:sp modelId="{7A19C63B-B186-453D-9C1B-BDCD33B73155}">
      <dsp:nvSpPr>
        <dsp:cNvPr id="0" name=""/>
        <dsp:cNvSpPr/>
      </dsp:nvSpPr>
      <dsp:spPr>
        <a:xfrm>
          <a:off x="385716" y="1898093"/>
          <a:ext cx="702943" cy="7029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F8400-D77A-4F78-A2DE-320320FF83D6}">
      <dsp:nvSpPr>
        <dsp:cNvPr id="0" name=""/>
        <dsp:cNvSpPr/>
      </dsp:nvSpPr>
      <dsp:spPr>
        <a:xfrm>
          <a:off x="414777" y="2812066"/>
          <a:ext cx="2957605" cy="56235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36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sterilisasi</a:t>
          </a:r>
        </a:p>
      </dsp:txBody>
      <dsp:txXfrm>
        <a:off x="414777" y="2812066"/>
        <a:ext cx="2957605" cy="562354"/>
      </dsp:txXfrm>
    </dsp:sp>
    <dsp:sp modelId="{6A99D564-A7E4-4574-AE07-6B7FD391188D}">
      <dsp:nvSpPr>
        <dsp:cNvPr id="0" name=""/>
        <dsp:cNvSpPr/>
      </dsp:nvSpPr>
      <dsp:spPr>
        <a:xfrm>
          <a:off x="63305" y="2741771"/>
          <a:ext cx="702943" cy="7029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F5605-D096-4639-906B-66C437005C5C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F654F-66C5-4F6C-973A-66D36EC3C9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780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942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199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8245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085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593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826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476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061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931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214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042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477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879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699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068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344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947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6C5D-47CA-4382-808A-3156520B9317}" type="datetimeFigureOut">
              <a:rPr lang="en-ID" smtClean="0"/>
              <a:t>26/02/2024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5D12-977F-4063-9086-943DE31172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3085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4CDF-CD42-E871-5F96-B7C1DD1932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INFEKSI NOSOKOMIAL</a:t>
            </a:r>
            <a:endParaRPr lang="en-ID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7C598-8F02-D543-89E8-A769FA3D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3532" y="6347298"/>
            <a:ext cx="3388468" cy="510702"/>
          </a:xfrm>
        </p:spPr>
        <p:txBody>
          <a:bodyPr/>
          <a:lstStyle/>
          <a:p>
            <a:r>
              <a:rPr lang="en-US" dirty="0"/>
              <a:t>dr. Cici Julia Sri Dewi, Sp.PK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CA3CD-7229-1212-3BD2-9C5D559D1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32" y="0"/>
            <a:ext cx="10091874" cy="11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368-A222-7A69-5BB2-463BF63E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EEBE-E215-0A91-EDF6-8DD9F304A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79893F-2235-7B3E-82ED-BE8BC94F7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618518"/>
            <a:ext cx="10064852" cy="537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2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C083-C06A-A61F-B414-BAB12730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36C7-C92B-639E-F391-CF6EA171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77AF5-AEB0-7B09-E8BC-6F6D9D70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7" y="1"/>
            <a:ext cx="11141413" cy="6220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F0EBD3-DDC7-C877-F1C5-7A82BF127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51" y="4605269"/>
            <a:ext cx="2863173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6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B4C2-87DD-7B48-3D58-F117E0CB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B06C7-2983-C31C-E742-23E7D095A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E0FFB-4BFE-E8F9-D150-FBDF51FCC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3" y="1"/>
            <a:ext cx="11031166" cy="6220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E9588-A66D-03BF-42DD-652EF3F6B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812" y="4653908"/>
            <a:ext cx="2863173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1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8511-6221-3A4A-85F0-B4D5F539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A1510-5626-311C-172D-CB7CDF2D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2EF3F-B0B5-F9BA-6ABB-0546B507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21" y="0"/>
            <a:ext cx="11199779" cy="6224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DFB20-2767-6535-6A33-7A93AD27A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74" y="4760912"/>
            <a:ext cx="2775624" cy="20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7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B21E-A88A-F808-CFF1-7C75D884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B5B69-246D-0EFF-15B5-1678FD839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8961C-3F52-CF65-DC70-F51FCDE0B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7" y="0"/>
            <a:ext cx="11141413" cy="6182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6A809-88A7-1127-0D50-975A611AB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267" y="4703540"/>
            <a:ext cx="2863173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3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BC9C-AEDC-ACAA-B104-ED07F455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4F3F2F-5F70-F792-04BC-1B4AE6C1F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49488"/>
            <a:ext cx="9905997" cy="35417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0F9B74-2610-1BE2-375E-DD7BCB2CC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95" y="1154205"/>
            <a:ext cx="533431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1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47B1-E650-5C30-A8A8-9BDBEC7E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C5DC9-D3BE-8D37-110E-4C49BC1D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CABC5-8FA7-579E-CC2A-6484B7E1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1" y="0"/>
            <a:ext cx="11151140" cy="62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DC0F36-FFE1-F804-C611-39E13F910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77" y="4760914"/>
            <a:ext cx="2493523" cy="19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172D-D3BB-4242-FC44-BB39951C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E36A-118E-67DC-878C-39DA39A3A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1405A-B9A9-4369-FBF9-9239141C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7" y="618518"/>
            <a:ext cx="10184860" cy="56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2FD3-5D27-0B5C-7299-1117666A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0BD3-25BF-1825-1747-B8CDB20C6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CD64E-053E-F0EE-9F58-1400214A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7" y="361522"/>
            <a:ext cx="10389142" cy="57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2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1F12-FD64-BB68-C697-F21D774D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78CB4-2E07-DF5C-258C-3CC409D9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C2ACF-D17F-F0EC-E565-1F9B0C9CD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4" y="618517"/>
            <a:ext cx="10126492" cy="53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521F-E8BD-ACF2-E850-84F0EEC1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55AF9F-BDF0-9FD6-604A-2B527FC41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0065C4-E7A3-10CA-BDE6-9767106EE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0"/>
            <a:ext cx="10658239" cy="6239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7B8B8-9A8A-278A-BBD9-932A4D1B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61" y="4664009"/>
            <a:ext cx="2986389" cy="21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2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4125-4040-041C-80DD-DF141FC3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31A7-7FB8-EF4F-8CA6-CF173E0EA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A836F-7C6B-2EC4-D22D-95F770FC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04" y="0"/>
            <a:ext cx="11170596" cy="621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4A0CF-0409-4BE0-1212-4874C3DD5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63" y="4663636"/>
            <a:ext cx="2863173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5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FEC0-92C0-FBFB-E109-AB516955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23B13-AC27-031C-3CB4-1BB9D527D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C37CD-689E-914C-A7C7-2291EA66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7" y="1"/>
            <a:ext cx="11141413" cy="6196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A04D2-A514-1890-AF40-9EA134796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085" y="4742657"/>
            <a:ext cx="2863173" cy="19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29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1063-D356-5551-0F96-BCDB507C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2F1ED-AB39-D404-3896-A8D572BD1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3B7AA-9604-8F70-EA7F-BDF601594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7" y="0"/>
            <a:ext cx="11141413" cy="621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E0EE5-BDB7-A1C2-A049-6995B40F3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74" y="4595542"/>
            <a:ext cx="2863173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05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01BA-E682-D6D6-21E6-CE12A52E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0C02C-58C8-6973-D436-939769247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6DD79-856E-571F-A423-8C43E8A69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5" y="0"/>
            <a:ext cx="11131685" cy="6201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5B302D-D3CB-0583-7B13-EF186035B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6" y="4722593"/>
            <a:ext cx="2863173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2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3718-D66E-6A46-84A3-CB10881C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9E90-9D1A-2A46-6926-568B9E6C0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BEA81-180C-E7CF-D03B-8B5A1ED8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9" y="0"/>
            <a:ext cx="11190051" cy="6224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2C2B7-F7DC-632E-A954-066C746EA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65" y="4517720"/>
            <a:ext cx="2863173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9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0181-05F0-4A62-4465-430B07F3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A6C1-1B55-051D-08D6-4FB22AC2A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475CE-B848-3A0A-24FA-9C6214D55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21" y="0"/>
            <a:ext cx="11199779" cy="621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530A7-32BE-8432-9227-B8BD67135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760912"/>
            <a:ext cx="2133598" cy="18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97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765F-1022-139D-454C-5854F4E0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B45C9-156D-E885-B61D-635E93424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C4766-350B-2788-889E-11712B916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22" y="0"/>
            <a:ext cx="11199778" cy="6229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9075B1-1A0D-4477-302C-55766A10C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24" y="4663635"/>
            <a:ext cx="2597286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23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FB59A-8D32-AB7A-CCCA-1BAD7345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227B8-13DA-701C-5A1C-A4D20826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5421C-24CB-0456-507C-58BC5954B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33" y="0"/>
            <a:ext cx="11160868" cy="621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D80DEC-12B2-214E-91F3-69296D1D2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64" y="4760913"/>
            <a:ext cx="2636196" cy="19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76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638E-006E-70C1-4E44-8E1C6580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PPI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35FEC7-8F31-8A08-7DCD-D8E42A549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721796"/>
            <a:ext cx="9905998" cy="4737370"/>
          </a:xfrm>
        </p:spPr>
      </p:pic>
    </p:spTree>
    <p:extLst>
      <p:ext uri="{BB962C8B-B14F-4D97-AF65-F5344CB8AC3E}">
        <p14:creationId xmlns:p14="http://schemas.microsoft.com/office/powerpoint/2010/main" val="2864468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/>
              <a:t>Kebersihan tangan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/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96" y="3071339"/>
            <a:ext cx="6545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Cuci tangan menggunakan sabun dan air mengalir</a:t>
            </a:r>
          </a:p>
        </p:txBody>
      </p:sp>
      <p:sp>
        <p:nvSpPr>
          <p:cNvPr id="7" name="Rectangle 6"/>
          <p:cNvSpPr/>
          <p:nvPr/>
        </p:nvSpPr>
        <p:spPr>
          <a:xfrm>
            <a:off x="7630510" y="3281737"/>
            <a:ext cx="4444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Cuci tangan menggunakan alkohol (alcohol-based handrubs) bila tangan tidak tampak kotor</a:t>
            </a:r>
          </a:p>
        </p:txBody>
      </p:sp>
      <p:pic>
        <p:nvPicPr>
          <p:cNvPr id="3078" name="Picture 6" descr="Gambar terk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979"/>
            <a:ext cx="6592614" cy="22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sil gambar untuk hand hygi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28" y="777548"/>
            <a:ext cx="5255172" cy="22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9208" y="4025446"/>
            <a:ext cx="64834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d-ID" sz="2400" dirty="0"/>
              <a:t>Bila tangan tampak kotor, terkena kontak cairan tubuh pasien yaitu darah, cairan tubuh sekresi, ekskresi, kulit yang tidak utuh, ganti verband, walaupun telah memakai sarung tangan.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sz="2400" dirty="0"/>
              <a:t>Bila tangan beralih dari area tubuh yang terkontaminasi ke area lainnya yang bersih, walaupun pada pasien yang sama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50725" y="5077104"/>
            <a:ext cx="5549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/>
              <a:t>Kuku petugas harus selalu bersih dan terpotong pendek, tanpa kuku palsu, tanpa memakai perhiasan cincin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24" y="777548"/>
            <a:ext cx="2475186" cy="229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3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0F56-F23C-A7F1-B138-4F789088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29E544-48FB-CF0F-3476-7A3748B8D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4FDD4-C4E9-D922-6037-CFD7E0C2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32" y="0"/>
            <a:ext cx="11160867" cy="6191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9E16AA-BD19-02EF-4BA0-287835D1B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25" y="4760912"/>
            <a:ext cx="2863173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roll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" y="1113204"/>
            <a:ext cx="11761076" cy="366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5125"/>
            <a:ext cx="11015980" cy="61899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factors that </a:t>
            </a:r>
            <a:r>
              <a:rPr lang="en-US" sz="3600" b="1" dirty="0">
                <a:solidFill>
                  <a:srgbClr val="FF0000"/>
                </a:solidFill>
              </a:rPr>
              <a:t>decrease </a:t>
            </a:r>
            <a:r>
              <a:rPr lang="en-US" sz="3600" b="1" dirty="0"/>
              <a:t>the effectiveness of hand hygiene</a:t>
            </a:r>
            <a:endParaRPr lang="id-ID" sz="3600" b="1" dirty="0"/>
          </a:p>
        </p:txBody>
      </p:sp>
      <p:pic>
        <p:nvPicPr>
          <p:cNvPr id="10244" name="Picture 4" descr="Hasil gambar untuk hand with wat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55" y="2730546"/>
            <a:ext cx="1978793" cy="16949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asil gambar untuk finger ri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17" y="2730546"/>
            <a:ext cx="1547838" cy="16949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asil gambar untuk dermatitis ha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8"/>
          <a:stretch/>
        </p:blipFill>
        <p:spPr bwMode="auto">
          <a:xfrm>
            <a:off x="9451648" y="2730546"/>
            <a:ext cx="1994118" cy="16949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fake nai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30" y="2730547"/>
            <a:ext cx="3024187" cy="169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62915" y="4964982"/>
            <a:ext cx="157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dermatitis </a:t>
            </a:r>
            <a:endParaRPr lang="id-ID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286000" y="4870443"/>
            <a:ext cx="3421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/>
              <a:t>Skin blisters / Long nails</a:t>
            </a:r>
            <a:r>
              <a:rPr lang="id-ID" sz="2400" b="1" dirty="0"/>
              <a:t> </a:t>
            </a:r>
            <a:r>
              <a:rPr lang="en-US" sz="2400" b="1" dirty="0"/>
              <a:t>&gt; 3-4 mm </a:t>
            </a:r>
            <a:endParaRPr lang="id-ID" sz="2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b="1" dirty="0"/>
              <a:t>Nails with nail polish </a:t>
            </a:r>
            <a:endParaRPr lang="id-ID" sz="2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b="1" dirty="0"/>
              <a:t>Fake nails </a:t>
            </a:r>
            <a:endParaRPr lang="id-ID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180082" y="4963879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Ring </a:t>
            </a:r>
            <a:endParaRPr lang="id-ID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7605606" y="4962776"/>
            <a:ext cx="1846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Bracelet / watch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38856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>
                <a:solidFill>
                  <a:schemeClr val="bg1"/>
                </a:solidFill>
              </a:rPr>
              <a:t>Alat</a:t>
            </a:r>
            <a:r>
              <a:rPr lang="id-ID" sz="6000" b="1" dirty="0"/>
              <a:t> </a:t>
            </a:r>
            <a:r>
              <a:rPr lang="id-ID" sz="6000" b="1" dirty="0">
                <a:solidFill>
                  <a:schemeClr val="bg1"/>
                </a:solidFill>
              </a:rPr>
              <a:t>Pelindung Diri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614" y="2068700"/>
            <a:ext cx="4784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/>
              <a:t>Alat pelindung diri adalah pakaian khusus atau peralatan yang di pakai petugas untuk memproteksi diri dari bahaya fisik, kimia, biologi/bahan infeksius. </a:t>
            </a:r>
          </a:p>
        </p:txBody>
      </p:sp>
      <p:pic>
        <p:nvPicPr>
          <p:cNvPr id="18" name="Picture 2" descr="Hasil gambar untuk alat pelindung diri oper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8" y="1036296"/>
            <a:ext cx="6997497" cy="56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44" y="447099"/>
            <a:ext cx="6495393" cy="625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207" y="1015801"/>
            <a:ext cx="62694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/>
              <a:t>APD terdiri dari :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id-ID" sz="3600" dirty="0"/>
              <a:t>sarung tangan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id-ID" sz="3600" dirty="0"/>
              <a:t>masker/Respirator Partikulat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id-ID" sz="3600" dirty="0"/>
              <a:t>pelindung mata (goggle)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id-ID" sz="3600" dirty="0"/>
              <a:t>perisai/pelindung wajah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id-ID" sz="3600" dirty="0"/>
              <a:t>kap penutup kepala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id-ID" sz="3600" dirty="0"/>
              <a:t>gaun pelindung/apron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id-ID" sz="3600" dirty="0"/>
              <a:t>sandal/sepatu tertutup (Sepatu Boot). </a:t>
            </a:r>
          </a:p>
        </p:txBody>
      </p:sp>
    </p:spTree>
    <p:extLst>
      <p:ext uri="{BB962C8B-B14F-4D97-AF65-F5344CB8AC3E}">
        <p14:creationId xmlns:p14="http://schemas.microsoft.com/office/powerpoint/2010/main" val="2427716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0345" y="2423662"/>
            <a:ext cx="44931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/>
              <a:t>melindungi kulit dan membran mukosa dari resiko pajanan darah, cairan tubuh, sekret, ekskreta, kulit yang tidak utuh dan selaput lendir dari pasien ke petugas dan sebaliknya.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503" y="217354"/>
            <a:ext cx="66529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8000" b="1" dirty="0"/>
              <a:t>Tujuan</a:t>
            </a:r>
            <a:r>
              <a:rPr lang="id-ID" sz="4000" b="1" dirty="0"/>
              <a:t> Pemakaian APD </a:t>
            </a:r>
          </a:p>
        </p:txBody>
      </p:sp>
      <p:pic>
        <p:nvPicPr>
          <p:cNvPr id="5" name="Picture 2" descr="Hasil gambar untuk baju oper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3" y="1540793"/>
            <a:ext cx="6085490" cy="527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098" y="125976"/>
            <a:ext cx="63640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Indikasi </a:t>
            </a:r>
            <a:r>
              <a:rPr lang="id-ID" sz="2800" dirty="0">
                <a:sym typeface="Wingdings" pitchFamily="2" charset="2"/>
              </a:rPr>
              <a:t></a:t>
            </a:r>
            <a:r>
              <a:rPr lang="id-ID" sz="2800" dirty="0"/>
              <a:t>jika melakukan tindakan yang memungkinkan tubuh atau membran mukosa terkena atau terpercik darah atau cairan tubuh atau kemungkinan pasien terkontaminasi dari petugas.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104" y="5042118"/>
            <a:ext cx="58989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Tidak dibenarkan menggantung masker di leher, memakai sarung tangan sambil menulis dan menyentuh permukaan lingkungan.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1737" y="2694459"/>
            <a:ext cx="3231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Melepas APD segera dilakukan jika tindakan sudah selesai di lakukan. </a:t>
            </a:r>
          </a:p>
        </p:txBody>
      </p:sp>
      <p:pic>
        <p:nvPicPr>
          <p:cNvPr id="9218" name="Picture 2" descr="Hasil gambar untuk pasang inf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69" y="125976"/>
            <a:ext cx="4621378" cy="26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sil gambar untuk doctor post surge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8"/>
          <a:stretch/>
        </p:blipFill>
        <p:spPr bwMode="auto">
          <a:xfrm>
            <a:off x="7283669" y="3026979"/>
            <a:ext cx="4591050" cy="359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829426">
            <a:off x="9270125" y="4052447"/>
            <a:ext cx="725214" cy="2286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2" name="Picture 4" descr="Hasil gambar untuk lepas handsc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3" y="2411677"/>
            <a:ext cx="3203027" cy="26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43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bg1"/>
                </a:solidFill>
              </a:rPr>
              <a:t>Dekontaminasi peralatan perawatan pasien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/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835" y="1105901"/>
            <a:ext cx="5431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penatalaksanaan peralatan bekas pakai perawatan pasien yang terkontaminasi darah atau cairan tubuh. 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867103" y="3044893"/>
          <a:ext cx="3421117" cy="3655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Hasil gambar untuk css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65" y="1105900"/>
            <a:ext cx="6623597" cy="54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47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4870" r="32430" b="9699"/>
          <a:stretch/>
        </p:blipFill>
        <p:spPr bwMode="auto">
          <a:xfrm>
            <a:off x="2349062" y="204951"/>
            <a:ext cx="7283669" cy="665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302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2643" y="50167"/>
            <a:ext cx="13550514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bg1"/>
                </a:solidFill>
              </a:rPr>
              <a:t>Pengendalian Lingkungan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/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7189075" y="1645024"/>
            <a:ext cx="46794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dirty="0"/>
              <a:t>Perbaikan kualitas udara, kualitas air, dan permukaan lingkungan, serta desain dan konstruksi bangunan, dilakukan untuk mencegah transmisi mikroorganisme kepada pasien, petugas dan pengunjung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6367"/>
            <a:ext cx="7015654" cy="590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967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bg1"/>
                </a:solidFill>
              </a:rPr>
              <a:t>Pengelolaan Limbah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/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551" y="1038348"/>
            <a:ext cx="653480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/>
              <a:t>RS dan fasyankes lain sebagai sarana pelayanan kesehatan adalah tempat berkumpulnya orang sakit maupun sehat, dapat menjadi tempat </a:t>
            </a:r>
            <a:r>
              <a:rPr lang="id-ID" sz="3200" b="1" dirty="0"/>
              <a:t>sumber penularan penyakit </a:t>
            </a:r>
            <a:r>
              <a:rPr lang="id-ID" sz="3200" dirty="0"/>
              <a:t>serta memungkinkan terjadinya </a:t>
            </a:r>
            <a:r>
              <a:rPr lang="id-ID" sz="3200" b="1" dirty="0"/>
              <a:t>pencemaran lingkungan </a:t>
            </a:r>
            <a:r>
              <a:rPr lang="id-ID" sz="3200" dirty="0"/>
              <a:t>dan </a:t>
            </a:r>
            <a:r>
              <a:rPr lang="id-ID" sz="3200" b="1" dirty="0"/>
              <a:t>gangguan kesehatan</a:t>
            </a:r>
            <a:r>
              <a:rPr lang="id-ID" sz="3200" dirty="0"/>
              <a:t>, juga menghasilkan </a:t>
            </a:r>
            <a:r>
              <a:rPr lang="id-ID" sz="4400" b="1" dirty="0">
                <a:solidFill>
                  <a:srgbClr val="FF0000"/>
                </a:solidFill>
              </a:rPr>
              <a:t>limbah</a:t>
            </a:r>
            <a:r>
              <a:rPr lang="id-ID" sz="3200" dirty="0"/>
              <a:t> yang dapat menularkan penyakit</a:t>
            </a:r>
          </a:p>
        </p:txBody>
      </p:sp>
      <p:pic>
        <p:nvPicPr>
          <p:cNvPr id="3074" name="Picture 2" descr="Hasil gambar untuk label limbah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59" y="1261240"/>
            <a:ext cx="4871543" cy="52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67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sil gambar untuk label limbah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7" y="583269"/>
            <a:ext cx="5819556" cy="56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asil gambar untuk limbah rumah sa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25" y="583269"/>
            <a:ext cx="5435767" cy="56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0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F472-C8EB-38D7-DE1F-A13DF809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36AA0-A068-6619-AC8D-7C24191CE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E151D-2C8F-727A-A052-1B81BC0C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1" y="547285"/>
            <a:ext cx="10983858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9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label limbah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26" y="898633"/>
            <a:ext cx="7333047" cy="56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2323" y="19183"/>
            <a:ext cx="8887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Wadah dan label limbah medis padat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8221" y="1828800"/>
            <a:ext cx="1087820" cy="42566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4288221" y="2806262"/>
            <a:ext cx="1087820" cy="42566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4288221" y="3730442"/>
            <a:ext cx="1087820" cy="42566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4288221" y="4897090"/>
            <a:ext cx="1087820" cy="42566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4288221" y="6043886"/>
            <a:ext cx="1087820" cy="42566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532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sil gambar untuk ipal rumah sa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8" y="498878"/>
            <a:ext cx="4346230" cy="43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sil gambar untuk ipal rumah sak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0"/>
          <a:stretch/>
        </p:blipFill>
        <p:spPr bwMode="auto">
          <a:xfrm>
            <a:off x="4769817" y="362604"/>
            <a:ext cx="7227741" cy="47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15837" y="5125635"/>
            <a:ext cx="76329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Instalasi Pengolahan Air Limbah</a:t>
            </a:r>
          </a:p>
          <a:p>
            <a:pPr algn="ctr"/>
            <a:r>
              <a:rPr lang="id-I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(IPAL)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861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bg1"/>
                </a:solidFill>
              </a:rPr>
              <a:t>Penatalaksanaan Linen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/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199" y="1910341"/>
            <a:ext cx="82716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d-ID" sz="2400" dirty="0"/>
              <a:t>Petugas yang menangani linen harus mengenakan APD (sarung tangan rumah tangga, gaun, apron, masker dan sepatu tertutup).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400" dirty="0"/>
              <a:t>Linen dipisahkan berdasarkan linen kotor dan linen terkontaminasi cairan tubuh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400" dirty="0"/>
              <a:t>pemisahan dilakukan sejak dari lokasi penggunaannya oleh perawat atau petugas.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400" dirty="0"/>
              <a:t>Minimalkan penanganan linen kotor untuk mencegah kontaminasi ke udara dan petugas yang menangani linen tersebut. Semua linen kotor segera dibungkus/dimasukkan ke dalam kantong kuning di lokasi penggunaannya dan tidak boleh disortir atau dicuci di lokasi dimana linen dipakai.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5943" y="904336"/>
            <a:ext cx="74127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Harus ada SOP penatalaksanaan linen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Hasil gambar untuk laundry rumah sa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7" y="1846274"/>
            <a:ext cx="3253472" cy="46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50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8413" y="751344"/>
            <a:ext cx="838725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d-ID" sz="2800" dirty="0"/>
              <a:t>Linen yang </a:t>
            </a:r>
            <a:r>
              <a:rPr lang="id-ID" sz="2800" b="1" dirty="0"/>
              <a:t>terkontaminasi dengan darah </a:t>
            </a:r>
            <a:r>
              <a:rPr lang="id-ID" sz="2800" dirty="0"/>
              <a:t>atau cairan tubuh lainnya harus dibungkus, dimasukkan kantong kuning dan diangkut/ditranportasikan secara berhati-hati agar tidak terjadi kebocoran.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800" dirty="0"/>
              <a:t>Buang terlebih dahulu kotoran seperti faeces ke washer bedpan, spoelhoek atau toilet dan segera tempatkan linen terkontaminasi ke dalam kantong kuning/infeksius.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800" dirty="0"/>
              <a:t>Pengangkutan dengan </a:t>
            </a:r>
            <a:r>
              <a:rPr lang="id-ID" sz="2800" b="1" dirty="0"/>
              <a:t>troli yang terpisah</a:t>
            </a:r>
            <a:r>
              <a:rPr lang="id-ID" sz="2800" dirty="0"/>
              <a:t>, untuk linen kotor atau terkontaminasi dimasukkan ke dalam kantong kuning. Pastikan kantong tidak bocor dan tidak lepas ikatan selama transportasi.Kantong tidak perlu ganda. </a:t>
            </a:r>
          </a:p>
        </p:txBody>
      </p:sp>
      <p:pic>
        <p:nvPicPr>
          <p:cNvPr id="6148" name="Picture 4" descr="Hasil gambar untuk troli linen ko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3" t="11908" r="27106" b="8850"/>
          <a:stretch/>
        </p:blipFill>
        <p:spPr bwMode="auto">
          <a:xfrm>
            <a:off x="158353" y="985343"/>
            <a:ext cx="3310060" cy="47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82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0565" y="751344"/>
            <a:ext cx="77251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d-ID" sz="2800" dirty="0"/>
              <a:t>Pastikan </a:t>
            </a:r>
            <a:r>
              <a:rPr lang="id-ID" sz="2800" b="1" dirty="0"/>
              <a:t>alur</a:t>
            </a:r>
            <a:r>
              <a:rPr lang="id-ID" sz="2800" dirty="0"/>
              <a:t> linen kotor dan linen terkontaminasi sampai di laundry </a:t>
            </a:r>
            <a:r>
              <a:rPr lang="id-ID" sz="2800" b="1" dirty="0"/>
              <a:t>TERPISAH </a:t>
            </a:r>
            <a:r>
              <a:rPr lang="id-ID" sz="2800" dirty="0"/>
              <a:t>dengan linen yang sudah bersih.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800" dirty="0"/>
              <a:t>Cuci dan keringkan linen di ruang laundry. Linen terkontaminasi seyogyanya langsung masuk mesin cuci yang segera diberi disinfektan.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800" dirty="0"/>
              <a:t>Untuk menghilangkan cairan tubuh yang infeksius pada linen dilakukan melalui 2 tahap yaitu menggunakan deterjen dan selanjutnya dengan Natrium hipoklorit (Klorin) 0,5%.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800" dirty="0"/>
              <a:t>Apabila dilakukan perendaman maka harus diletakkan di wadah tertutup agar tidak menyebabkan toksik bagi petugas.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6017"/>
          <a:stretch/>
        </p:blipFill>
        <p:spPr bwMode="auto">
          <a:xfrm>
            <a:off x="110359" y="969415"/>
            <a:ext cx="4004091" cy="50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843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bg1"/>
                </a:solidFill>
              </a:rPr>
              <a:t>Perlindungan Kesehatan </a:t>
            </a:r>
            <a:r>
              <a:rPr lang="id-ID" sz="4800" b="1" dirty="0"/>
              <a:t>Petugas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/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7082" y="1135145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600" b="1" dirty="0"/>
              <a:t>pemeriksaan kesehatan berkala </a:t>
            </a:r>
            <a:r>
              <a:rPr lang="id-ID" sz="2600" dirty="0"/>
              <a:t>terhadap semua petugas baik tenaga kesehatan maupun tenaga nonkesehatan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7082" y="2619253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600" dirty="0"/>
              <a:t>Fasyankes harus mempunyai kebijakan untuk </a:t>
            </a:r>
            <a:r>
              <a:rPr lang="id-ID" sz="2600" b="1" dirty="0"/>
              <a:t>penatalaksanaan akibat tusukan jarum </a:t>
            </a:r>
            <a:r>
              <a:rPr lang="id-ID" sz="2600" dirty="0"/>
              <a:t>atau benda tajam bekas pakai pasien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7082" y="4021282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600" dirty="0"/>
              <a:t>Petugas harus selalu </a:t>
            </a:r>
            <a:r>
              <a:rPr lang="id-ID" sz="2600" b="1" dirty="0"/>
              <a:t>waspada dan hati-hati </a:t>
            </a:r>
            <a:r>
              <a:rPr lang="id-ID" sz="2600" dirty="0"/>
              <a:t>dalam bekerja untuk mencegah terjadinya trauma saat menangani jarum, scalpel dan alat tajam lain yang dipakai setelah prosedur, saat membersihkan instrumen dan saat membuang jarum</a:t>
            </a:r>
          </a:p>
        </p:txBody>
      </p:sp>
      <p:pic>
        <p:nvPicPr>
          <p:cNvPr id="7170" name="Picture 2" descr="Hasil gambar untuk pemeriksaan kesehatan karya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3" y="1292717"/>
            <a:ext cx="4621376" cy="45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36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0" t="37500" r="31885" b="15948"/>
          <a:stretch/>
        </p:blipFill>
        <p:spPr bwMode="auto">
          <a:xfrm>
            <a:off x="1008993" y="488731"/>
            <a:ext cx="10184524" cy="6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595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bg1"/>
                </a:solidFill>
              </a:rPr>
              <a:t>Penempatan Pasien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/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4800" y="1010374"/>
            <a:ext cx="75280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d-ID" sz="2400" dirty="0"/>
              <a:t>Tempatkan pasien infeksius terpisah dengan pasien non infeksius.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d-ID" sz="2400" dirty="0"/>
              <a:t>Penempatan pasien disesuaikan dengan pola transmisi infeksi penyakit pasien (kontak, droplet, airborne) sebaiknya ruangan tersendiri.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d-ID" sz="2400" dirty="0"/>
              <a:t>Bila tidak tersedia ruang tersendiri, dibolehkan dirawat bersama pasien lain yang jenis infeksinya sama dengan menerapkan sistem cohorting. Jarak antara tempat tidur minimal 1 meter. Untuk menentukan pasien yang dapat disatukan dalam satu ruangan, dikonsultasikan terlebih dahulu kepada Komite atau Tim PPI.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d-ID" sz="2400" dirty="0"/>
              <a:t>Semua ruangan terkait cohorting harus diberi tanda kewaspadaan berdasarkan jenis transmisinya (kontak,droplet, airborne).  </a:t>
            </a:r>
          </a:p>
          <a:p>
            <a:r>
              <a:rPr lang="id-ID" sz="2400" dirty="0"/>
              <a:t> </a:t>
            </a:r>
          </a:p>
        </p:txBody>
      </p:sp>
      <p:pic>
        <p:nvPicPr>
          <p:cNvPr id="8194" name="Picture 2" descr="Hasil gambar untuk ruang isolasi rumah sa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45476"/>
            <a:ext cx="3959225" cy="47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78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bg1"/>
                </a:solidFill>
              </a:rPr>
              <a:t>Penempatan Pasien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/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6234" y="1010373"/>
            <a:ext cx="68501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d-ID" sz="2800" dirty="0"/>
              <a:t>Pasien yang tidak dapat menjaga kebersihan diri atau lingkungannya seyogyanya dipisahkan tersendiri.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d-ID" sz="2800" dirty="0"/>
              <a:t>Mobilisasi pasien infeksius yang jenis transmisinya melalui udara (airborne) agar dibatasi di lingkungan fasilitas pelayanan kesehatan untuk menghindari terjadinya transmisi penyakit yang tidak perlu kepada yang lain.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d-ID" sz="2800" dirty="0"/>
              <a:t>Pasien HIV tidak diperkenankan dirawat bersama dengan pasien TB dalam satu ruangan tetapi pasien TB-HIV dapat dirawat dengan sesama pasien TB.  </a:t>
            </a:r>
          </a:p>
          <a:p>
            <a:r>
              <a:rPr lang="id-ID" sz="2800" dirty="0"/>
              <a:t> </a:t>
            </a:r>
          </a:p>
        </p:txBody>
      </p:sp>
      <p:pic>
        <p:nvPicPr>
          <p:cNvPr id="9218" name="Picture 2" descr="Hasil gambar untuk ruang isolasi airbor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4" y="1183794"/>
            <a:ext cx="4267200" cy="53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03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8290" y="1282797"/>
            <a:ext cx="60066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800" dirty="0"/>
              <a:t>Diterapkan untuk semua orang terutama pada kasus infeksi dengan jenis transmisi airborne dan droplet. 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/>
              <a:t>Fasyankes harus menyediakan sarana cuci tangan seperti wastafel dengan air mengalir, tisu, sabun cair, tempat sampah infeksius dan masker bedah.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/>
              <a:t>Petugas, pasien dan pengunjung dengan gejala infeksi saluran napas, harus melaksanakan dan mematuhi langkah-langkah etika batuk atau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/>
              <a:t>Kebersihan </a:t>
            </a:r>
            <a:r>
              <a:rPr lang="id-ID" sz="4000" b="1" dirty="0">
                <a:solidFill>
                  <a:schemeClr val="bg1"/>
                </a:solidFill>
              </a:rPr>
              <a:t>Pernapasan, etika batuk </a:t>
            </a:r>
            <a:r>
              <a:rPr lang="id-ID" sz="4000" b="1" dirty="0"/>
              <a:t>dan bersin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/>
              <a:t>9</a:t>
            </a:r>
          </a:p>
        </p:txBody>
      </p:sp>
      <p:pic>
        <p:nvPicPr>
          <p:cNvPr id="5122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6" y="1282797"/>
            <a:ext cx="5407573" cy="52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2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1B88-68FF-7D71-84A0-7FD66D3E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B8CFD-C907-50D1-3A3F-3914BD21A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F5C29-A928-9A6D-A337-3486D8EEE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57" y="247421"/>
            <a:ext cx="10182234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5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asil gambar untuk etika batuk dan ber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3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bg1"/>
                </a:solidFill>
              </a:rPr>
              <a:t>Praktik menyuntik yang aman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/>
              <a:t>10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6593" y="902215"/>
            <a:ext cx="73151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d-ID" sz="2800" dirty="0"/>
              <a:t>Menerapkan aseptic technique untuk mecegah kontaminasi  alat-alat injeksi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sz="2800" dirty="0"/>
              <a:t>Tidak menggunakan spuit yang sama untuk penyuntikan lebih dari satu pasien walaupun jarum suntiknya diganti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sz="2800" dirty="0"/>
              <a:t>Semua alat suntik yang dipergunakan harus satu kali pakai untuk satu pasien dan satu prosedur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sz="2800" dirty="0"/>
              <a:t>Gunakan cairan pelarut/flushing hanya untuk satu kali (NaCl, WFI, dll)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sz="2800" dirty="0"/>
              <a:t>Gunakan single dose untuk obat injeksi (bila memungkinkan) . </a:t>
            </a:r>
          </a:p>
        </p:txBody>
      </p:sp>
      <p:pic>
        <p:nvPicPr>
          <p:cNvPr id="10242" name="Picture 2" descr="Hasil gambar untuk spuit in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6" y="1146884"/>
            <a:ext cx="4398064" cy="27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asil gambar untuk spuit injec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3"/>
          <a:stretch/>
        </p:blipFill>
        <p:spPr bwMode="auto">
          <a:xfrm>
            <a:off x="134005" y="3878315"/>
            <a:ext cx="4398063" cy="25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63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bg1"/>
                </a:solidFill>
              </a:rPr>
              <a:t>Praktik menyuntik yang aman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/>
              <a:t>10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6138" y="902215"/>
            <a:ext cx="70156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d-ID" sz="2800" dirty="0"/>
              <a:t>Tidak memberikan obat-obat single dose kepada lebih dari satu pasien atau mencampur obat-obat sisa dari vial/ampul untuk pemberian berikutnya.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sz="2800" dirty="0"/>
              <a:t>Bila harus menggunakan obat-obat multi dose,  semua alat yang akan dipergunakan harus steril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sz="2800" dirty="0"/>
              <a:t>Simpan obat-obat multi dose sesuai dengan rekomendasi dari pabrik yang membuat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sz="2800" dirty="0"/>
              <a:t>Tidak menggunakan cairan pelarut untuk lebih dari 1 pasien (kategori IB) </a:t>
            </a:r>
          </a:p>
        </p:txBody>
      </p:sp>
      <p:pic>
        <p:nvPicPr>
          <p:cNvPr id="11266" name="Picture 2" descr="Hasil gambar untuk spuit in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8" y="1137855"/>
            <a:ext cx="4286250" cy="44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706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228" y="0"/>
            <a:ext cx="11198772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bg1"/>
                </a:solidFill>
              </a:rPr>
              <a:t>Praktik lumbal pungsi yang aman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103" cy="740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/>
              <a:t>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406" y="1603701"/>
            <a:ext cx="57333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sz="2800" dirty="0"/>
              <a:t>Semua petugas harus memakai masker bedah, gaun bersih, sarung tangan steril saat akan melakukan tindakan lumbal pungsi, anestesi spinal/epidural/pasang kateter vena sentral.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2800" dirty="0"/>
              <a:t>Penggunaan masker bedah pada petugas dibutuhkan agar tidak terjadi droplet flora orofaring yang dapat menimbulkan meningitis bakterial. </a:t>
            </a:r>
          </a:p>
          <a:p>
            <a:endParaRPr lang="id-ID" sz="2800" dirty="0"/>
          </a:p>
        </p:txBody>
      </p:sp>
      <p:pic>
        <p:nvPicPr>
          <p:cNvPr id="20482" name="Picture 2" descr="Hasil gambar untuk lumbal pung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97" y="1281112"/>
            <a:ext cx="5050568" cy="467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18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01B4-2F76-0EA6-6B06-7351AE32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DEFD-0564-E1A1-E0F0-E070E7005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8F1C9-0DD5-4D4E-5B41-C8B1AAE93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618519"/>
            <a:ext cx="9905998" cy="51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73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0743-287C-7B19-D3FF-C4FB027D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C6A1-FEB3-0D5A-5B24-DE42457D1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56751-A491-CBE8-EDE0-FA700DCB5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652075"/>
            <a:ext cx="8954750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F39A-550C-0B51-D699-80611BDF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989A-1AA3-DA94-DBBA-52B234CBB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9EB4A-7D99-430F-6139-2482DE04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394864"/>
            <a:ext cx="9987030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7AB7-36B2-B5E7-B522-A9A395E9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BF8CE-8972-9EF1-BA34-A71682AC3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46B2B-E8CF-E612-79D4-1A181E96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5" y="369651"/>
            <a:ext cx="10184860" cy="58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4B31-70AB-6E6E-9148-DBCCFBA1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81F26-A001-06E3-6F4A-C4FD3A90A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76C86-076F-89A0-4727-5513B710C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66" y="496110"/>
            <a:ext cx="10486417" cy="57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9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584B-0EF2-5418-F81A-36D448E9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30356-8491-AB09-7D8C-051B6EB2F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8DE73-0678-3EBF-438D-CBB1F7A3F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618517"/>
            <a:ext cx="10045397" cy="530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94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94</TotalTime>
  <Words>1135</Words>
  <Application>Microsoft Office PowerPoint</Application>
  <PresentationFormat>Widescreen</PresentationFormat>
  <Paragraphs>103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Tw Cen MT</vt:lpstr>
      <vt:lpstr>Wingdings</vt:lpstr>
      <vt:lpstr>Circuit</vt:lpstr>
      <vt:lpstr>INFEKSI NOSOKOMIAL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PPI di Rumah sakit</vt:lpstr>
      <vt:lpstr>PowerPoint Presentation</vt:lpstr>
      <vt:lpstr>factors that decrease the effectiveness of hand hygiene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cici julia</dc:creator>
  <cp:lastModifiedBy>cici julia</cp:lastModifiedBy>
  <cp:revision>3</cp:revision>
  <dcterms:created xsi:type="dcterms:W3CDTF">2024-02-20T07:10:59Z</dcterms:created>
  <dcterms:modified xsi:type="dcterms:W3CDTF">2024-02-26T04:50:06Z</dcterms:modified>
</cp:coreProperties>
</file>