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3" r:id="rId5"/>
    <p:sldId id="264" r:id="rId6"/>
    <p:sldId id="265" r:id="rId7"/>
    <p:sldId id="266" r:id="rId8"/>
    <p:sldId id="267" r:id="rId9"/>
    <p:sldId id="258" r:id="rId10"/>
    <p:sldId id="268" r:id="rId11"/>
    <p:sldId id="269" r:id="rId12"/>
    <p:sldId id="270" r:id="rId13"/>
    <p:sldId id="271" r:id="rId14"/>
    <p:sldId id="272" r:id="rId15"/>
    <p:sldId id="273" r:id="rId16"/>
    <p:sldId id="274" r:id="rId17"/>
    <p:sldId id="275" r:id="rId18"/>
    <p:sldId id="259" r:id="rId19"/>
    <p:sldId id="276" r:id="rId20"/>
    <p:sldId id="277" r:id="rId21"/>
    <p:sldId id="278" r:id="rId22"/>
    <p:sldId id="279" r:id="rId23"/>
    <p:sldId id="280" r:id="rId24"/>
    <p:sldId id="281" r:id="rId25"/>
    <p:sldId id="282" r:id="rId26"/>
    <p:sldId id="283" r:id="rId27"/>
    <p:sldId id="284" r:id="rId28"/>
    <p:sldId id="285" r:id="rId29"/>
    <p:sldId id="262"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varScale="1">
        <p:scale>
          <a:sx n="69" d="100"/>
          <a:sy n="69" d="100"/>
        </p:scale>
        <p:origin x="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0837DD-9290-4DEF-A6E2-CDB9F98CA9C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30837DD-9290-4DEF-A6E2-CDB9F98CA9C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30837DD-9290-4DEF-A6E2-CDB9F98CA9C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30837DD-9290-4DEF-A6E2-CDB9F98CA9C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730837DD-9290-4DEF-A6E2-CDB9F98CA9C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730837DD-9290-4DEF-A6E2-CDB9F98CA9C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730837DD-9290-4DEF-A6E2-CDB9F98CA9C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0837DD-9290-4DEF-A6E2-CDB9F98CA9C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0837DD-9290-4DEF-A6E2-CDB9F98CA9C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30837DD-9290-4DEF-A6E2-CDB9F98CA9C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30837DD-9290-4DEF-A6E2-CDB9F98CA9C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24EF9-E57A-42F6-AD63-CF254578935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837DD-9290-4DEF-A6E2-CDB9F98CA9C0}"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24EF9-E57A-42F6-AD63-CF254578935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STRUKTUR DAN TEKNIK PENYAMPAIAN MATERI YANG MEYAKINKAN</a:t>
            </a:r>
            <a:endParaRPr lang="en-US" b="1" dirty="0"/>
          </a:p>
        </p:txBody>
      </p:sp>
      <p:sp>
        <p:nvSpPr>
          <p:cNvPr id="3" name="Subtitle 2"/>
          <p:cNvSpPr>
            <a:spLocks noGrp="1"/>
          </p:cNvSpPr>
          <p:nvPr>
            <p:ph type="subTitle" idx="1"/>
          </p:nvPr>
        </p:nvSpPr>
        <p:spPr/>
        <p:txBody>
          <a:bodyPr/>
          <a:lstStyle/>
          <a:p>
            <a:r>
              <a:rPr lang="en-US" dirty="0" err="1" smtClean="0"/>
              <a:t>Dini</a:t>
            </a:r>
            <a:r>
              <a:rPr lang="en-US" dirty="0" smtClean="0"/>
              <a:t> </a:t>
            </a:r>
            <a:r>
              <a:rPr lang="en-US" dirty="0" err="1" smtClean="0"/>
              <a:t>Wahdiyati</a:t>
            </a:r>
            <a:r>
              <a:rPr lang="en-US" dirty="0" smtClean="0"/>
              <a:t>, </a:t>
            </a:r>
            <a:r>
              <a:rPr lang="en-US" dirty="0" err="1" smtClean="0"/>
              <a:t>S.Sos</a:t>
            </a:r>
            <a:r>
              <a:rPr lang="en-US" dirty="0" smtClean="0"/>
              <a:t>, </a:t>
            </a:r>
            <a:r>
              <a:rPr lang="en-US" dirty="0" err="1" smtClean="0"/>
              <a:t>M.I.Kom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290195"/>
          </a:xfrm>
        </p:spPr>
        <p:txBody>
          <a:bodyPr>
            <a:normAutofit fontScale="90000"/>
          </a:bodyPr>
          <a:p>
            <a:endParaRPr lang="en-US"/>
          </a:p>
        </p:txBody>
      </p:sp>
      <p:sp>
        <p:nvSpPr>
          <p:cNvPr id="3" name="Content Placeholder 2"/>
          <p:cNvSpPr>
            <a:spLocks noGrp="1"/>
          </p:cNvSpPr>
          <p:nvPr>
            <p:ph idx="1"/>
          </p:nvPr>
        </p:nvSpPr>
        <p:spPr>
          <a:xfrm>
            <a:off x="838200" y="655320"/>
            <a:ext cx="10515600" cy="5922010"/>
          </a:xfrm>
        </p:spPr>
        <p:txBody>
          <a:bodyPr>
            <a:normAutofit/>
          </a:bodyPr>
          <a:p>
            <a:pPr marL="0" indent="0">
              <a:buNone/>
            </a:pPr>
            <a:r>
              <a:rPr lang="en-US" altLang="en-US">
                <a:sym typeface="+mn-ea"/>
              </a:rPr>
              <a:t>3. Meningkatkan Kredibilitas dan Keaslian</a:t>
            </a:r>
            <a:endParaRPr lang="en-US" altLang="en-US"/>
          </a:p>
          <a:p>
            <a:pPr marL="0" indent="0">
              <a:buNone/>
            </a:pPr>
            <a:r>
              <a:rPr lang="en-US" altLang="en-US">
                <a:sym typeface="+mn-ea"/>
              </a:rPr>
              <a:t>Saat Anda bercerita tentang pengalaman sendiri, audiens melihat Anda sebagai manusia nyata, bukan hanya pembicara. Ini membangun kepercayaan dan memperkuat pesan Anda.</a:t>
            </a:r>
            <a:endParaRPr lang="en-US" altLang="en-US">
              <a:sym typeface="+mn-ea"/>
            </a:endParaRPr>
          </a:p>
          <a:p>
            <a:pPr marL="0" indent="0">
              <a:buNone/>
            </a:pPr>
            <a:r>
              <a:rPr lang="en-US" altLang="en-US">
                <a:sym typeface="+mn-ea"/>
              </a:rPr>
              <a:t>4. Menghidupkan Materi Presentasi</a:t>
            </a:r>
            <a:endParaRPr lang="en-US" altLang="en-US"/>
          </a:p>
          <a:p>
            <a:pPr marL="0" indent="0">
              <a:buNone/>
            </a:pPr>
            <a:r>
              <a:rPr lang="en-US" altLang="en-US">
                <a:sym typeface="+mn-ea"/>
              </a:rPr>
              <a:t>Dengan storytelling, presentasi Anda tidak terasa seperti “ceramah”. Suasana jadi lebih interaktif, ringan, dan menyenangkan.</a:t>
            </a:r>
            <a:endParaRPr lang="en-US" altLang="en-US"/>
          </a:p>
          <a:p>
            <a:pPr marL="0" indent="0">
              <a:buNone/>
            </a:pPr>
            <a:r>
              <a:rPr lang="en-US" altLang="en-US">
                <a:sym typeface="+mn-ea"/>
              </a:rPr>
              <a:t>"Dulu saya juga gugup bicara di depan umum..." jauh lebih memikat daripada, "Banyak orang gugup saat presentasi."</a:t>
            </a:r>
            <a:endParaRPr lang="en-US" altLang="en-US">
              <a:sym typeface="+mn-ea"/>
            </a:endParaRPr>
          </a:p>
          <a:p>
            <a:pPr marL="0" indent="0">
              <a:buNone/>
            </a:pPr>
            <a:r>
              <a:rPr lang="en-US" altLang="en-US">
                <a:sym typeface="+mn-ea"/>
              </a:rPr>
              <a:t>5. Mendorong Aksi (Call to Action)</a:t>
            </a:r>
            <a:endParaRPr lang="en-US" altLang="en-US"/>
          </a:p>
          <a:p>
            <a:pPr marL="0" indent="0">
              <a:buNone/>
            </a:pPr>
            <a:r>
              <a:rPr lang="en-US" altLang="en-US">
                <a:sym typeface="+mn-ea"/>
              </a:rPr>
              <a:t>Cerita dapat menggerakkan audiens untuk bertindak. Menggunakan kisah sukses, kisah inspiratif, atau cerita perjuangan membuat pesan lebih meyakinkan dan menggugah.</a:t>
            </a:r>
            <a:endParaRPr lang="en-US" altLang="en-US"/>
          </a:p>
          <a:p>
            <a:pPr marL="0" indent="0">
              <a:buNone/>
            </a:pPr>
            <a:endParaRPr lang="en-US" altLang="en-US"/>
          </a:p>
          <a:p>
            <a:pPr marL="0" indent="0">
              <a:buNone/>
            </a:pPr>
            <a:endParaRPr lang="en-US" altLang="en-US"/>
          </a:p>
          <a:p>
            <a:endParaRPr lang="en-US" altLang="en-US"/>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t>Apa Itu Teknik Analogi?</a:t>
            </a:r>
            <a:endParaRPr lang="en-US" altLang="en-US" b="1"/>
          </a:p>
        </p:txBody>
      </p:sp>
      <p:sp>
        <p:nvSpPr>
          <p:cNvPr id="3" name="Content Placeholder 2"/>
          <p:cNvSpPr>
            <a:spLocks noGrp="1"/>
          </p:cNvSpPr>
          <p:nvPr>
            <p:ph idx="1"/>
          </p:nvPr>
        </p:nvSpPr>
        <p:spPr>
          <a:xfrm>
            <a:off x="945515" y="1360805"/>
            <a:ext cx="10515600" cy="5054600"/>
          </a:xfrm>
        </p:spPr>
        <p:txBody>
          <a:bodyPr>
            <a:normAutofit/>
          </a:bodyPr>
          <a:p>
            <a:pPr marL="0" indent="0">
              <a:buNone/>
            </a:pPr>
            <a:endParaRPr lang="en-US" altLang="en-US"/>
          </a:p>
          <a:p>
            <a:pPr marL="0" indent="0">
              <a:buNone/>
            </a:pPr>
            <a:r>
              <a:rPr lang="en-US" altLang="en-US"/>
              <a:t>Analogi adalah perbandingan antara dua hal berbeda yang memiliki kemiripan dalam aspek tertentu. Dalam public speaking, analogi digunakan untuk:</a:t>
            </a:r>
            <a:endParaRPr lang="en-US" altLang="en-US"/>
          </a:p>
          <a:p>
            <a:pPr marL="0" indent="0">
              <a:buNone/>
            </a:pPr>
            <a:endParaRPr lang="en-US" altLang="en-US"/>
          </a:p>
          <a:p>
            <a:pPr marL="0" indent="0" algn="ctr">
              <a:buNone/>
            </a:pPr>
            <a:r>
              <a:rPr lang="en-US" altLang="en-US"/>
              <a:t>Menyederhanakan ide rumit</a:t>
            </a:r>
            <a:endParaRPr lang="en-US" altLang="en-US"/>
          </a:p>
          <a:p>
            <a:pPr marL="0" indent="0" algn="ctr">
              <a:buNone/>
            </a:pPr>
            <a:r>
              <a:rPr lang="en-US" altLang="en-US"/>
              <a:t>Meningkatkan daya ingat pesan</a:t>
            </a:r>
            <a:endParaRPr lang="en-US" altLang="en-US"/>
          </a:p>
          <a:p>
            <a:pPr marL="0" indent="0" algn="ctr">
              <a:buNone/>
            </a:pPr>
            <a:r>
              <a:rPr lang="en-US" altLang="en-US"/>
              <a:t>Membangun koneksi emosional</a:t>
            </a:r>
            <a:endParaRPr lang="en-US" altLang="en-US"/>
          </a:p>
          <a:p>
            <a:pPr marL="0" indent="0" algn="ctr">
              <a:buNone/>
            </a:pPr>
            <a:r>
              <a:rPr lang="en-US" altLang="en-US"/>
              <a:t>Menguatkan argumen atau gagasan</a:t>
            </a:r>
            <a:endParaRPr lang="en-US" altLang="en-US"/>
          </a:p>
          <a:p>
            <a:pPr marL="0" indent="0">
              <a:buNone/>
            </a:pPr>
            <a:endParaRPr lang="en-US" altLang="en-US"/>
          </a:p>
          <a:p>
            <a:pPr marL="0" indent="0">
              <a:buNone/>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b="1"/>
              <a:t>Manfaat Teknik Analogi dalam Public Speaking</a:t>
            </a:r>
            <a:endParaRPr lang="en-US" altLang="en-US" b="1"/>
          </a:p>
        </p:txBody>
      </p:sp>
      <p:sp>
        <p:nvSpPr>
          <p:cNvPr id="3" name="Content Placeholder 2"/>
          <p:cNvSpPr>
            <a:spLocks noGrp="1"/>
          </p:cNvSpPr>
          <p:nvPr>
            <p:ph idx="1"/>
          </p:nvPr>
        </p:nvSpPr>
        <p:spPr>
          <a:xfrm>
            <a:off x="838200" y="1812290"/>
            <a:ext cx="10515600" cy="4781550"/>
          </a:xfrm>
        </p:spPr>
        <p:txBody>
          <a:bodyPr/>
          <a:p>
            <a:pPr marL="0" indent="0" algn="just">
              <a:buNone/>
            </a:pPr>
            <a:r>
              <a:rPr lang="en-US" altLang="en-US">
                <a:sym typeface="+mn-ea"/>
              </a:rPr>
              <a:t>Menyederhanakan ide rumit : Membuat ide abstrak menjadi konkret</a:t>
            </a:r>
            <a:endParaRPr lang="en-US" altLang="en-US"/>
          </a:p>
          <a:p>
            <a:pPr marL="0" indent="0" algn="just">
              <a:buNone/>
            </a:pPr>
            <a:r>
              <a:rPr lang="en-US" altLang="en-US">
                <a:sym typeface="+mn-ea"/>
              </a:rPr>
              <a:t>Meningkatkan daya ingat pesan</a:t>
            </a:r>
            <a:r>
              <a:rPr lang="en-US" altLang="en-US"/>
              <a:t>: Otak lebih mengingat gambaran analogi dibanding data dan angka</a:t>
            </a:r>
            <a:endParaRPr lang="en-US" altLang="en-US"/>
          </a:p>
          <a:p>
            <a:pPr marL="0" indent="0" algn="just">
              <a:buNone/>
            </a:pPr>
            <a:r>
              <a:rPr lang="en-US" altLang="en-US">
                <a:sym typeface="+mn-ea"/>
              </a:rPr>
              <a:t>Membangun koneksi emosional : audience lebih terhubung karena analogi seringkali “relate” dengan audience</a:t>
            </a:r>
            <a:endParaRPr lang="en-US" altLang="en-US"/>
          </a:p>
          <a:p>
            <a:pPr marL="0" indent="0" algn="just">
              <a:buNone/>
            </a:pPr>
            <a:r>
              <a:rPr lang="en-US" altLang="en-US">
                <a:sym typeface="+mn-ea"/>
              </a:rPr>
              <a:t>Menguatkan argumen atau gagasan : sangat efektif untuk bidag pendidikan, motivasi dan untuk merubah sikap (mempersuasi)</a:t>
            </a:r>
            <a:endParaRPr lang="en-US" altLang="en-US"/>
          </a:p>
          <a:p>
            <a:pPr marL="0" indent="0" algn="just">
              <a:buNone/>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19455" y="130810"/>
            <a:ext cx="10515600" cy="909955"/>
          </a:xfrm>
        </p:spPr>
        <p:txBody>
          <a:bodyPr>
            <a:normAutofit fontScale="90000"/>
          </a:bodyPr>
          <a:p>
            <a:br>
              <a:rPr lang="en-US" altLang="en-US"/>
            </a:br>
            <a:r>
              <a:rPr lang="en-US" altLang="en-US" b="1"/>
              <a:t>Jenis-Jenis Analogi yang Efektif</a:t>
            </a:r>
            <a:br>
              <a:rPr lang="en-US" altLang="en-US" b="1"/>
            </a:br>
            <a:endParaRPr lang="en-US" altLang="en-US" b="1"/>
          </a:p>
        </p:txBody>
      </p:sp>
      <p:sp>
        <p:nvSpPr>
          <p:cNvPr id="3" name="Content Placeholder 2"/>
          <p:cNvSpPr>
            <a:spLocks noGrp="1"/>
          </p:cNvSpPr>
          <p:nvPr>
            <p:ph idx="1"/>
          </p:nvPr>
        </p:nvSpPr>
        <p:spPr>
          <a:xfrm>
            <a:off x="838200" y="742950"/>
            <a:ext cx="10515600" cy="5136515"/>
          </a:xfrm>
        </p:spPr>
        <p:txBody>
          <a:bodyPr>
            <a:normAutofit fontScale="25000"/>
          </a:bodyPr>
          <a:p>
            <a:endParaRPr lang="en-US" altLang="en-US"/>
          </a:p>
          <a:p>
            <a:r>
              <a:rPr lang="en-US" altLang="en-US" sz="11200"/>
              <a:t>Menggunakan hal umum dalam kehidupan: makanan, kendaraan, cuaca, dll.</a:t>
            </a:r>
            <a:endParaRPr lang="en-US" altLang="en-US" sz="11200"/>
          </a:p>
          <a:p>
            <a:pPr marL="0" indent="0">
              <a:buNone/>
            </a:pPr>
            <a:r>
              <a:rPr lang="zh-CN" altLang="en-US" sz="11200"/>
              <a:t>📌</a:t>
            </a:r>
            <a:r>
              <a:rPr lang="en-US" altLang="en-US" sz="11200"/>
              <a:t> Contoh: "Berbicara di depan umum itu seperti naik sepeda. Awalnya gugup, tapi makin lama, makin lancar."</a:t>
            </a:r>
            <a:endParaRPr lang="en-US" altLang="en-US" sz="11200"/>
          </a:p>
          <a:p>
            <a:pPr marL="0" indent="0">
              <a:buNone/>
            </a:pPr>
            <a:endParaRPr lang="en-US" altLang="en-US" sz="11200"/>
          </a:p>
          <a:p>
            <a:r>
              <a:rPr lang="en-US" altLang="en-US" sz="11200"/>
              <a:t>Analogi Visual atau Spasial</a:t>
            </a:r>
            <a:endParaRPr lang="en-US" altLang="en-US" sz="11200"/>
          </a:p>
          <a:p>
            <a:pPr marL="0" indent="0">
              <a:buNone/>
            </a:pPr>
            <a:r>
              <a:rPr lang="en-US" altLang="en-US" sz="11200"/>
              <a:t>Membandingkan ide dengan bentuk atau struktur visual.</a:t>
            </a:r>
            <a:endParaRPr lang="en-US" altLang="en-US" sz="11200"/>
          </a:p>
          <a:p>
            <a:pPr marL="0" indent="0">
              <a:buNone/>
            </a:pPr>
            <a:r>
              <a:rPr lang="zh-CN" altLang="en-US" sz="11200"/>
              <a:t>📌</a:t>
            </a:r>
            <a:r>
              <a:rPr lang="en-US" altLang="en-US" sz="11200"/>
              <a:t> Contoh: "Tim kerja yang kuat itu seperti jaring laba-laba — saling terhubung, saling menopang."</a:t>
            </a:r>
            <a:endParaRPr lang="en-US" altLang="en-US" sz="1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421005"/>
          </a:xfrm>
        </p:spPr>
        <p:txBody>
          <a:bodyPr>
            <a:normAutofit fontScale="90000"/>
          </a:bodyPr>
          <a:p>
            <a:endParaRPr lang="en-US"/>
          </a:p>
        </p:txBody>
      </p:sp>
      <p:sp>
        <p:nvSpPr>
          <p:cNvPr id="3" name="Content Placeholder 2"/>
          <p:cNvSpPr>
            <a:spLocks noGrp="1"/>
          </p:cNvSpPr>
          <p:nvPr>
            <p:ph idx="1"/>
          </p:nvPr>
        </p:nvSpPr>
        <p:spPr>
          <a:xfrm>
            <a:off x="838200" y="1003935"/>
            <a:ext cx="10515600" cy="5552440"/>
          </a:xfrm>
        </p:spPr>
        <p:txBody>
          <a:bodyPr>
            <a:normAutofit/>
          </a:bodyPr>
          <a:p>
            <a:pPr marL="0" indent="0">
              <a:buNone/>
            </a:pPr>
            <a:endParaRPr lang="en-US" altLang="en-US"/>
          </a:p>
          <a:p>
            <a:r>
              <a:rPr lang="en-US" altLang="en-US">
                <a:sym typeface="+mn-ea"/>
              </a:rPr>
              <a:t>Analogi Naratif (berbentuk cerita)</a:t>
            </a:r>
            <a:endParaRPr lang="en-US" altLang="en-US"/>
          </a:p>
          <a:p>
            <a:pPr marL="0" indent="0">
              <a:buNone/>
            </a:pPr>
            <a:r>
              <a:rPr lang="en-US" altLang="en-US">
                <a:sym typeface="+mn-ea"/>
              </a:rPr>
              <a:t>Cerita pendek yang memuat perbandingan tersirat.</a:t>
            </a:r>
            <a:endParaRPr lang="en-US" altLang="en-US"/>
          </a:p>
          <a:p>
            <a:pPr marL="0" indent="0">
              <a:buNone/>
            </a:pPr>
            <a:r>
              <a:rPr lang="zh-CN" altLang="en-US">
                <a:sym typeface="+mn-ea"/>
              </a:rPr>
              <a:t>📌</a:t>
            </a:r>
            <a:r>
              <a:rPr lang="en-US" altLang="en-US">
                <a:sym typeface="+mn-ea"/>
              </a:rPr>
              <a:t> Contoh: "Seorang petani menanam benih setiap hari tanpa tahu kapan panennya. Seperti itulah usaha kita dalam belajar."</a:t>
            </a:r>
            <a:endParaRPr lang="en-US" altLang="en-US">
              <a:sym typeface="+mn-ea"/>
            </a:endParaRPr>
          </a:p>
          <a:p>
            <a:pPr marL="0" indent="0">
              <a:buNone/>
            </a:pPr>
            <a:endParaRPr lang="en-US" altLang="en-US"/>
          </a:p>
          <a:p>
            <a:r>
              <a:rPr lang="en-US" altLang="en-US">
                <a:sym typeface="+mn-ea"/>
              </a:rPr>
              <a:t>Analogi Ilmiah/Logis (untuk audiens profesional)</a:t>
            </a:r>
            <a:endParaRPr lang="en-US" altLang="en-US"/>
          </a:p>
          <a:p>
            <a:pPr marL="0" indent="0">
              <a:buNone/>
            </a:pPr>
            <a:r>
              <a:rPr lang="en-US" altLang="en-US">
                <a:sym typeface="+mn-ea"/>
              </a:rPr>
              <a:t>Cocok untuk menjelaskan konsep teknis dengan cara lebih humanis.</a:t>
            </a:r>
            <a:endParaRPr lang="en-US" altLang="en-US"/>
          </a:p>
          <a:p>
            <a:pPr marL="0" indent="0">
              <a:buNone/>
            </a:pPr>
            <a:r>
              <a:rPr lang="zh-CN" altLang="en-US">
                <a:sym typeface="+mn-ea"/>
              </a:rPr>
              <a:t>📌</a:t>
            </a:r>
            <a:r>
              <a:rPr lang="en-US" altLang="en-US">
                <a:sym typeface="+mn-ea"/>
              </a:rPr>
              <a:t> Contoh: "Otak kita itu seperti komputer. Kalau terlalu banyak tab dibuka, performa menurun."</a:t>
            </a:r>
            <a:endParaRPr lang="en-US" altLang="en-US"/>
          </a:p>
          <a:p>
            <a:endParaRPr lang="en-US" altLang="en-US"/>
          </a:p>
          <a:p>
            <a:endParaRPr lang="en-US" altLang="en-US"/>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222250"/>
            <a:ext cx="10515600" cy="1325563"/>
          </a:xfrm>
        </p:spPr>
        <p:txBody>
          <a:bodyPr/>
          <a:p>
            <a:r>
              <a:rPr lang="en-US" altLang="en-US" b="1"/>
              <a:t>Cara Menggunakan Analogi dengan Efektif</a:t>
            </a:r>
            <a:endParaRPr lang="en-US" altLang="en-US" b="1"/>
          </a:p>
        </p:txBody>
      </p:sp>
      <p:sp>
        <p:nvSpPr>
          <p:cNvPr id="3" name="Content Placeholder 2"/>
          <p:cNvSpPr>
            <a:spLocks noGrp="1"/>
          </p:cNvSpPr>
          <p:nvPr>
            <p:ph idx="1"/>
          </p:nvPr>
        </p:nvSpPr>
        <p:spPr>
          <a:xfrm>
            <a:off x="386080" y="1408430"/>
            <a:ext cx="11348085" cy="5327650"/>
          </a:xfrm>
        </p:spPr>
        <p:txBody>
          <a:bodyPr>
            <a:normAutofit fontScale="50000"/>
          </a:bodyPr>
          <a:p>
            <a:pPr marL="0" indent="0">
              <a:buNone/>
            </a:pPr>
            <a:r>
              <a:rPr lang="en-US" altLang="zh-CN" sz="4665"/>
              <a:t>  </a:t>
            </a:r>
            <a:r>
              <a:rPr lang="zh-CN" altLang="en-US" sz="4665"/>
              <a:t>🎯</a:t>
            </a:r>
            <a:r>
              <a:rPr lang="en-US" altLang="en-US" sz="4665"/>
              <a:t> Pastikan relevan dengan audiens</a:t>
            </a:r>
            <a:endParaRPr lang="en-US" altLang="en-US" sz="4665"/>
          </a:p>
          <a:p>
            <a:pPr marL="0" indent="0">
              <a:buNone/>
            </a:pPr>
            <a:r>
              <a:rPr lang="en-US" altLang="en-US" sz="4665"/>
              <a:t>   Gunakan analogi yang mudah dipahami oleh target pendengar Anda.</a:t>
            </a:r>
            <a:endParaRPr lang="en-US" altLang="en-US" sz="4665"/>
          </a:p>
          <a:p>
            <a:pPr marL="0" indent="0">
              <a:buNone/>
            </a:pPr>
            <a:endParaRPr lang="en-US" altLang="en-US" sz="4665"/>
          </a:p>
          <a:p>
            <a:pPr marL="0" indent="0">
              <a:buNone/>
            </a:pPr>
            <a:r>
              <a:rPr lang="en-US" altLang="en-US" sz="4665"/>
              <a:t>    ✂ Jangan terlalu panjang atau rumit</a:t>
            </a:r>
            <a:endParaRPr lang="en-US" altLang="en-US" sz="4665"/>
          </a:p>
          <a:p>
            <a:pPr marL="0" indent="0">
              <a:buNone/>
            </a:pPr>
            <a:r>
              <a:rPr lang="en-US" altLang="en-US" sz="4665"/>
              <a:t>    Analogi harus mempermudah, bukan membingungkan.</a:t>
            </a:r>
            <a:endParaRPr lang="en-US" altLang="en-US" sz="4665"/>
          </a:p>
          <a:p>
            <a:endParaRPr lang="en-US" altLang="en-US" sz="4665"/>
          </a:p>
          <a:p>
            <a:pPr marL="0" indent="0">
              <a:buNone/>
            </a:pPr>
            <a:r>
              <a:rPr lang="en-US" altLang="zh-CN" sz="4665"/>
              <a:t>   </a:t>
            </a:r>
            <a:r>
              <a:rPr lang="zh-CN" altLang="en-US" sz="4665"/>
              <a:t>💬</a:t>
            </a:r>
            <a:r>
              <a:rPr lang="en-US" altLang="en-US" sz="4665"/>
              <a:t> Letakkan di bagian penting presentasi</a:t>
            </a:r>
            <a:endParaRPr lang="en-US" altLang="en-US" sz="4665"/>
          </a:p>
          <a:p>
            <a:pPr marL="0" indent="0">
              <a:buNone/>
            </a:pPr>
            <a:r>
              <a:rPr lang="en-US" altLang="en-US" sz="4665"/>
              <a:t>    Ideal untuk pembuka, transisi antar poin, atau penutup yang mengena.</a:t>
            </a:r>
            <a:endParaRPr lang="en-US" altLang="en-US" sz="4665"/>
          </a:p>
          <a:p>
            <a:endParaRPr lang="en-US" altLang="en-US" sz="4665"/>
          </a:p>
          <a:p>
            <a:pPr marL="0" indent="0">
              <a:buNone/>
            </a:pPr>
            <a:r>
              <a:rPr lang="en-US" altLang="zh-CN" sz="4665"/>
              <a:t>   </a:t>
            </a:r>
            <a:r>
              <a:rPr lang="zh-CN" altLang="en-US" sz="4665"/>
              <a:t>🧩</a:t>
            </a:r>
            <a:r>
              <a:rPr lang="en-US" altLang="en-US" sz="4665"/>
              <a:t> Hubungkan kembali ke pesan utama</a:t>
            </a:r>
            <a:endParaRPr lang="en-US" altLang="en-US" sz="4665"/>
          </a:p>
          <a:p>
            <a:pPr marL="0" indent="0">
              <a:buNone/>
            </a:pPr>
            <a:r>
              <a:rPr lang="en-US" altLang="en-US" sz="4665"/>
              <a:t>    Pastikan audiens paham apa makna di balik perbandingannya.</a:t>
            </a:r>
            <a:endParaRPr lang="en-US" altLang="en-US" sz="4665"/>
          </a:p>
          <a:p>
            <a:endParaRPr lang="en-US" altLang="en-US"/>
          </a:p>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pPr algn="ctr"/>
            <a:br>
              <a:rPr lang="en-US" altLang="en-US" b="1">
                <a:sym typeface="+mn-ea"/>
              </a:rPr>
            </a:br>
            <a:r>
              <a:rPr lang="en-US" altLang="en-US" b="1">
                <a:sym typeface="+mn-ea"/>
              </a:rPr>
              <a:t>Contoh Penggunaan Teknik Analogi dalam Pidato:</a:t>
            </a:r>
            <a:br>
              <a:rPr lang="en-US" altLang="en-US" b="1"/>
            </a:br>
            <a:endParaRPr lang="en-US" altLang="en-US" b="1"/>
          </a:p>
        </p:txBody>
      </p:sp>
      <p:sp>
        <p:nvSpPr>
          <p:cNvPr id="3" name="Content Placeholder 2"/>
          <p:cNvSpPr>
            <a:spLocks noGrp="1"/>
          </p:cNvSpPr>
          <p:nvPr>
            <p:ph idx="1"/>
          </p:nvPr>
        </p:nvSpPr>
        <p:spPr>
          <a:xfrm>
            <a:off x="838200" y="1433195"/>
            <a:ext cx="10515600" cy="4744085"/>
          </a:xfrm>
        </p:spPr>
        <p:txBody>
          <a:bodyPr/>
          <a:p>
            <a:pPr marL="0" indent="0" algn="ctr">
              <a:buNone/>
            </a:pPr>
            <a:endParaRPr lang="en-US" altLang="en-US"/>
          </a:p>
          <a:p>
            <a:pPr marL="0" indent="0" algn="ctr">
              <a:buNone/>
            </a:pPr>
            <a:r>
              <a:rPr lang="en-US" altLang="en-US"/>
              <a:t>"Public speaking itu seperti menanam pohon. Kita mulai dengan benih kecil—sebuah ide. Kita rawat dengan latihan, kita siram dengan keberanian. Dan suatu hari, ide itu tumbuh menjadi pohon besar yang menaungi dan memberi manfaat bagi banyak orang."</a:t>
            </a:r>
            <a:endParaRPr lang="en-US" altLang="en-US"/>
          </a:p>
          <a:p>
            <a:pPr marL="0" indent="0" algn="ctr">
              <a:buNone/>
            </a:pPr>
            <a:endParaRPr lang="en-US" altLang="en-US"/>
          </a:p>
          <a:p>
            <a:pPr marL="0" indent="0">
              <a:buNone/>
            </a:pP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4625"/>
            <a:ext cx="10515600" cy="1325563"/>
          </a:xfrm>
        </p:spPr>
        <p:txBody>
          <a:bodyPr/>
          <a:lstStyle/>
          <a:p>
            <a:pPr algn="ctr"/>
            <a:r>
              <a:rPr lang="en-US" b="1" dirty="0" smtClean="0"/>
              <a:t>BODY LANGUAGE PUBLIC SPEAKER</a:t>
            </a:r>
            <a:endParaRPr lang="en-US" b="1" dirty="0"/>
          </a:p>
        </p:txBody>
      </p:sp>
      <p:sp>
        <p:nvSpPr>
          <p:cNvPr id="3" name="Content Placeholder 2"/>
          <p:cNvSpPr>
            <a:spLocks noGrp="1"/>
          </p:cNvSpPr>
          <p:nvPr>
            <p:ph idx="1"/>
          </p:nvPr>
        </p:nvSpPr>
        <p:spPr>
          <a:xfrm>
            <a:off x="838200" y="1349375"/>
            <a:ext cx="10515600" cy="5279390"/>
          </a:xfrm>
        </p:spPr>
        <p:txBody>
          <a:bodyPr/>
          <a:lstStyle/>
          <a:p>
            <a:pPr marL="0" indent="0" algn="ctr">
              <a:buNone/>
            </a:pPr>
            <a:r>
              <a:rPr lang="en-US" altLang="en-US"/>
              <a:t>Body language (bahasa tubuh) adalah alat komunikasi nonverbal yang sangat penting dalam public speaking. Bahkan menurut penelitian, lebih dari 50% pesan dalam komunikasi disampaikan bukan lewat kata-kata, tapi melalui gerak tubuh, ekspresi wajah, dan nada suara.</a:t>
            </a:r>
            <a:endParaRPr lang="en-US" altLang="en-US"/>
          </a:p>
          <a:p>
            <a:pPr marL="0" indent="0" algn="ctr">
              <a:buNone/>
            </a:pPr>
            <a:endParaRPr lang="en-US" altLang="en-US"/>
          </a:p>
          <a:p>
            <a:pPr marL="0" indent="0" algn="ctr">
              <a:buNone/>
            </a:pPr>
            <a:r>
              <a:rPr lang="en-US" altLang="en-US" b="1"/>
              <a:t>Menggunakan body language secara tepat akan:</a:t>
            </a:r>
            <a:endParaRPr lang="en-US" altLang="en-US" b="1"/>
          </a:p>
          <a:p>
            <a:pPr marL="0" indent="0" algn="ctr">
              <a:buNone/>
            </a:pPr>
            <a:r>
              <a:rPr lang="en-US" altLang="en-US"/>
              <a:t>✅ Meningkatkan kepercayaan audiens</a:t>
            </a:r>
            <a:endParaRPr lang="en-US" altLang="en-US"/>
          </a:p>
          <a:p>
            <a:pPr marL="0" indent="0" algn="ctr">
              <a:buNone/>
            </a:pPr>
            <a:r>
              <a:rPr lang="en-US" altLang="en-US"/>
              <a:t>✅ Menegaskan pesan verbal</a:t>
            </a:r>
            <a:endParaRPr lang="en-US" altLang="en-US"/>
          </a:p>
          <a:p>
            <a:pPr marL="0" indent="0" algn="ctr">
              <a:buNone/>
            </a:pPr>
            <a:r>
              <a:rPr lang="en-US" altLang="en-US"/>
              <a:t>✅ Menampilkan kepercayaan diri</a:t>
            </a:r>
            <a:endParaRPr lang="en-US" altLang="en-US"/>
          </a:p>
          <a:p>
            <a:pPr marL="0" indent="0" algn="ctr">
              <a:buNone/>
            </a:pPr>
            <a:r>
              <a:rPr lang="en-US" altLang="en-US"/>
              <a:t>✅ Menumbuhkan koneksi emosional</a:t>
            </a:r>
            <a:endParaRPr lang="en-US" altLang="en-US"/>
          </a:p>
          <a:p>
            <a:pPr marL="0" indent="0" algn="ctr">
              <a:buNone/>
            </a:pP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b="1"/>
              <a:t>Mengapa Body Language Penting dalam Public Speaking?</a:t>
            </a:r>
            <a:endParaRPr lang="en-US" altLang="en-US" b="1"/>
          </a:p>
        </p:txBody>
      </p:sp>
      <p:sp>
        <p:nvSpPr>
          <p:cNvPr id="3" name="Content Placeholder 2"/>
          <p:cNvSpPr>
            <a:spLocks noGrp="1"/>
          </p:cNvSpPr>
          <p:nvPr>
            <p:ph idx="1"/>
          </p:nvPr>
        </p:nvSpPr>
        <p:spPr>
          <a:xfrm>
            <a:off x="504190" y="1691005"/>
            <a:ext cx="11355070" cy="4212590"/>
          </a:xfrm>
        </p:spPr>
        <p:txBody>
          <a:bodyPr/>
          <a:p>
            <a:pPr marL="0" indent="0">
              <a:buNone/>
            </a:pPr>
            <a:r>
              <a:rPr lang="en-US" altLang="en-US"/>
              <a:t>✅ Mendukung kata-kata: Bahasa tubuh memperkuat makna yang disampaikan</a:t>
            </a:r>
            <a:endParaRPr lang="en-US" altLang="en-US"/>
          </a:p>
          <a:p>
            <a:pPr marL="0" indent="0">
              <a:buNone/>
            </a:pPr>
            <a:r>
              <a:rPr lang="zh-CN" altLang="en-US"/>
              <a:t>👀</a:t>
            </a:r>
            <a:r>
              <a:rPr lang="en-US" altLang="en-US"/>
              <a:t> Menarik perhatian: Audiens lebih tertarik dengan pembicara yang ekspresif</a:t>
            </a:r>
            <a:endParaRPr lang="en-US" altLang="en-US"/>
          </a:p>
          <a:p>
            <a:pPr marL="0" indent="0">
              <a:buNone/>
            </a:pPr>
            <a:r>
              <a:rPr lang="zh-CN" altLang="en-US"/>
              <a:t>🤝</a:t>
            </a:r>
            <a:r>
              <a:rPr lang="en-US" altLang="en-US"/>
              <a:t> Membangun koneksi: Gerakan yang terbuka menciptakan rasa kedekatan</a:t>
            </a:r>
            <a:endParaRPr lang="en-US" altLang="en-US"/>
          </a:p>
          <a:p>
            <a:pPr marL="0" indent="0">
              <a:buNone/>
            </a:pPr>
            <a:r>
              <a:rPr lang="zh-CN" altLang="en-US"/>
              <a:t>🔒</a:t>
            </a:r>
            <a:r>
              <a:rPr lang="en-US" altLang="en-US"/>
              <a:t> Mencegah kesalahpahaman: Menghindari ketidaksesuaian antara kata dan sikap</a:t>
            </a:r>
            <a:endParaRPr lang="en-US" altLang="en-US"/>
          </a:p>
          <a:p>
            <a:pPr marL="0" indent="0">
              <a:buNone/>
            </a:pPr>
            <a:endParaRPr lang="en-US" altLang="en-US"/>
          </a:p>
          <a:p>
            <a:pPr marL="0" indent="0">
              <a:buNone/>
            </a:pP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1031875"/>
          </a:xfrm>
        </p:spPr>
        <p:txBody>
          <a:bodyPr/>
          <a:p>
            <a:r>
              <a:rPr lang="en-US" altLang="en-US" b="1"/>
              <a:t>Unsur-Unsur Body Language yang Efektif</a:t>
            </a:r>
            <a:endParaRPr lang="en-US" altLang="en-US" b="1"/>
          </a:p>
        </p:txBody>
      </p:sp>
      <p:sp>
        <p:nvSpPr>
          <p:cNvPr id="3" name="Content Placeholder 2"/>
          <p:cNvSpPr>
            <a:spLocks noGrp="1"/>
          </p:cNvSpPr>
          <p:nvPr>
            <p:ph idx="1"/>
          </p:nvPr>
        </p:nvSpPr>
        <p:spPr>
          <a:xfrm>
            <a:off x="838200" y="1397000"/>
            <a:ext cx="10515600" cy="5161280"/>
          </a:xfrm>
        </p:spPr>
        <p:txBody>
          <a:bodyPr>
            <a:noAutofit/>
          </a:bodyPr>
          <a:p>
            <a:pPr marL="0" indent="0">
              <a:buNone/>
            </a:pPr>
            <a:r>
              <a:rPr lang="en-US" altLang="en-US"/>
              <a:t>1. Postur Tubuh</a:t>
            </a:r>
            <a:endParaRPr lang="en-US" altLang="en-US"/>
          </a:p>
          <a:p>
            <a:pPr marL="0" indent="0">
              <a:buNone/>
            </a:pPr>
            <a:r>
              <a:rPr lang="en-US" altLang="en-US"/>
              <a:t>Tegap, terbuka, tidak kaku</a:t>
            </a:r>
            <a:endParaRPr lang="en-US" altLang="en-US"/>
          </a:p>
          <a:p>
            <a:pPr marL="0" indent="0">
              <a:buNone/>
            </a:pPr>
            <a:r>
              <a:rPr lang="en-US" altLang="en-US"/>
              <a:t>Jangan membungkuk atau menyilangkan tangan</a:t>
            </a:r>
            <a:endParaRPr lang="en-US" altLang="en-US"/>
          </a:p>
          <a:p>
            <a:pPr marL="0" indent="0">
              <a:buNone/>
            </a:pPr>
            <a:r>
              <a:rPr lang="en-US" altLang="en-US"/>
              <a:t>Tunjukkan kesiapan dan percaya diri</a:t>
            </a:r>
            <a:endParaRPr lang="en-US" altLang="en-US"/>
          </a:p>
          <a:p>
            <a:pPr marL="0" indent="0">
              <a:buNone/>
            </a:pPr>
            <a:r>
              <a:rPr lang="en-US" altLang="en-US"/>
              <a:t> Tips: Bayangkan ada tali yang menarik kepala Anda ke atas—itu postur ideal.</a:t>
            </a:r>
            <a:endParaRPr lang="en-US" altLang="en-US"/>
          </a:p>
          <a:p>
            <a:pPr marL="0" indent="0">
              <a:buNone/>
            </a:pPr>
            <a:endParaRPr lang="en-US" altLang="en-US"/>
          </a:p>
          <a:p>
            <a:pPr marL="0" indent="0">
              <a:buNone/>
            </a:pPr>
            <a:endParaRPr lang="en-US" altLang="en-US"/>
          </a:p>
          <a:p>
            <a:pPr marL="0" indent="0">
              <a:buNone/>
            </a:pPr>
            <a:endParaRPr lang="en-US" altLang="en-US"/>
          </a:p>
          <a:p>
            <a:pPr marL="0" indent="0">
              <a:buNone/>
            </a:pPr>
            <a:endParaRPr lang="en-US" altLang="en-US" sz="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875" y="24765"/>
            <a:ext cx="10515600" cy="1325563"/>
          </a:xfrm>
        </p:spPr>
        <p:txBody>
          <a:bodyPr/>
          <a:lstStyle/>
          <a:p>
            <a:pPr algn="ctr"/>
            <a:r>
              <a:rPr lang="en-US" dirty="0" smtClean="0"/>
              <a:t>STRUKTUR MATERI PUBLIK SPEAKING</a:t>
            </a:r>
            <a:endParaRPr lang="en-US" dirty="0"/>
          </a:p>
        </p:txBody>
      </p:sp>
      <p:sp>
        <p:nvSpPr>
          <p:cNvPr id="3" name="Content Placeholder 2"/>
          <p:cNvSpPr>
            <a:spLocks noGrp="1"/>
          </p:cNvSpPr>
          <p:nvPr>
            <p:ph idx="1"/>
          </p:nvPr>
        </p:nvSpPr>
        <p:spPr>
          <a:xfrm>
            <a:off x="838200" y="1059815"/>
            <a:ext cx="10515600" cy="5562600"/>
          </a:xfrm>
        </p:spPr>
        <p:txBody>
          <a:bodyPr>
            <a:normAutofit fontScale="25000"/>
          </a:bodyPr>
          <a:lstStyle/>
          <a:p>
            <a:pPr marL="0" indent="0">
              <a:buNone/>
            </a:pPr>
            <a:endParaRPr lang="en-US" dirty="0" err="1" smtClean="0"/>
          </a:p>
          <a:p>
            <a:pPr marL="0" indent="0">
              <a:buNone/>
            </a:pPr>
            <a:r>
              <a:rPr lang="en-US" altLang="en-US" sz="11200" dirty="0"/>
              <a:t>1. Pembuka (Opening)</a:t>
            </a:r>
            <a:endParaRPr lang="en-US" altLang="en-US" sz="11200" dirty="0"/>
          </a:p>
          <a:p>
            <a:pPr marL="0" indent="0">
              <a:buNone/>
            </a:pPr>
            <a:r>
              <a:rPr lang="en-US" altLang="en-US" sz="11200" dirty="0"/>
              <a:t>Tujuan: Menarik perhatian dan membangun kredibilitas.</a:t>
            </a:r>
            <a:endParaRPr lang="en-US" altLang="en-US" sz="11200" dirty="0"/>
          </a:p>
          <a:p>
            <a:pPr marL="0" indent="0">
              <a:buNone/>
            </a:pPr>
            <a:r>
              <a:rPr lang="en-US" altLang="en-US" sz="11200" dirty="0"/>
              <a:t>Elemen penting:</a:t>
            </a:r>
            <a:endParaRPr lang="en-US" altLang="en-US" sz="11200" dirty="0"/>
          </a:p>
          <a:p>
            <a:pPr marL="0" indent="0">
              <a:buNone/>
            </a:pPr>
            <a:r>
              <a:rPr lang="en-US" altLang="en-US" sz="11200" dirty="0"/>
              <a:t>Salam dan sapaan: Sopan, hangat, dan sesuai dengan audiens.</a:t>
            </a:r>
            <a:endParaRPr lang="en-US" altLang="en-US" sz="11200" dirty="0"/>
          </a:p>
          <a:p>
            <a:pPr marL="0" indent="0">
              <a:buNone/>
            </a:pPr>
            <a:r>
              <a:rPr lang="en-US" altLang="en-US" sz="11200" dirty="0"/>
              <a:t>Hook yang menarik:</a:t>
            </a:r>
            <a:endParaRPr lang="en-US" altLang="en-US" sz="11200" dirty="0"/>
          </a:p>
          <a:p>
            <a:pPr marL="0" indent="0">
              <a:buNone/>
            </a:pPr>
            <a:r>
              <a:rPr lang="en-US" altLang="en-US" sz="11200" dirty="0"/>
              <a:t>Cerita singkat yang relevan</a:t>
            </a:r>
            <a:endParaRPr lang="en-US" altLang="en-US" sz="11200" dirty="0"/>
          </a:p>
          <a:p>
            <a:pPr marL="0" indent="0">
              <a:buNone/>
            </a:pPr>
            <a:r>
              <a:rPr lang="en-US" altLang="en-US" sz="11200" dirty="0"/>
              <a:t>Pertanyaan retoris</a:t>
            </a:r>
            <a:endParaRPr lang="en-US" altLang="en-US" sz="11200" dirty="0"/>
          </a:p>
          <a:p>
            <a:pPr marL="0" indent="0">
              <a:buNone/>
            </a:pPr>
            <a:r>
              <a:rPr lang="en-US" altLang="en-US" sz="11200" dirty="0"/>
              <a:t>Fakta mengejutkan/statistik</a:t>
            </a:r>
            <a:endParaRPr lang="en-US" altLang="en-US" sz="11200" dirty="0"/>
          </a:p>
          <a:p>
            <a:pPr marL="0" indent="0">
              <a:buNone/>
            </a:pPr>
            <a:r>
              <a:rPr lang="en-US" altLang="en-US" sz="11200" dirty="0"/>
              <a:t>Kutipan inspiratif</a:t>
            </a:r>
            <a:endParaRPr lang="en-US" altLang="en-US" sz="11200" dirty="0"/>
          </a:p>
          <a:p>
            <a:pPr marL="0" indent="0">
              <a:buNone/>
            </a:pPr>
            <a:endParaRPr lang="en-US" altLang="en-US" sz="1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659765"/>
          </a:xfrm>
        </p:spPr>
        <p:txBody>
          <a:bodyPr>
            <a:normAutofit fontScale="90000"/>
          </a:bodyPr>
          <a:p>
            <a:endParaRPr lang="en-US"/>
          </a:p>
        </p:txBody>
      </p:sp>
      <p:sp>
        <p:nvSpPr>
          <p:cNvPr id="3" name="Content Placeholder 2"/>
          <p:cNvSpPr>
            <a:spLocks noGrp="1"/>
          </p:cNvSpPr>
          <p:nvPr>
            <p:ph idx="1"/>
          </p:nvPr>
        </p:nvSpPr>
        <p:spPr>
          <a:xfrm>
            <a:off x="838200" y="896620"/>
            <a:ext cx="10515600" cy="5827395"/>
          </a:xfrm>
        </p:spPr>
        <p:txBody>
          <a:bodyPr>
            <a:normAutofit fontScale="50000"/>
          </a:bodyPr>
          <a:p>
            <a:pPr marL="0" indent="0">
              <a:buNone/>
            </a:pPr>
            <a:r>
              <a:rPr lang="en-US" altLang="en-US" sz="5600">
                <a:sym typeface="+mn-ea"/>
              </a:rPr>
              <a:t>2. Gerakan Tangan</a:t>
            </a:r>
            <a:endParaRPr lang="en-US" altLang="en-US" sz="5600"/>
          </a:p>
          <a:p>
            <a:pPr marL="0" indent="0">
              <a:buNone/>
            </a:pPr>
            <a:r>
              <a:rPr lang="en-US" altLang="en-US" sz="5600">
                <a:sym typeface="+mn-ea"/>
              </a:rPr>
              <a:t>Gunakan gerakan tangan untuk menjelaskan poin penting, bukan sekadar formalitas.</a:t>
            </a:r>
            <a:endParaRPr lang="en-US" altLang="en-US" sz="5600"/>
          </a:p>
          <a:p>
            <a:pPr marL="0" indent="0">
              <a:buNone/>
            </a:pPr>
            <a:r>
              <a:rPr lang="en-US" altLang="en-US" sz="5600">
                <a:sym typeface="+mn-ea"/>
              </a:rPr>
              <a:t>Jangan berlebihan atau terlalu cepat—buat gerakan terarah dan jelas.</a:t>
            </a:r>
            <a:endParaRPr lang="en-US" altLang="en-US" sz="5600"/>
          </a:p>
          <a:p>
            <a:pPr marL="0" indent="0">
              <a:buNone/>
            </a:pPr>
            <a:r>
              <a:rPr lang="en-US" altLang="en-US" sz="5600">
                <a:sym typeface="+mn-ea"/>
              </a:rPr>
              <a:t>Hindari menyembunyikan tangan di saku, memegang podium terus-menerus, atau menyilangkan tangan di dada.</a:t>
            </a:r>
            <a:endParaRPr lang="en-US" altLang="en-US" sz="5600">
              <a:sym typeface="+mn-ea"/>
            </a:endParaRPr>
          </a:p>
          <a:p>
            <a:pPr marL="0" indent="0">
              <a:buNone/>
            </a:pPr>
            <a:r>
              <a:rPr lang="zh-CN" altLang="en-US" sz="5600">
                <a:sym typeface="+mn-ea"/>
              </a:rPr>
              <a:t>📌</a:t>
            </a:r>
            <a:r>
              <a:rPr lang="en-US" altLang="en-US" sz="5600">
                <a:sym typeface="+mn-ea"/>
              </a:rPr>
              <a:t> Contoh penggunaan:</a:t>
            </a:r>
            <a:endParaRPr lang="en-US" altLang="en-US" sz="5600">
              <a:sym typeface="+mn-ea"/>
            </a:endParaRPr>
          </a:p>
          <a:p>
            <a:pPr marL="0" indent="0">
              <a:buNone/>
            </a:pPr>
            <a:r>
              <a:rPr lang="en-US" altLang="en-US" sz="5600">
                <a:sym typeface="+mn-ea"/>
              </a:rPr>
              <a:t>Tangan terbuka = kejujuran</a:t>
            </a:r>
            <a:endParaRPr lang="en-US" altLang="en-US" sz="5600"/>
          </a:p>
          <a:p>
            <a:pPr marL="0" indent="0">
              <a:buNone/>
            </a:pPr>
            <a:r>
              <a:rPr lang="en-US" altLang="en-US" sz="5600">
                <a:sym typeface="+mn-ea"/>
              </a:rPr>
              <a:t>Jari telunjuk ke atas = penekanan</a:t>
            </a:r>
            <a:endParaRPr lang="en-US" altLang="en-US" sz="5600"/>
          </a:p>
          <a:p>
            <a:pPr marL="0" indent="0">
              <a:buNone/>
            </a:pPr>
            <a:r>
              <a:rPr lang="en-US" altLang="en-US" sz="5600">
                <a:sym typeface="+mn-ea"/>
              </a:rPr>
              <a:t>Menggenggam ringan = menunjukkan urgensi</a:t>
            </a:r>
            <a:endParaRPr lang="en-US" altLang="en-US" sz="5600"/>
          </a:p>
          <a:p>
            <a:pPr marL="0" indent="0">
              <a:buNone/>
            </a:pPr>
            <a:endParaRPr lang="en-US" altLang="en-US" sz="5600"/>
          </a:p>
          <a:p>
            <a:pPr marL="0" indent="0">
              <a:buNone/>
            </a:pPr>
            <a:endParaRPr lang="en-US" altLang="en-US"/>
          </a:p>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505460"/>
          </a:xfrm>
        </p:spPr>
        <p:txBody>
          <a:bodyPr>
            <a:normAutofit fontScale="90000"/>
          </a:bodyPr>
          <a:p>
            <a:endParaRPr lang="en-US"/>
          </a:p>
        </p:txBody>
      </p:sp>
      <p:sp>
        <p:nvSpPr>
          <p:cNvPr id="3" name="Content Placeholder 2"/>
          <p:cNvSpPr>
            <a:spLocks noGrp="1"/>
          </p:cNvSpPr>
          <p:nvPr>
            <p:ph idx="1"/>
          </p:nvPr>
        </p:nvSpPr>
        <p:spPr>
          <a:xfrm>
            <a:off x="838200" y="1099185"/>
            <a:ext cx="10515600" cy="5530850"/>
          </a:xfrm>
        </p:spPr>
        <p:txBody>
          <a:bodyPr/>
          <a:p>
            <a:pPr marL="0" indent="0">
              <a:buNone/>
            </a:pPr>
            <a:r>
              <a:rPr lang="en-US" altLang="en-US"/>
              <a:t>3. Kontak Mata</a:t>
            </a:r>
            <a:endParaRPr lang="en-US" altLang="en-US"/>
          </a:p>
          <a:p>
            <a:pPr marL="0" indent="0">
              <a:buNone/>
            </a:pPr>
            <a:endParaRPr lang="en-US" altLang="en-US"/>
          </a:p>
          <a:p>
            <a:r>
              <a:rPr lang="en-US" altLang="en-US"/>
              <a:t>Tatap audiens, jangan lihat lantai atau hanya slide.</a:t>
            </a:r>
            <a:endParaRPr lang="en-US" altLang="en-US"/>
          </a:p>
          <a:p>
            <a:r>
              <a:rPr lang="en-US" altLang="en-US"/>
              <a:t>Lakukan kontak mata selama 2–3 detik ke beberapa arah ruangan.</a:t>
            </a:r>
            <a:endParaRPr lang="en-US" altLang="en-US"/>
          </a:p>
          <a:p>
            <a:r>
              <a:rPr lang="en-US" altLang="en-US"/>
              <a:t>Ini menciptakan koneksi personal dan menunjukkan ketulusan.</a:t>
            </a:r>
            <a:endParaRPr lang="en-US" altLang="en-US"/>
          </a:p>
          <a:p>
            <a:pPr marL="0" indent="0">
              <a:buNone/>
            </a:pPr>
            <a:endParaRPr lang="en-US" altLang="en-US"/>
          </a:p>
          <a:p>
            <a:pPr marL="0" indent="0">
              <a:buNone/>
            </a:pPr>
            <a:r>
              <a:rPr lang="zh-CN" altLang="en-US"/>
              <a:t>📌</a:t>
            </a:r>
            <a:r>
              <a:rPr lang="en-US" altLang="en-US"/>
              <a:t> Tips: Bagi audiens ke beberapa zona, tatap bergantian secara alami.</a:t>
            </a:r>
            <a:endParaRPr lang="en-US" altLang="en-US"/>
          </a:p>
          <a:p>
            <a:endParaRPr lang="en-US" altLang="en-US"/>
          </a:p>
          <a:p>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en-US" altLang="en-US"/>
              <a:t>4. Ekspresi Wajah</a:t>
            </a:r>
            <a:endParaRPr lang="en-US" altLang="en-US"/>
          </a:p>
          <a:p>
            <a:r>
              <a:rPr lang="en-US" altLang="en-US"/>
              <a:t>Harus sejalan dengan emosi dan pesan Anda.</a:t>
            </a:r>
            <a:endParaRPr lang="en-US" altLang="en-US"/>
          </a:p>
          <a:p>
            <a:r>
              <a:rPr lang="en-US" altLang="en-US"/>
              <a:t>Senyum = bersahabat dan mengundang</a:t>
            </a:r>
            <a:endParaRPr lang="en-US" altLang="en-US"/>
          </a:p>
          <a:p>
            <a:r>
              <a:rPr lang="en-US" altLang="en-US"/>
              <a:t>Dahi mengernyit = menunjukkan keprihatinan atau pertanyaan</a:t>
            </a:r>
            <a:endParaRPr lang="en-US" altLang="en-US"/>
          </a:p>
          <a:p>
            <a:endParaRPr lang="en-US" altLang="en-US"/>
          </a:p>
          <a:p>
            <a:pPr marL="0" indent="0">
              <a:buNone/>
            </a:pPr>
            <a:r>
              <a:rPr lang="en-US" altLang="en-US"/>
              <a:t>Ingat: Wajah adalah cerminan emosi. Jangan datar terus, hidupkan ekspresimu.</a:t>
            </a: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599440"/>
          </a:xfrm>
        </p:spPr>
        <p:txBody>
          <a:bodyPr>
            <a:normAutofit fontScale="90000"/>
          </a:bodyPr>
          <a:p>
            <a:endParaRPr lang="en-US"/>
          </a:p>
        </p:txBody>
      </p:sp>
      <p:sp>
        <p:nvSpPr>
          <p:cNvPr id="3" name="Content Placeholder 2"/>
          <p:cNvSpPr>
            <a:spLocks noGrp="1"/>
          </p:cNvSpPr>
          <p:nvPr>
            <p:ph idx="1"/>
          </p:nvPr>
        </p:nvSpPr>
        <p:spPr>
          <a:xfrm>
            <a:off x="838200" y="1194435"/>
            <a:ext cx="10515600" cy="4982845"/>
          </a:xfrm>
        </p:spPr>
        <p:txBody>
          <a:bodyPr>
            <a:normAutofit lnSpcReduction="20000"/>
          </a:bodyPr>
          <a:p>
            <a:pPr marL="0" indent="0">
              <a:buNone/>
            </a:pPr>
            <a:r>
              <a:rPr lang="en-US" altLang="en-US"/>
              <a:t>5. Gerakan Kaki dan Posisi di Panggung</a:t>
            </a:r>
            <a:endParaRPr lang="en-US" altLang="en-US"/>
          </a:p>
          <a:p>
            <a:pPr marL="0" indent="0">
              <a:buNone/>
            </a:pPr>
            <a:r>
              <a:rPr lang="en-US" altLang="en-US"/>
              <a:t>Gunakan pergerakan panggung secara strategis: pindah posisi saat berpindah poin.</a:t>
            </a:r>
            <a:endParaRPr lang="en-US" altLang="en-US"/>
          </a:p>
          <a:p>
            <a:pPr marL="0" indent="0">
              <a:buNone/>
            </a:pPr>
            <a:r>
              <a:rPr lang="en-US" altLang="en-US"/>
              <a:t>Hindari langkah kecil tak tentu arah (restless pacing).</a:t>
            </a:r>
            <a:endParaRPr lang="en-US" altLang="en-US"/>
          </a:p>
          <a:p>
            <a:pPr marL="0" indent="0">
              <a:buNone/>
            </a:pPr>
            <a:r>
              <a:rPr lang="en-US" altLang="en-US"/>
              <a:t>Berdiri tegap di posisi sentral saat menyampaikan pesan penting.</a:t>
            </a:r>
            <a:endParaRPr lang="en-US" altLang="en-US"/>
          </a:p>
          <a:p>
            <a:pPr marL="0" indent="0">
              <a:buNone/>
            </a:pPr>
            <a:endParaRPr lang="en-US" altLang="en-US"/>
          </a:p>
          <a:p>
            <a:pPr marL="0" indent="0">
              <a:buNone/>
            </a:pPr>
            <a:r>
              <a:rPr lang="en-US" altLang="en-US"/>
              <a:t>Tips: Langkah maju = penekanan</a:t>
            </a:r>
            <a:endParaRPr lang="en-US" altLang="en-US"/>
          </a:p>
          <a:p>
            <a:pPr marL="0" indent="0">
              <a:buNone/>
            </a:pPr>
            <a:r>
              <a:rPr lang="en-US" altLang="en-US"/>
              <a:t>Langkah mundur = refleksi atau penutup</a:t>
            </a:r>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ltLang="en-US"/>
              <a:t>6. Nada dan Intonasi Suara (komplementer body language)</a:t>
            </a:r>
            <a:endParaRPr lang="en-US" altLang="en-US"/>
          </a:p>
          <a:p>
            <a:pPr marL="0" indent="0">
              <a:buNone/>
            </a:pPr>
            <a:r>
              <a:rPr lang="en-US" altLang="en-US"/>
              <a:t>Walau bukan "gerakan tubuh", suara juga menyampaikan emosi:</a:t>
            </a:r>
            <a:endParaRPr lang="en-US" altLang="en-US"/>
          </a:p>
          <a:p>
            <a:pPr marL="0" indent="0">
              <a:buNone/>
            </a:pPr>
            <a:r>
              <a:rPr lang="en-US" altLang="en-US"/>
              <a:t>Variasi nada = menjaga perhatian</a:t>
            </a:r>
            <a:endParaRPr lang="en-US" altLang="en-US"/>
          </a:p>
          <a:p>
            <a:pPr marL="0" indent="0">
              <a:buNone/>
            </a:pPr>
            <a:r>
              <a:rPr lang="en-US" altLang="en-US"/>
              <a:t>Penekanan = memperkuat poin penting</a:t>
            </a:r>
            <a:endParaRPr lang="en-US" altLang="en-US"/>
          </a:p>
          <a:p>
            <a:pPr marL="0" indent="0">
              <a:buNone/>
            </a:pPr>
            <a:r>
              <a:rPr lang="en-US" altLang="en-US"/>
              <a:t>Hening sejenak = memberi jeda dramatis</a:t>
            </a:r>
            <a:endParaRPr lang="en-US" altLang="en-US"/>
          </a:p>
          <a:p>
            <a:endParaRPr lang="en-US" altLang="en-US"/>
          </a:p>
          <a:p>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a:solidFill>
                  <a:srgbClr val="FF0000"/>
                </a:solidFill>
                <a:sym typeface="+mn-ea"/>
              </a:rPr>
              <a:t>❌</a:t>
            </a:r>
            <a:r>
              <a:rPr lang="en-US" altLang="en-US">
                <a:sym typeface="+mn-ea"/>
              </a:rPr>
              <a:t> </a:t>
            </a:r>
            <a:r>
              <a:rPr lang="en-US" altLang="en-US" b="1">
                <a:sym typeface="+mn-ea"/>
              </a:rPr>
              <a:t>Kesalahan Umum dalam Body Language</a:t>
            </a:r>
            <a:br>
              <a:rPr lang="en-US" altLang="en-US" b="1"/>
            </a:br>
            <a:endParaRPr lang="en-US" altLang="en-US" b="1"/>
          </a:p>
        </p:txBody>
      </p:sp>
      <p:sp>
        <p:nvSpPr>
          <p:cNvPr id="3" name="Content Placeholder 2"/>
          <p:cNvSpPr>
            <a:spLocks noGrp="1"/>
          </p:cNvSpPr>
          <p:nvPr>
            <p:ph idx="1"/>
          </p:nvPr>
        </p:nvSpPr>
        <p:spPr/>
        <p:txBody>
          <a:bodyPr/>
          <a:p>
            <a:pPr marL="0" indent="0">
              <a:buNone/>
            </a:pPr>
            <a:r>
              <a:rPr lang="en-US" altLang="en-US" b="1"/>
              <a:t>KESALAHAN	                                             DAMPAKNYA</a:t>
            </a:r>
            <a:endParaRPr lang="en-US" altLang="en-US" b="1"/>
          </a:p>
          <a:p>
            <a:pPr marL="0" indent="0">
              <a:buNone/>
            </a:pPr>
            <a:r>
              <a:rPr lang="en-US" altLang="en-US"/>
              <a:t>Tangan disilangkan	                                  Terlihat tertutup dan defensif</a:t>
            </a:r>
            <a:endParaRPr lang="en-US" altLang="en-US"/>
          </a:p>
          <a:p>
            <a:pPr marL="0" indent="0">
              <a:buNone/>
            </a:pPr>
            <a:r>
              <a:rPr lang="en-US" altLang="en-US"/>
              <a:t>Tidak bergerak sama sekali	           Membosankan dan kaku</a:t>
            </a:r>
            <a:endParaRPr lang="en-US" altLang="en-US"/>
          </a:p>
          <a:p>
            <a:pPr marL="0" indent="0">
              <a:buNone/>
            </a:pPr>
            <a:r>
              <a:rPr lang="en-US" altLang="en-US"/>
              <a:t>Gerakan berlebihan	                       Mengganggu perhatian dari pesan</a:t>
            </a:r>
            <a:endParaRPr lang="en-US" altLang="en-US"/>
          </a:p>
          <a:p>
            <a:pPr marL="0" indent="0">
              <a:buNone/>
            </a:pPr>
            <a:r>
              <a:rPr lang="en-US" altLang="en-US"/>
              <a:t>Menghindari kontak mata	           Terlihat tidak percaya diri atau tidak jujur</a:t>
            </a:r>
            <a:endParaRPr lang="en-US" altLang="en-US"/>
          </a:p>
          <a:p>
            <a:endParaRPr lang="en-US" altLang="en-US"/>
          </a:p>
          <a:p>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a:solidFill>
                  <a:srgbClr val="00B050"/>
                </a:solidFill>
                <a:sym typeface="+mn-ea"/>
              </a:rPr>
              <a:t>✅</a:t>
            </a:r>
            <a:r>
              <a:rPr lang="en-US" altLang="en-US">
                <a:sym typeface="+mn-ea"/>
              </a:rPr>
              <a:t> </a:t>
            </a:r>
            <a:r>
              <a:rPr lang="en-US" altLang="en-US" b="1">
                <a:sym typeface="+mn-ea"/>
              </a:rPr>
              <a:t>Tips Latihan Body Language</a:t>
            </a:r>
            <a:br>
              <a:rPr lang="en-US" altLang="en-US" b="1"/>
            </a:br>
            <a:endParaRPr lang="en-US" altLang="en-US" b="1"/>
          </a:p>
        </p:txBody>
      </p:sp>
      <p:sp>
        <p:nvSpPr>
          <p:cNvPr id="3" name="Content Placeholder 2"/>
          <p:cNvSpPr>
            <a:spLocks noGrp="1"/>
          </p:cNvSpPr>
          <p:nvPr>
            <p:ph idx="1"/>
          </p:nvPr>
        </p:nvSpPr>
        <p:spPr/>
        <p:txBody>
          <a:bodyPr>
            <a:normAutofit lnSpcReduction="10000"/>
          </a:bodyPr>
          <a:p>
            <a:r>
              <a:rPr lang="en-US" altLang="en-US"/>
              <a:t>Latih di depan cermin atau kamera</a:t>
            </a:r>
            <a:endParaRPr lang="en-US" altLang="en-US"/>
          </a:p>
          <a:p>
            <a:pPr marL="0" indent="0">
              <a:buNone/>
            </a:pPr>
            <a:endParaRPr lang="en-US" altLang="en-US"/>
          </a:p>
          <a:p>
            <a:r>
              <a:rPr lang="en-US" altLang="en-US"/>
              <a:t>Rekam dan tonton ulang</a:t>
            </a:r>
            <a:endParaRPr lang="en-US" altLang="en-US"/>
          </a:p>
          <a:p>
            <a:endParaRPr lang="en-US" altLang="en-US"/>
          </a:p>
          <a:p>
            <a:r>
              <a:rPr lang="en-US" altLang="en-US"/>
              <a:t>Minta feedback dari teman</a:t>
            </a:r>
            <a:endParaRPr lang="en-US" altLang="en-US"/>
          </a:p>
          <a:p>
            <a:endParaRPr lang="en-US" altLang="en-US"/>
          </a:p>
          <a:p>
            <a:r>
              <a:rPr lang="en-US" altLang="en-US"/>
              <a:t>Gunakan cue card visual untuk melatih gerakan saat menyampaikan poin tertentu</a:t>
            </a:r>
            <a:endParaRPr lang="en-US" altLang="en-US"/>
          </a:p>
          <a:p>
            <a:endParaRPr lang="en-US" altLang="en-US"/>
          </a:p>
          <a:p>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zh-CN" altLang="en-US" sz="6000">
                <a:sym typeface="+mn-ea"/>
              </a:rPr>
              <a:t>🔚</a:t>
            </a:r>
            <a:r>
              <a:rPr lang="en-US" altLang="en-US" sz="6000">
                <a:sym typeface="+mn-ea"/>
              </a:rPr>
              <a:t> </a:t>
            </a:r>
            <a:r>
              <a:rPr lang="en-US" altLang="en-US">
                <a:sym typeface="+mn-ea"/>
              </a:rPr>
              <a:t> </a:t>
            </a:r>
            <a:r>
              <a:rPr lang="en-US" altLang="en-US" b="1">
                <a:sym typeface="+mn-ea"/>
              </a:rPr>
              <a:t>Penutup</a:t>
            </a:r>
            <a:br>
              <a:rPr lang="en-US" altLang="en-US" b="1"/>
            </a:br>
            <a:endParaRPr lang="en-US" altLang="en-US" b="1"/>
          </a:p>
        </p:txBody>
      </p:sp>
      <p:sp>
        <p:nvSpPr>
          <p:cNvPr id="3" name="Content Placeholder 2"/>
          <p:cNvSpPr>
            <a:spLocks noGrp="1"/>
          </p:cNvSpPr>
          <p:nvPr>
            <p:ph idx="1"/>
          </p:nvPr>
        </p:nvSpPr>
        <p:spPr/>
        <p:txBody>
          <a:bodyPr/>
          <a:p>
            <a:r>
              <a:rPr lang="en-US" altLang="en-US"/>
              <a:t>Body language bukan pelengkap, tapi bagian inti dari public speaking.</a:t>
            </a:r>
            <a:endParaRPr lang="en-US" altLang="en-US"/>
          </a:p>
          <a:p>
            <a:r>
              <a:rPr lang="en-US" altLang="en-US"/>
              <a:t>Gunakan tubuh Anda sebagai instrumen komunikasi—karena audiens tidak hanya mendengar, mereka juga melihat Anda.</a:t>
            </a:r>
            <a:endParaRPr lang="en-US" altLang="en-US"/>
          </a:p>
          <a:p>
            <a:endParaRPr lang="en-US" altLang="en-US"/>
          </a:p>
          <a:p>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MEMUNCULKAN IDENTITAS KHAS SEBAGAI PERSONAL BRANDING</a:t>
            </a:r>
            <a:endParaRPr lang="en-US" b="1" dirty="0"/>
          </a:p>
        </p:txBody>
      </p:sp>
      <p:sp>
        <p:nvSpPr>
          <p:cNvPr id="3" name="Content Placeholder 2"/>
          <p:cNvSpPr>
            <a:spLocks noGrp="1"/>
          </p:cNvSpPr>
          <p:nvPr>
            <p:ph idx="1"/>
          </p:nvPr>
        </p:nvSpPr>
        <p:spPr>
          <a:xfrm>
            <a:off x="838200" y="1976755"/>
            <a:ext cx="10515600" cy="4629150"/>
          </a:xfrm>
        </p:spPr>
        <p:txBody>
          <a:bodyPr>
            <a:noAutofit/>
          </a:bodyPr>
          <a:lstStyle/>
          <a:p>
            <a:pPr marL="0" indent="0" algn="ctr">
              <a:buNone/>
            </a:pPr>
            <a:r>
              <a:rPr lang="en-US" altLang="en-US" sz="2700" b="1"/>
              <a:t>Identitas khas = Ciri unik dan konsisten yang membuat seseorang dikenali sebagai pembicara, mencakup:</a:t>
            </a:r>
            <a:endParaRPr lang="en-US" altLang="en-US" sz="2700" b="1"/>
          </a:p>
          <a:p>
            <a:pPr marL="0" indent="0" algn="ctr">
              <a:buNone/>
            </a:pPr>
            <a:endParaRPr lang="en-US" altLang="en-US" sz="2700"/>
          </a:p>
          <a:p>
            <a:pPr marL="0" indent="0" algn="ctr">
              <a:buNone/>
            </a:pPr>
            <a:r>
              <a:rPr lang="en-US" altLang="en-US" sz="2700"/>
              <a:t>Gaya komunikasi</a:t>
            </a:r>
            <a:endParaRPr lang="en-US" altLang="en-US" sz="2700"/>
          </a:p>
          <a:p>
            <a:pPr marL="0" indent="0" algn="ctr">
              <a:buNone/>
            </a:pPr>
            <a:r>
              <a:rPr lang="en-US" altLang="en-US" sz="2700"/>
              <a:t>Topik yang sering dibawakan</a:t>
            </a:r>
            <a:endParaRPr lang="en-US" altLang="en-US" sz="2700"/>
          </a:p>
          <a:p>
            <a:pPr marL="0" indent="0" algn="ctr">
              <a:buNone/>
            </a:pPr>
            <a:r>
              <a:rPr lang="en-US" altLang="en-US" sz="2700"/>
              <a:t>Bahasa tubuh dan ekspresi</a:t>
            </a:r>
            <a:endParaRPr lang="en-US" altLang="en-US" sz="2700"/>
          </a:p>
          <a:p>
            <a:pPr marL="0" indent="0" algn="ctr">
              <a:buNone/>
            </a:pPr>
            <a:r>
              <a:rPr lang="en-US" altLang="en-US" sz="2700"/>
              <a:t>Nilai dan sudut pandang yang diusung</a:t>
            </a:r>
            <a:endParaRPr lang="en-US" altLang="en-US" sz="2700"/>
          </a:p>
          <a:p>
            <a:pPr marL="0" indent="0" algn="ctr">
              <a:buNone/>
            </a:pPr>
            <a:r>
              <a:rPr lang="en-US" altLang="en-US" sz="2700"/>
              <a:t>Persona atau karakter panggung</a:t>
            </a:r>
            <a:endParaRPr lang="en-US" altLang="en-US" sz="2700"/>
          </a:p>
          <a:p>
            <a:pPr marL="0" indent="0">
              <a:buNone/>
            </a:pPr>
            <a:endParaRPr lang="en-US" altLang="en-US" sz="2700"/>
          </a:p>
          <a:p>
            <a:pPr marL="0" indent="0">
              <a:buNone/>
            </a:pPr>
            <a:endParaRPr lang="en-US" altLang="en-US" sz="16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98120"/>
            <a:ext cx="10515600" cy="969010"/>
          </a:xfrm>
        </p:spPr>
        <p:txBody>
          <a:bodyPr/>
          <a:p>
            <a:pPr algn="ctr"/>
            <a:r>
              <a:rPr lang="en-US" altLang="en-US" b="1"/>
              <a:t>Mengapa Penting?</a:t>
            </a:r>
            <a:endParaRPr lang="en-US" altLang="en-US" b="1"/>
          </a:p>
        </p:txBody>
      </p:sp>
      <p:sp>
        <p:nvSpPr>
          <p:cNvPr id="3" name="Content Placeholder 2"/>
          <p:cNvSpPr>
            <a:spLocks noGrp="1"/>
          </p:cNvSpPr>
          <p:nvPr>
            <p:ph idx="1"/>
          </p:nvPr>
        </p:nvSpPr>
        <p:spPr>
          <a:xfrm>
            <a:off x="302260" y="1167130"/>
            <a:ext cx="11765915" cy="5497830"/>
          </a:xfrm>
        </p:spPr>
        <p:txBody>
          <a:bodyPr>
            <a:normAutofit lnSpcReduction="10000"/>
          </a:bodyPr>
          <a:p>
            <a:pPr marL="0" indent="0">
              <a:buNone/>
            </a:pPr>
            <a:r>
              <a:rPr lang="en-US" b="1"/>
              <a:t>ALASAN </a:t>
            </a:r>
            <a:r>
              <a:rPr lang="en-US"/>
              <a:t>                                                           </a:t>
            </a:r>
            <a:r>
              <a:rPr lang="en-US" b="1"/>
              <a:t>DAMPAK</a:t>
            </a:r>
            <a:endParaRPr lang="en-US" b="1"/>
          </a:p>
          <a:p>
            <a:pPr marL="0" indent="0">
              <a:buNone/>
            </a:pPr>
            <a:r>
              <a:rPr lang="en-US"/>
              <a:t>Meningkatkan daya ingat audience             Audience mengingat Anda </a:t>
            </a:r>
            <a:endParaRPr lang="en-US"/>
          </a:p>
          <a:p>
            <a:pPr marL="0" indent="0">
              <a:buNone/>
            </a:pPr>
            <a:endParaRPr lang="en-US"/>
          </a:p>
          <a:p>
            <a:pPr marL="0" indent="0">
              <a:buNone/>
            </a:pPr>
            <a:r>
              <a:rPr lang="en-US"/>
              <a:t>Memperkuat pesan                                        Pesan akan lebih efektif            </a:t>
            </a:r>
            <a:endParaRPr lang="en-US"/>
          </a:p>
          <a:p>
            <a:pPr marL="0" indent="0">
              <a:buNone/>
            </a:pPr>
            <a:r>
              <a:rPr lang="en-US"/>
              <a:t>                                                                           karena datang dari karakter    </a:t>
            </a:r>
            <a:endParaRPr lang="en-US"/>
          </a:p>
          <a:p>
            <a:pPr marL="0" indent="0">
              <a:buNone/>
            </a:pPr>
            <a:r>
              <a:rPr lang="en-US"/>
              <a:t>                                                                           yang kuat         </a:t>
            </a:r>
            <a:endParaRPr lang="en-US"/>
          </a:p>
          <a:p>
            <a:pPr marL="0" indent="0">
              <a:buNone/>
            </a:pPr>
            <a:endParaRPr lang="en-US"/>
          </a:p>
          <a:p>
            <a:pPr marL="0" indent="0">
              <a:buNone/>
            </a:pPr>
            <a:r>
              <a:rPr lang="en-US"/>
              <a:t>Membangun kepercayaan dan otoritas      Orang percaya pembicara yg      </a:t>
            </a:r>
            <a:endParaRPr lang="en-US"/>
          </a:p>
          <a:p>
            <a:pPr marL="0" indent="0">
              <a:buNone/>
            </a:pPr>
            <a:r>
              <a:rPr lang="en-US"/>
              <a:t>                                                                           jujur dan konsisten      </a:t>
            </a:r>
            <a:endParaRPr lang="en-US"/>
          </a:p>
          <a:p>
            <a:pPr marL="0" indent="0">
              <a:buNone/>
            </a:pPr>
            <a:endParaRPr lang="en-US"/>
          </a:p>
          <a:p>
            <a:pPr marL="0" indent="0">
              <a:buNone/>
            </a:pPr>
            <a:r>
              <a:rPr lang="en-US"/>
              <a:t>Membedakan dari yg lain                              Anda memiliki warna berbeda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a:bodyPr>
          <a:p>
            <a:pPr marL="0" indent="0">
              <a:buNone/>
            </a:pPr>
            <a:r>
              <a:rPr lang="en-US" altLang="en-US" dirty="0">
                <a:sym typeface="+mn-ea"/>
              </a:rPr>
              <a:t>Tujuan atau manfaat: Sampaikan apa yang akan dibahas dan mengapa penting bagi audiens.</a:t>
            </a:r>
            <a:endParaRPr lang="en-US" altLang="en-US" dirty="0"/>
          </a:p>
          <a:p>
            <a:pPr marL="0" indent="0">
              <a:buNone/>
            </a:pPr>
            <a:r>
              <a:rPr lang="en-US" altLang="en-US" dirty="0">
                <a:sym typeface="+mn-ea"/>
              </a:rPr>
              <a:t>Bangun kredibilitas: Jelaskan secara singkat mengapa Anda layak didengar (pengalaman, wawasan, kepedulian).</a:t>
            </a:r>
            <a:endParaRPr lang="en-US" altLang="en-US" dirty="0"/>
          </a:p>
          <a:p>
            <a:pPr marL="0" indent="0">
              <a:buNone/>
            </a:pPr>
            <a:endParaRPr lang="en-US" altLang="en-US" dirty="0"/>
          </a:p>
          <a:p>
            <a:pPr marL="0" indent="0">
              <a:buNone/>
            </a:pPr>
            <a:r>
              <a:rPr lang="zh-CN" altLang="en-US" dirty="0">
                <a:sym typeface="+mn-ea"/>
              </a:rPr>
              <a:t>🧠</a:t>
            </a:r>
            <a:r>
              <a:rPr lang="en-US" altLang="en-US" dirty="0">
                <a:sym typeface="+mn-ea"/>
              </a:rPr>
              <a:t> Contoh Hook:</a:t>
            </a:r>
            <a:endParaRPr lang="en-US" altLang="en-US" dirty="0"/>
          </a:p>
          <a:p>
            <a:pPr marL="0" indent="0">
              <a:buNone/>
            </a:pPr>
            <a:r>
              <a:rPr lang="en-US" altLang="en-US" dirty="0">
                <a:sym typeface="+mn-ea"/>
              </a:rPr>
              <a:t>"Bayangkan jika setiap kata yang Anda ucapkan bisa membuka peluang baru…"</a:t>
            </a:r>
            <a:endParaRPr lang="en-US" altLang="en-US" dirty="0"/>
          </a:p>
          <a:p>
            <a:pPr marL="0" indent="0">
              <a:buNone/>
            </a:pPr>
            <a:endParaRPr lang="en-US" altLang="en-US" dirty="0"/>
          </a:p>
          <a:p>
            <a:pPr marL="0" indent="0">
              <a:buNone/>
            </a:pPr>
            <a:endParaRPr lang="en-US" altLang="en-US" dirty="0"/>
          </a:p>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pPr algn="ctr"/>
            <a:r>
              <a:rPr lang="en-US" altLang="en-US" b="1"/>
              <a:t>Langkah-Langkah Memunculkan Identitas Khas</a:t>
            </a:r>
            <a:endParaRPr lang="en-US" altLang="en-US" b="1"/>
          </a:p>
        </p:txBody>
      </p:sp>
      <p:sp>
        <p:nvSpPr>
          <p:cNvPr id="3" name="Content Placeholder 2"/>
          <p:cNvSpPr>
            <a:spLocks noGrp="1"/>
          </p:cNvSpPr>
          <p:nvPr>
            <p:ph idx="1"/>
          </p:nvPr>
        </p:nvSpPr>
        <p:spPr>
          <a:xfrm>
            <a:off x="838200" y="1563370"/>
            <a:ext cx="10515600" cy="4613910"/>
          </a:xfrm>
        </p:spPr>
        <p:txBody>
          <a:bodyPr/>
          <a:p>
            <a:pPr marL="0" indent="0">
              <a:buNone/>
            </a:pPr>
            <a:r>
              <a:rPr lang="en-US" altLang="en-US"/>
              <a:t>1. Kenali Diri Sendiri</a:t>
            </a:r>
            <a:endParaRPr lang="en-US" altLang="en-US"/>
          </a:p>
          <a:p>
            <a:pPr marL="0" indent="0">
              <a:buNone/>
            </a:pPr>
            <a:endParaRPr lang="en-US" altLang="en-US"/>
          </a:p>
          <a:p>
            <a:pPr marL="0" indent="0">
              <a:buNone/>
            </a:pPr>
            <a:r>
              <a:rPr lang="en-US" altLang="en-US"/>
              <a:t>Apa kepribadian Anda? (humoris, tenang, energik, serius)</a:t>
            </a:r>
            <a:endParaRPr lang="en-US" altLang="en-US"/>
          </a:p>
          <a:p>
            <a:pPr marL="0" indent="0">
              <a:buNone/>
            </a:pPr>
            <a:r>
              <a:rPr lang="en-US" altLang="en-US"/>
              <a:t>Apa nilai hidup Anda? (integritas, kreativitas, empati, keberanian)</a:t>
            </a:r>
            <a:endParaRPr lang="en-US" altLang="en-US"/>
          </a:p>
          <a:p>
            <a:pPr marL="0" indent="0">
              <a:buNone/>
            </a:pPr>
            <a:r>
              <a:rPr lang="en-US" altLang="en-US"/>
              <a:t>Apa pengalaman hidup yang membentuk cara pandang Anda?</a:t>
            </a:r>
            <a:endParaRPr lang="en-US" altLang="en-US"/>
          </a:p>
          <a:p>
            <a:pPr marL="0" indent="0">
              <a:buNone/>
            </a:pPr>
            <a:endParaRPr lang="en-US" altLang="en-US"/>
          </a:p>
          <a:p>
            <a:pPr marL="0" indent="0">
              <a:buNone/>
            </a:pPr>
            <a:r>
              <a:rPr lang="en-US" altLang="en-US"/>
              <a:t>Contoh: Kalau kamu punya latar belakang sebagai guru, kamu bisa mengusung gaya “pembicara yang mendidik dengan hati”.</a:t>
            </a: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a:xfrm>
            <a:off x="838200" y="1492250"/>
            <a:ext cx="10515600" cy="5089525"/>
          </a:xfrm>
        </p:spPr>
        <p:txBody>
          <a:bodyPr/>
          <a:p>
            <a:pPr marL="0" indent="0">
              <a:buNone/>
            </a:pPr>
            <a:r>
              <a:rPr lang="en-US" altLang="en-US"/>
              <a:t>2. Tentukan Gaya Bicara yang Konsisten</a:t>
            </a:r>
            <a:endParaRPr lang="en-US" altLang="en-US"/>
          </a:p>
          <a:p>
            <a:pPr marL="0" indent="0">
              <a:buNone/>
            </a:pPr>
            <a:endParaRPr lang="en-US" altLang="en-US"/>
          </a:p>
          <a:p>
            <a:pPr marL="0" indent="0">
              <a:buNone/>
            </a:pPr>
            <a:r>
              <a:rPr lang="en-US" altLang="en-US"/>
              <a:t>Apakah kamu suka menggunakan humor? Cerita pribadi? Analogi ilmiah?</a:t>
            </a:r>
            <a:endParaRPr lang="en-US" altLang="en-US"/>
          </a:p>
          <a:p>
            <a:pPr marL="0" indent="0">
              <a:buNone/>
            </a:pPr>
            <a:r>
              <a:rPr lang="en-US" altLang="en-US"/>
              <a:t>Pilih bahasa dan intonasi yang mewakili dirimu dan nyaman digunakan.</a:t>
            </a:r>
            <a:endParaRPr lang="en-US" altLang="en-US"/>
          </a:p>
          <a:p>
            <a:pPr marL="0" indent="0">
              <a:buNone/>
            </a:pPr>
            <a:endParaRPr lang="en-US" altLang="en-US"/>
          </a:p>
          <a:p>
            <a:pPr marL="0" indent="0">
              <a:buNone/>
            </a:pPr>
            <a:r>
              <a:rPr lang="en-US" altLang="en-US"/>
              <a:t> Contoh: Najwa Shihab punya gaya bicara tegas, artikulatif, penuh rujukan intelektual. Itu jadi ciri khas.</a:t>
            </a:r>
            <a:endParaRPr lang="en-US" altLang="en-US"/>
          </a:p>
          <a:p>
            <a:endParaRPr lang="en-US" altLang="en-US"/>
          </a:p>
          <a:p>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a:xfrm>
            <a:off x="838200" y="1195705"/>
            <a:ext cx="10515600" cy="5302885"/>
          </a:xfrm>
        </p:spPr>
        <p:txBody>
          <a:bodyPr/>
          <a:p>
            <a:pPr marL="0" indent="0">
              <a:buNone/>
            </a:pPr>
            <a:r>
              <a:rPr lang="en-US" altLang="en-US"/>
              <a:t>3. Gunakan Cerita dan Contoh dari Kehidupanmu Sendiri</a:t>
            </a:r>
            <a:endParaRPr lang="en-US" altLang="en-US"/>
          </a:p>
          <a:p>
            <a:r>
              <a:rPr lang="en-US" altLang="en-US"/>
              <a:t>Cerita pribadi = otentik = unik = khas</a:t>
            </a:r>
            <a:endParaRPr lang="en-US" altLang="en-US"/>
          </a:p>
          <a:p>
            <a:r>
              <a:rPr lang="en-US" altLang="en-US"/>
              <a:t>Jangan takut untuk sedikit membuka diri; itu justru membangun koneksi emosional.</a:t>
            </a:r>
            <a:endParaRPr lang="en-US" altLang="en-US"/>
          </a:p>
          <a:p>
            <a:endParaRPr lang="en-US" altLang="en-US"/>
          </a:p>
          <a:p>
            <a:pPr marL="0" indent="0">
              <a:buNone/>
            </a:pPr>
            <a:r>
              <a:rPr lang="en-US" altLang="en-US"/>
              <a:t>Contoh: “Saya pernah gagal total saat presentasi di depan dosen. Dari sana, saya belajar…”</a:t>
            </a:r>
            <a:endParaRPr lang="en-US" altLang="en-US"/>
          </a:p>
          <a:p>
            <a:endParaRPr lang="en-US" altLang="en-US"/>
          </a:p>
          <a:p>
            <a:pPr marL="0" indent="0">
              <a:buNone/>
            </a:pPr>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1396365"/>
            <a:ext cx="10515600" cy="294640"/>
          </a:xfrm>
        </p:spPr>
        <p:txBody>
          <a:bodyPr>
            <a:normAutofit fontScale="90000"/>
          </a:bodyPr>
          <a:p>
            <a:endParaRPr lang="en-US"/>
          </a:p>
        </p:txBody>
      </p:sp>
      <p:sp>
        <p:nvSpPr>
          <p:cNvPr id="3" name="Content Placeholder 2"/>
          <p:cNvSpPr>
            <a:spLocks noGrp="1"/>
          </p:cNvSpPr>
          <p:nvPr>
            <p:ph idx="1"/>
          </p:nvPr>
        </p:nvSpPr>
        <p:spPr>
          <a:xfrm>
            <a:off x="969645" y="1098550"/>
            <a:ext cx="10515600" cy="5185410"/>
          </a:xfrm>
        </p:spPr>
        <p:txBody>
          <a:bodyPr/>
          <a:p>
            <a:pPr marL="0" indent="0">
              <a:buNone/>
            </a:pPr>
            <a:endParaRPr lang="en-US" altLang="en-US"/>
          </a:p>
          <a:p>
            <a:pPr marL="0" indent="0">
              <a:buNone/>
            </a:pPr>
            <a:r>
              <a:rPr lang="en-US" altLang="en-US"/>
              <a:t>4. Bangun Signature dalam Penampilan atau Bahasa Tubuh</a:t>
            </a:r>
            <a:endParaRPr lang="en-US" altLang="en-US"/>
          </a:p>
          <a:p>
            <a:pPr marL="0" indent="0">
              <a:buNone/>
            </a:pPr>
            <a:r>
              <a:rPr lang="en-US" altLang="en-US"/>
              <a:t>Bisa berupa: cara membuka atau menutup, gestur tertentu, pakaian khas, atau kata-kata andalan.</a:t>
            </a:r>
            <a:endParaRPr lang="en-US" altLang="en-US"/>
          </a:p>
          <a:p>
            <a:pPr marL="0" indent="0">
              <a:buNone/>
            </a:pPr>
            <a:endParaRPr lang="en-US" altLang="en-US"/>
          </a:p>
          <a:p>
            <a:pPr marL="0" indent="0">
              <a:buNone/>
            </a:pPr>
            <a:r>
              <a:rPr lang="en-US" altLang="en-US"/>
              <a:t>Contoh: Pembicara motivasi Merry Riana selalu membuka dengan energi tinggi dan mengakhiri dengan kalimat motivasional yang kuat.</a:t>
            </a:r>
            <a:endParaRPr lang="en-US" altLang="en-US"/>
          </a:p>
          <a:p>
            <a:pPr marL="0" indent="0">
              <a:buNone/>
            </a:pPr>
            <a:endParaRPr lang="en-US" altLang="en-US"/>
          </a:p>
          <a:p>
            <a:pPr marL="0" indent="0">
              <a:buNone/>
            </a:pPr>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457200"/>
          </a:xfrm>
        </p:spPr>
        <p:txBody>
          <a:bodyPr>
            <a:normAutofit fontScale="90000"/>
          </a:bodyPr>
          <a:p>
            <a:endParaRPr lang="en-US"/>
          </a:p>
        </p:txBody>
      </p:sp>
      <p:sp>
        <p:nvSpPr>
          <p:cNvPr id="3" name="Content Placeholder 2"/>
          <p:cNvSpPr>
            <a:spLocks noGrp="1"/>
          </p:cNvSpPr>
          <p:nvPr>
            <p:ph idx="1"/>
          </p:nvPr>
        </p:nvSpPr>
        <p:spPr>
          <a:xfrm>
            <a:off x="838200" y="1063625"/>
            <a:ext cx="10515600" cy="5113655"/>
          </a:xfrm>
        </p:spPr>
        <p:txBody>
          <a:bodyPr>
            <a:normAutofit lnSpcReduction="20000"/>
          </a:bodyPr>
          <a:p>
            <a:pPr marL="0" indent="0">
              <a:buNone/>
            </a:pPr>
            <a:r>
              <a:rPr lang="en-US" altLang="en-US"/>
              <a:t>5. Fokus pada Topik atau Isu yang Selalu Anda Bawa</a:t>
            </a:r>
            <a:endParaRPr lang="en-US" altLang="en-US"/>
          </a:p>
          <a:p>
            <a:r>
              <a:rPr lang="en-US" altLang="en-US"/>
              <a:t>Pilih 1–2 tema besar yang terus Anda perjuangkan: misalnya kepemimpinan, pendidikan, atau kesehatan mental.</a:t>
            </a:r>
            <a:endParaRPr lang="en-US" altLang="en-US"/>
          </a:p>
          <a:p>
            <a:pPr marL="0" indent="0">
              <a:buNone/>
            </a:pPr>
            <a:r>
              <a:rPr lang="en-US" altLang="en-US"/>
              <a:t>Contoh: Dedy Susanto dikenal sebagai pembicara kesehatan mental yang membumi dan relatable.</a:t>
            </a:r>
            <a:endParaRPr lang="en-US" altLang="en-US"/>
          </a:p>
          <a:p>
            <a:endParaRPr lang="en-US" altLang="en-US"/>
          </a:p>
          <a:p>
            <a:pPr marL="0" indent="0">
              <a:buNone/>
            </a:pPr>
            <a:r>
              <a:rPr lang="en-US" altLang="en-US"/>
              <a:t>6. Berlatih dan Evaluasi Diri</a:t>
            </a:r>
            <a:endParaRPr lang="en-US" altLang="en-US"/>
          </a:p>
          <a:p>
            <a:r>
              <a:rPr lang="en-US" altLang="en-US"/>
              <a:t>Rekam penampilan, lihat apa yang menonjol dan unik dari gayamu.</a:t>
            </a:r>
            <a:endParaRPr lang="en-US" altLang="en-US"/>
          </a:p>
          <a:p>
            <a:r>
              <a:rPr lang="en-US" altLang="en-US"/>
              <a:t>Minta feedback: “Apa hal yang paling kamu ingat dari saya saat bicara?”</a:t>
            </a:r>
            <a:endParaRPr lang="en-US" altLang="en-US"/>
          </a:p>
          <a:p>
            <a:endParaRPr lang="en-US" altLang="en-US"/>
          </a:p>
          <a:p>
            <a:endParaRPr lang="en-US"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pPr algn="ctr"/>
            <a:r>
              <a:rPr lang="en-US" altLang="en-US" b="1">
                <a:sym typeface="+mn-ea"/>
              </a:rPr>
              <a:t>Contoh</a:t>
            </a:r>
            <a:br>
              <a:rPr lang="en-US" altLang="en-US" b="1">
                <a:sym typeface="+mn-ea"/>
              </a:rPr>
            </a:br>
            <a:r>
              <a:rPr lang="en-US" altLang="en-US" b="1">
                <a:sym typeface="+mn-ea"/>
              </a:rPr>
              <a:t> Penerapan Identitas Khas</a:t>
            </a:r>
            <a:br>
              <a:rPr lang="en-US" altLang="en-US" b="1"/>
            </a:br>
            <a:endParaRPr lang="en-US" altLang="en-US" b="1"/>
          </a:p>
        </p:txBody>
      </p:sp>
      <p:sp>
        <p:nvSpPr>
          <p:cNvPr id="3" name="Content Placeholder 2"/>
          <p:cNvSpPr>
            <a:spLocks noGrp="1"/>
          </p:cNvSpPr>
          <p:nvPr>
            <p:ph idx="1"/>
          </p:nvPr>
        </p:nvSpPr>
        <p:spPr>
          <a:xfrm>
            <a:off x="350520" y="1825625"/>
            <a:ext cx="11765915" cy="4351655"/>
          </a:xfrm>
        </p:spPr>
        <p:txBody>
          <a:bodyPr>
            <a:normAutofit lnSpcReduction="10000"/>
          </a:bodyPr>
          <a:p>
            <a:pPr marL="0" indent="0">
              <a:buNone/>
            </a:pPr>
            <a:r>
              <a:rPr lang="en-US" altLang="en-US" b="1"/>
              <a:t>Pembicara	            Ciri Khas	                              Penerapan</a:t>
            </a:r>
            <a:endParaRPr lang="en-US" altLang="en-US" b="1"/>
          </a:p>
          <a:p>
            <a:pPr marL="0" indent="0">
              <a:buNone/>
            </a:pPr>
            <a:r>
              <a:rPr lang="en-US" altLang="en-US" i="1"/>
              <a:t>Najwa Shihab</a:t>
            </a:r>
            <a:r>
              <a:rPr lang="en-US" altLang="en-US"/>
              <a:t>	Tegas, berkelas, intelektual     Bahasa formal, ekspresi serius,     </a:t>
            </a:r>
            <a:endParaRPr lang="en-US" altLang="en-US"/>
          </a:p>
          <a:p>
            <a:pPr marL="0" indent="0">
              <a:buNone/>
            </a:pPr>
            <a:r>
              <a:rPr lang="en-US" altLang="en-US"/>
              <a:t>                                                                                       topik hukum/sosial</a:t>
            </a:r>
            <a:endParaRPr lang="en-US" altLang="en-US"/>
          </a:p>
          <a:p>
            <a:pPr marL="0" indent="0">
              <a:buNone/>
            </a:pPr>
            <a:endParaRPr lang="en-US" altLang="en-US"/>
          </a:p>
          <a:p>
            <a:pPr marL="0" indent="0">
              <a:buNone/>
            </a:pPr>
            <a:r>
              <a:rPr lang="en-US" altLang="en-US" i="1"/>
              <a:t>Raditya Dika	    </a:t>
            </a:r>
            <a:r>
              <a:rPr lang="en-US" altLang="en-US"/>
              <a:t>         Humoris, santai, jujur	       Cerita absurd, bahasa gaul,  </a:t>
            </a:r>
            <a:endParaRPr lang="en-US" altLang="en-US"/>
          </a:p>
          <a:p>
            <a:pPr marL="0" indent="0">
              <a:buNone/>
            </a:pPr>
            <a:r>
              <a:rPr lang="en-US" altLang="en-US"/>
              <a:t>                                                                                       ekspresi lucu</a:t>
            </a:r>
            <a:endParaRPr lang="en-US" altLang="en-US"/>
          </a:p>
          <a:p>
            <a:pPr marL="0" indent="0">
              <a:buNone/>
            </a:pPr>
            <a:endParaRPr lang="en-US" altLang="en-US"/>
          </a:p>
          <a:p>
            <a:pPr marL="0" indent="0">
              <a:buNone/>
            </a:pPr>
            <a:r>
              <a:rPr lang="en-US" altLang="en-US" i="1"/>
              <a:t>Gita Savitri	</a:t>
            </a:r>
            <a:r>
              <a:rPr lang="en-US" altLang="en-US"/>
              <a:t>             Kritis, tenang, rasional	        Bahasa netral, opini tajam, </a:t>
            </a:r>
            <a:endParaRPr lang="en-US" altLang="en-US"/>
          </a:p>
          <a:p>
            <a:pPr marL="0" indent="0">
              <a:buNone/>
            </a:pPr>
            <a:r>
              <a:rPr lang="en-US" altLang="en-US"/>
              <a:t>                                                                                       analogi logis</a:t>
            </a:r>
            <a:endParaRPr lang="en-US" altLang="en-US"/>
          </a:p>
          <a:p>
            <a:pPr marL="0" indent="0">
              <a:buNone/>
            </a:pPr>
            <a:endParaRPr lang="en-US" altLang="en-US"/>
          </a:p>
          <a:p>
            <a:pPr marL="0" indent="0">
              <a:buNone/>
            </a:pPr>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altLang="en-US" b="1"/>
              <a:t>Kuncinya: OTENTIK + KONSISTEN</a:t>
            </a:r>
            <a:endParaRPr lang="en-US" altLang="en-US" b="1"/>
          </a:p>
        </p:txBody>
      </p:sp>
      <p:sp>
        <p:nvSpPr>
          <p:cNvPr id="3" name="Content Placeholder 2"/>
          <p:cNvSpPr>
            <a:spLocks noGrp="1"/>
          </p:cNvSpPr>
          <p:nvPr>
            <p:ph idx="1"/>
          </p:nvPr>
        </p:nvSpPr>
        <p:spPr/>
        <p:txBody>
          <a:bodyPr/>
          <a:p>
            <a:pPr marL="0" indent="0">
              <a:buNone/>
            </a:pPr>
            <a:r>
              <a:rPr lang="en-US" altLang="en-US"/>
              <a:t>Jangan berusaha menjadi orang lain. Justru kekuatanmu ada pada gaya bicaramu sendiri, selama kamu tahu:</a:t>
            </a:r>
            <a:endParaRPr lang="en-US" altLang="en-US"/>
          </a:p>
          <a:p>
            <a:pPr marL="0" indent="0">
              <a:buNone/>
            </a:pPr>
            <a:endParaRPr lang="en-US" altLang="en-US"/>
          </a:p>
          <a:p>
            <a:pPr marL="0" indent="0" algn="ctr">
              <a:buNone/>
            </a:pPr>
            <a:r>
              <a:rPr lang="en-US" altLang="en-US"/>
              <a:t>Siapa kamu?</a:t>
            </a:r>
            <a:endParaRPr lang="en-US" altLang="en-US"/>
          </a:p>
          <a:p>
            <a:pPr marL="0" indent="0" algn="ctr">
              <a:buNone/>
            </a:pPr>
            <a:r>
              <a:rPr lang="en-US" altLang="en-US"/>
              <a:t>Apa yang kamu perjuangkan?</a:t>
            </a:r>
            <a:endParaRPr lang="en-US" altLang="en-US"/>
          </a:p>
          <a:p>
            <a:pPr marL="0" indent="0" algn="ctr">
              <a:buNone/>
            </a:pPr>
            <a:r>
              <a:rPr lang="en-US" altLang="en-US"/>
              <a:t>Bagaimana cara terbaik menyampaikannya?</a:t>
            </a:r>
            <a:endParaRPr lang="en-US" altLang="en-US"/>
          </a:p>
          <a:p>
            <a:pPr marL="0" indent="0" algn="ctr">
              <a:buNone/>
            </a:pPr>
            <a:endParaRPr lang="en-US" altLang="en-US"/>
          </a:p>
          <a:p>
            <a:pPr marL="0" indent="0">
              <a:buNone/>
            </a:pP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Autofit/>
          </a:bodyPr>
          <a:p>
            <a:pPr marL="0" indent="0">
              <a:buNone/>
            </a:pPr>
            <a:r>
              <a:rPr lang="en-US" altLang="en-US" sz="2700"/>
              <a:t>2. Isi (Body)</a:t>
            </a:r>
            <a:endParaRPr lang="en-US" altLang="en-US" sz="2700"/>
          </a:p>
          <a:p>
            <a:pPr marL="0" indent="0">
              <a:buNone/>
            </a:pPr>
            <a:r>
              <a:rPr lang="en-US" altLang="en-US" sz="2700"/>
              <a:t>Tujuan: Menyampaikan pesan utama secara jelas, logis, dan mendukung dengan bukti.</a:t>
            </a:r>
            <a:endParaRPr lang="en-US" altLang="en-US" sz="2700"/>
          </a:p>
          <a:p>
            <a:pPr marL="0" indent="0">
              <a:buNone/>
            </a:pPr>
            <a:endParaRPr lang="en-US" altLang="en-US" sz="2700"/>
          </a:p>
          <a:p>
            <a:pPr marL="0" indent="0">
              <a:buNone/>
            </a:pPr>
            <a:r>
              <a:rPr lang="en-US" altLang="en-US" sz="2700"/>
              <a:t>Struktur isi yang meyakinkan:</a:t>
            </a:r>
            <a:endParaRPr lang="en-US" altLang="en-US" sz="2700"/>
          </a:p>
          <a:p>
            <a:r>
              <a:rPr lang="en-US" altLang="en-US" sz="2700"/>
              <a:t>Poin utama 1 + bukti/ilustrasi</a:t>
            </a:r>
            <a:endParaRPr lang="en-US" altLang="en-US" sz="2700"/>
          </a:p>
          <a:p>
            <a:r>
              <a:rPr lang="en-US" altLang="en-US" sz="2700"/>
              <a:t>Poin utama 2 + bukti/cerita pribadi</a:t>
            </a:r>
            <a:endParaRPr lang="en-US" altLang="en-US" sz="2700"/>
          </a:p>
          <a:p>
            <a:r>
              <a:rPr lang="en-US" altLang="en-US" sz="2700"/>
              <a:t>Poin utama 3 + data/kutipan ahli (jika perlu)</a:t>
            </a:r>
            <a:endParaRPr lang="en-US" altLang="en-US" sz="27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647700"/>
          </a:xfrm>
        </p:spPr>
        <p:txBody>
          <a:bodyPr>
            <a:normAutofit fontScale="90000"/>
          </a:bodyPr>
          <a:p>
            <a:br>
              <a:rPr lang="en-US" altLang="en-US">
                <a:sym typeface="+mn-ea"/>
              </a:rPr>
            </a:br>
            <a:r>
              <a:rPr lang="en-US" altLang="en-US" b="1">
                <a:sym typeface="+mn-ea"/>
              </a:rPr>
              <a:t>Tips:</a:t>
            </a:r>
            <a:br>
              <a:rPr lang="en-US" altLang="en-US" b="1"/>
            </a:br>
            <a:endParaRPr lang="en-US" altLang="en-US" b="1"/>
          </a:p>
        </p:txBody>
      </p:sp>
      <p:sp>
        <p:nvSpPr>
          <p:cNvPr id="3" name="Content Placeholder 2"/>
          <p:cNvSpPr>
            <a:spLocks noGrp="1"/>
          </p:cNvSpPr>
          <p:nvPr>
            <p:ph idx="1"/>
          </p:nvPr>
        </p:nvSpPr>
        <p:spPr>
          <a:xfrm>
            <a:off x="838200" y="1158875"/>
            <a:ext cx="10515600" cy="4351338"/>
          </a:xfrm>
        </p:spPr>
        <p:txBody>
          <a:bodyPr>
            <a:noAutofit/>
          </a:bodyPr>
          <a:p>
            <a:r>
              <a:rPr lang="en-US" altLang="en-US" sz="2700"/>
              <a:t>Gunakan struktur logis (misalnya: sebab-akibat, masalah-solusi, kronologis).</a:t>
            </a:r>
            <a:endParaRPr lang="en-US" altLang="en-US" sz="2700"/>
          </a:p>
          <a:p>
            <a:r>
              <a:rPr lang="en-US" altLang="en-US" sz="2700"/>
              <a:t>Sertakan cerita pribadi atau contoh nyata agar audiens merasa terhubung.</a:t>
            </a:r>
            <a:endParaRPr lang="en-US" altLang="en-US" sz="2700"/>
          </a:p>
          <a:p>
            <a:r>
              <a:rPr lang="en-US" altLang="en-US" sz="2700"/>
              <a:t>Gunakan data atau kutipan terpercaya untuk membangun otoritas.</a:t>
            </a:r>
            <a:endParaRPr lang="en-US" altLang="en-US" sz="2700"/>
          </a:p>
          <a:p>
            <a:r>
              <a:rPr lang="en-US" altLang="en-US" sz="2700"/>
              <a:t>Variasi nada dan bahasa tubuh agar pesan terasa hidup dan meyakinkan.</a:t>
            </a:r>
            <a:endParaRPr lang="en-US" altLang="en-US" sz="2700"/>
          </a:p>
          <a:p>
            <a:pPr marL="0" indent="0">
              <a:buNone/>
            </a:pPr>
            <a:endParaRPr lang="zh-CN" altLang="en-US" sz="2700"/>
          </a:p>
          <a:p>
            <a:pPr marL="0" indent="0">
              <a:buNone/>
            </a:pPr>
            <a:r>
              <a:rPr lang="zh-CN" altLang="en-US" sz="2700"/>
              <a:t>🧠</a:t>
            </a:r>
            <a:r>
              <a:rPr lang="en-US" altLang="en-US" sz="2700"/>
              <a:t> Contoh transisi antar poin:</a:t>
            </a:r>
            <a:endParaRPr lang="en-US" altLang="en-US" sz="2700"/>
          </a:p>
          <a:p>
            <a:pPr marL="0" indent="0">
              <a:buNone/>
            </a:pPr>
            <a:r>
              <a:rPr lang="en-US" altLang="en-US" sz="2700"/>
              <a:t>"Setelah kita pahami pentingnya komunikasi yang efektif, mari kita lihat bagaimana cara melatihnya…"</a:t>
            </a:r>
            <a:endParaRPr lang="en-US" altLang="en-US" sz="27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437515"/>
          </a:xfrm>
        </p:spPr>
        <p:txBody>
          <a:bodyPr>
            <a:normAutofit fontScale="90000"/>
          </a:bodyPr>
          <a:p>
            <a:endParaRPr lang="en-US"/>
          </a:p>
        </p:txBody>
      </p:sp>
      <p:sp>
        <p:nvSpPr>
          <p:cNvPr id="3" name="Content Placeholder 2"/>
          <p:cNvSpPr>
            <a:spLocks noGrp="1"/>
          </p:cNvSpPr>
          <p:nvPr>
            <p:ph idx="1"/>
          </p:nvPr>
        </p:nvSpPr>
        <p:spPr>
          <a:xfrm>
            <a:off x="838200" y="802005"/>
            <a:ext cx="10515600" cy="5767070"/>
          </a:xfrm>
        </p:spPr>
        <p:txBody>
          <a:bodyPr>
            <a:noAutofit/>
          </a:bodyPr>
          <a:p>
            <a:pPr marL="0" indent="0">
              <a:buNone/>
            </a:pPr>
            <a:r>
              <a:rPr lang="en-US" altLang="en-US" sz="2700"/>
              <a:t>3. Penutup (Closing)</a:t>
            </a:r>
            <a:endParaRPr lang="en-US" altLang="en-US" sz="2700"/>
          </a:p>
          <a:p>
            <a:pPr marL="0" indent="0">
              <a:buNone/>
            </a:pPr>
            <a:r>
              <a:rPr lang="en-US" altLang="en-US" sz="2700"/>
              <a:t>Tujuan: Memberikan kesan akhir yang kuat dan ajakan bertindak (call to action).</a:t>
            </a:r>
            <a:endParaRPr lang="en-US" altLang="en-US" sz="2700"/>
          </a:p>
          <a:p>
            <a:pPr marL="0" indent="0">
              <a:buNone/>
            </a:pPr>
            <a:r>
              <a:rPr lang="en-US" altLang="en-US" sz="2700"/>
              <a:t>Elemen penting:</a:t>
            </a:r>
            <a:endParaRPr lang="en-US" altLang="en-US" sz="2700"/>
          </a:p>
          <a:p>
            <a:r>
              <a:rPr lang="en-US" altLang="en-US" sz="2700"/>
              <a:t>Rangkuman singkat poin-poin utama</a:t>
            </a:r>
            <a:endParaRPr lang="en-US" altLang="en-US" sz="2700"/>
          </a:p>
          <a:p>
            <a:r>
              <a:rPr lang="en-US" altLang="en-US" sz="2700"/>
              <a:t>Pesan utama yang menginspirasi atau motivasi</a:t>
            </a:r>
            <a:endParaRPr lang="en-US" altLang="en-US" sz="2700"/>
          </a:p>
          <a:p>
            <a:r>
              <a:rPr lang="en-US" altLang="en-US" sz="2700"/>
              <a:t>Ajakan bertindak (call to action): Apa yang harus dilakukan audiens setelah mendengarkan Anda?</a:t>
            </a:r>
            <a:endParaRPr lang="en-US" altLang="en-US" sz="2700"/>
          </a:p>
          <a:p>
            <a:r>
              <a:rPr lang="en-US" altLang="en-US" sz="2700"/>
              <a:t>Ucapan terima kasih dan salam penutup</a:t>
            </a:r>
            <a:endParaRPr lang="en-US" altLang="en-US" sz="2700"/>
          </a:p>
          <a:p>
            <a:pPr marL="0" indent="0">
              <a:buNone/>
            </a:pPr>
            <a:r>
              <a:rPr lang="zh-CN" altLang="en-US" sz="2700"/>
              <a:t>🧠</a:t>
            </a:r>
            <a:r>
              <a:rPr lang="en-US" altLang="en-US" sz="2700"/>
              <a:t> Contoh closing yang kuat:</a:t>
            </a:r>
            <a:endParaRPr lang="en-US" altLang="en-US" sz="2700"/>
          </a:p>
          <a:p>
            <a:pPr marL="0" indent="0">
              <a:buNone/>
            </a:pPr>
            <a:r>
              <a:rPr lang="en-US" altLang="en-US" sz="2700"/>
              <a:t>"Mulailah hari ini. Satu langkah kecil dalam berbicara bisa menjadi lompatan besar dalam hidup Anda."</a:t>
            </a:r>
            <a:endParaRPr lang="en-US" altLang="en-US" sz="2700"/>
          </a:p>
          <a:p>
            <a:endParaRPr lang="en-US" altLang="en-US" sz="2700"/>
          </a:p>
          <a:p>
            <a:endParaRPr lang="en-US" altLang="en-US"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838200"/>
          </a:xfrm>
        </p:spPr>
        <p:txBody>
          <a:bodyPr>
            <a:normAutofit fontScale="90000"/>
          </a:bodyPr>
          <a:p>
            <a:pPr algn="ctr"/>
            <a:r>
              <a:rPr lang="en-US" altLang="en-US">
                <a:sym typeface="+mn-ea"/>
              </a:rPr>
              <a:t>Contoh Struktur Lengkap Singkat:</a:t>
            </a:r>
            <a:br>
              <a:rPr lang="en-US" altLang="en-US"/>
            </a:br>
            <a:endParaRPr lang="en-US" altLang="en-US"/>
          </a:p>
        </p:txBody>
      </p:sp>
      <p:sp>
        <p:nvSpPr>
          <p:cNvPr id="3" name="Content Placeholder 2"/>
          <p:cNvSpPr>
            <a:spLocks noGrp="1"/>
          </p:cNvSpPr>
          <p:nvPr>
            <p:ph idx="1"/>
          </p:nvPr>
        </p:nvSpPr>
        <p:spPr>
          <a:xfrm>
            <a:off x="838200" y="917575"/>
            <a:ext cx="10515600" cy="5756275"/>
          </a:xfrm>
        </p:spPr>
        <p:txBody>
          <a:bodyPr>
            <a:normAutofit fontScale="25000"/>
          </a:bodyPr>
          <a:p>
            <a:pPr marL="0" indent="0">
              <a:buNone/>
            </a:pPr>
            <a:r>
              <a:rPr lang="en-US" altLang="en-US" sz="9335"/>
              <a:t>Pembuka:</a:t>
            </a:r>
            <a:endParaRPr lang="en-US" altLang="en-US" sz="9335"/>
          </a:p>
          <a:p>
            <a:pPr marL="0" indent="0">
              <a:buNone/>
            </a:pPr>
            <a:r>
              <a:rPr lang="en-US" altLang="en-US" sz="9335"/>
              <a:t>"Selamat pagi, teman-teman. Pernahkah Anda merasa kata-kata Anda tidak didengarkan? Hari ini, saya ingin berbagi bagaimana public speaking bisa mengubah cara kita dilihat dan didengar."</a:t>
            </a:r>
            <a:endParaRPr lang="en-US" altLang="en-US" sz="9335"/>
          </a:p>
          <a:p>
            <a:pPr marL="0" indent="0">
              <a:buNone/>
            </a:pPr>
            <a:r>
              <a:rPr lang="en-US" altLang="en-US" sz="9335"/>
              <a:t>Isi:</a:t>
            </a:r>
            <a:endParaRPr lang="en-US" altLang="en-US" sz="9335"/>
          </a:p>
          <a:p>
            <a:r>
              <a:rPr lang="en-US" altLang="en-US" sz="9335"/>
              <a:t>Pentingnya komunikasi efektif</a:t>
            </a:r>
            <a:endParaRPr lang="en-US" altLang="en-US" sz="9335"/>
          </a:p>
          <a:p>
            <a:r>
              <a:rPr lang="en-US" altLang="en-US" sz="9335"/>
              <a:t>Cara mengembangkan kepercayaan diri</a:t>
            </a:r>
            <a:endParaRPr lang="en-US" altLang="en-US" sz="9335"/>
          </a:p>
          <a:p>
            <a:r>
              <a:rPr lang="en-US" altLang="en-US" sz="9335"/>
              <a:t>Teknik dasar public speaking yang bisa langsung diterapkan</a:t>
            </a:r>
            <a:endParaRPr lang="en-US" altLang="en-US" sz="9335"/>
          </a:p>
          <a:p>
            <a:pPr marL="0" indent="0">
              <a:buNone/>
            </a:pPr>
            <a:endParaRPr lang="en-US" altLang="en-US" sz="9335"/>
          </a:p>
          <a:p>
            <a:pPr marL="0" indent="0">
              <a:buNone/>
            </a:pPr>
            <a:r>
              <a:rPr lang="en-US" altLang="en-US" sz="9335"/>
              <a:t>Penutup:</a:t>
            </a:r>
            <a:endParaRPr lang="en-US" altLang="en-US" sz="9335"/>
          </a:p>
          <a:p>
            <a:pPr marL="0" indent="0">
              <a:buNone/>
            </a:pPr>
            <a:r>
              <a:rPr lang="en-US" altLang="en-US" sz="9335"/>
              <a:t>"Komunikasi bukan tentang bicara saja, tapi tentang dampak. Mulailah dari sekarang, karena setiap kata Anda bisa menginspirasi dunia."</a:t>
            </a:r>
            <a:endParaRPr lang="en-US" altLang="en-US" sz="9335"/>
          </a:p>
          <a:p>
            <a:endParaRPr lang="en-US" altLang="en-US"/>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TEKNIK STORYTELLING DAN ANALOGI UNTUK EFEKTIVITAS PESAN</a:t>
            </a:r>
            <a:endParaRPr lang="en-US" b="1" dirty="0"/>
          </a:p>
        </p:txBody>
      </p:sp>
      <p:sp>
        <p:nvSpPr>
          <p:cNvPr id="3" name="Content Placeholder 2"/>
          <p:cNvSpPr>
            <a:spLocks noGrp="1"/>
          </p:cNvSpPr>
          <p:nvPr>
            <p:ph idx="1"/>
          </p:nvPr>
        </p:nvSpPr>
        <p:spPr/>
        <p:txBody>
          <a:bodyPr>
            <a:normAutofit lnSpcReduction="10000"/>
          </a:bodyPr>
          <a:lstStyle/>
          <a:p>
            <a:pPr marL="0" indent="0" algn="ctr">
              <a:buNone/>
            </a:pPr>
            <a:r>
              <a:rPr lang="en-US" altLang="en-US"/>
              <a:t>Teknik Storytelling adalah salah satu elemen terkuat dan paling meyakinkan dalam public speaking. Berikut penjelasan lengkap tentang pentingnya storytelling dalam public speaking, beserta struktur penyampaiannya agar bisa digunakan sebagai materi pidato atau presentasi.</a:t>
            </a:r>
            <a:endParaRPr lang="en-US" altLang="en-US"/>
          </a:p>
          <a:p>
            <a:pPr marL="0" indent="0" algn="ctr">
              <a:buNone/>
            </a:pPr>
            <a:endParaRPr lang="en-US" altLang="en-US"/>
          </a:p>
          <a:p>
            <a:pPr marL="0" indent="0" algn="ctr">
              <a:buNone/>
            </a:pPr>
            <a:r>
              <a:rPr lang="en-US" altLang="en-US"/>
              <a:t>Teknik analogi adalah salah satu alat retoris paling efektif dalam public speaking karena membantu audiens memahami konsep kompleks dengan cara yang sederhana dan relatable. Analogi membuat ide abstrak menjadi konkret dan mudah dicerna, terutama saat Anda ingin menyampaikan pesan yang kuat, membujuk, atau menginspirasi.</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33450" y="127000"/>
            <a:ext cx="10515600" cy="1325563"/>
          </a:xfrm>
        </p:spPr>
        <p:txBody>
          <a:bodyPr>
            <a:normAutofit fontScale="90000"/>
          </a:bodyPr>
          <a:p>
            <a:r>
              <a:rPr lang="en-US" altLang="en-US" b="1"/>
              <a:t>Mengapa Storytelling Penting dalam Public Speaking?</a:t>
            </a:r>
            <a:endParaRPr lang="en-US" altLang="en-US" b="1"/>
          </a:p>
        </p:txBody>
      </p:sp>
      <p:sp>
        <p:nvSpPr>
          <p:cNvPr id="3" name="Content Placeholder 2"/>
          <p:cNvSpPr>
            <a:spLocks noGrp="1"/>
          </p:cNvSpPr>
          <p:nvPr>
            <p:ph idx="1"/>
          </p:nvPr>
        </p:nvSpPr>
        <p:spPr>
          <a:xfrm>
            <a:off x="933450" y="1452880"/>
            <a:ext cx="10515600" cy="5137150"/>
          </a:xfrm>
        </p:spPr>
        <p:txBody>
          <a:bodyPr>
            <a:normAutofit fontScale="25000"/>
          </a:bodyPr>
          <a:p>
            <a:pPr marL="0" indent="0">
              <a:buNone/>
            </a:pPr>
            <a:r>
              <a:rPr lang="en-US" altLang="en-US" sz="11200"/>
              <a:t>1. Menghubungkan Emosi Audiens</a:t>
            </a:r>
            <a:endParaRPr lang="en-US" altLang="en-US" sz="11200"/>
          </a:p>
          <a:p>
            <a:pPr marL="0" indent="0">
              <a:buNone/>
            </a:pPr>
            <a:r>
              <a:rPr lang="en-US" altLang="en-US" sz="11200"/>
              <a:t>Cerita membangkitkan emosi: haru, tawa, semangat, empati. Orang cenderung mengingat perasaan yang mereka alami saat mendengar sesuatu, bukan sekadar data atau poin-poin kaku.</a:t>
            </a:r>
            <a:endParaRPr lang="en-US" altLang="en-US" sz="11200"/>
          </a:p>
          <a:p>
            <a:pPr marL="0" indent="0">
              <a:buNone/>
            </a:pPr>
            <a:r>
              <a:rPr lang="en-US" altLang="en-US" sz="11200"/>
              <a:t>Contoh: Cerita tentang perjuangan pribadi lebih menyentuh   daripada statistik kemiskinan.</a:t>
            </a:r>
            <a:endParaRPr lang="en-US" altLang="en-US" sz="11200"/>
          </a:p>
          <a:p>
            <a:pPr marL="0" indent="0">
              <a:buNone/>
            </a:pPr>
            <a:r>
              <a:rPr lang="en-US" altLang="en-US" sz="11200"/>
              <a:t>2. Membuat Pesan Lebih Mudah Diingat</a:t>
            </a:r>
            <a:endParaRPr lang="en-US" altLang="en-US" sz="11200"/>
          </a:p>
          <a:p>
            <a:pPr marL="0" indent="0">
              <a:buNone/>
            </a:pPr>
            <a:r>
              <a:rPr lang="en-US" altLang="en-US" sz="11200"/>
              <a:t>Otak manusia lebih mudah menyimpan narasi daripada informasi datar. Cerita memberi struktur alami: awal, konflik, solusi, akhir.</a:t>
            </a:r>
            <a:endParaRPr lang="en-US" altLang="en-US" sz="11200"/>
          </a:p>
          <a:p>
            <a:pPr marL="0" indent="0">
              <a:buNone/>
            </a:pPr>
            <a:r>
              <a:rPr lang="en-US" altLang="en-US" sz="11200"/>
              <a:t>Data masuk otak, tapi cerita masuk ke hati.</a:t>
            </a:r>
            <a:endParaRPr lang="en-US" altLang="en-US" sz="11200"/>
          </a:p>
          <a:p>
            <a:endParaRPr lang="en-US" altLang="en-US" sz="11200"/>
          </a:p>
          <a:p>
            <a:pPr marL="0" indent="0">
              <a:buNone/>
            </a:pPr>
            <a:endParaRPr lang="en-US" altLang="en-US" sz="112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13007</Words>
  <Application>WPS Presentation</Application>
  <PresentationFormat>Widescreen</PresentationFormat>
  <Paragraphs>360</Paragraphs>
  <Slides>36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36</vt:i4>
      </vt:variant>
    </vt:vector>
  </HeadingPairs>
  <TitlesOfParts>
    <vt:vector size="44" baseType="lpstr">
      <vt:lpstr>Arial</vt:lpstr>
      <vt:lpstr>SimSun</vt:lpstr>
      <vt:lpstr>Wingdings</vt:lpstr>
      <vt:lpstr>Calibri Light</vt:lpstr>
      <vt:lpstr>Calibri</vt:lpstr>
      <vt:lpstr>Microsoft YaHei</vt:lpstr>
      <vt:lpstr>Arial Unicode MS</vt:lpstr>
      <vt:lpstr>Office Theme</vt:lpstr>
      <vt:lpstr>STRUKTUR DAN TEKNIK PENYAMPAIAN YANG MEYAKINKAN</vt:lpstr>
      <vt:lpstr>STRUKTUR MATERI PUBLIK SPEAKING</vt:lpstr>
      <vt:lpstr>PowerPoint 演示文稿</vt:lpstr>
      <vt:lpstr>PowerPoint 演示文稿</vt:lpstr>
      <vt:lpstr>PowerPoint 演示文稿</vt:lpstr>
      <vt:lpstr>PowerPoint 演示文稿</vt:lpstr>
      <vt:lpstr>PowerPoint 演示文稿</vt:lpstr>
      <vt:lpstr>TEKNIK STORYTELLING DAN ANALOGY UNTUK EFEKTIVITAS PESAN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BODY LANGUAGE PUBLIC SPEAKER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MEMUNCULKAN IDENTITAS KHAS SEBAGAI PERSONAL BRANDING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 DAN TEKNIK PENYAMPAIAN YANG MEYAKINKAN</dc:title>
  <dc:creator>Hp</dc:creator>
  <cp:lastModifiedBy>Dini Wahdiyati R</cp:lastModifiedBy>
  <cp:revision>13</cp:revision>
  <dcterms:created xsi:type="dcterms:W3CDTF">2025-05-27T00:04:00Z</dcterms:created>
  <dcterms:modified xsi:type="dcterms:W3CDTF">2025-05-27T02:35:10Z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F9E81CB94B8F49C5BD54C5847B3BC50B_12</vt:lpwstr>
  </property>
  <property fmtid="{D5CDD505-2E9C-101B-9397-08002B2CF9AE}" pid="3" name="KSOProductBuildVer">
    <vt:lpwstr>1033-12.2.0.21179</vt:lpwstr>
  </property>
</Properties>
</file>