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309" r:id="rId3"/>
    <p:sldId id="267" r:id="rId4"/>
    <p:sldId id="287" r:id="rId5"/>
    <p:sldId id="288" r:id="rId6"/>
    <p:sldId id="289" r:id="rId7"/>
    <p:sldId id="290" r:id="rId8"/>
    <p:sldId id="291" r:id="rId9"/>
    <p:sldId id="292" r:id="rId10"/>
    <p:sldId id="266" r:id="rId11"/>
    <p:sldId id="29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4" r:id="rId24"/>
    <p:sldId id="29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6" r:id="rId34"/>
    <p:sldId id="297" r:id="rId35"/>
    <p:sldId id="298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10" r:id="rId45"/>
    <p:sldId id="265" r:id="rId46"/>
  </p:sldIdLst>
  <p:sldSz cx="18288000" cy="10287000"/>
  <p:notesSz cx="6858000" cy="9144000"/>
  <p:embeddedFontLst>
    <p:embeddedFont>
      <p:font typeface="Arial Narrow" panose="020B0606020202030204" pitchFamily="34" charset="0"/>
      <p:regular r:id="rId48"/>
      <p:bold r:id="rId49"/>
      <p:italic r:id="rId50"/>
      <p:boldItalic r:id="rId51"/>
    </p:embeddedFont>
    <p:embeddedFont>
      <p:font typeface="Berlin Sans FB" panose="020E0602020502020306" pitchFamily="34" charset="0"/>
      <p:regular r:id="rId52"/>
      <p:bold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Garamond" panose="02020404030301010803" pitchFamily="18" charset="0"/>
      <p:regular r:id="rId58"/>
      <p:bold r:id="rId59"/>
      <p:italic r:id="rId60"/>
    </p:embeddedFont>
    <p:embeddedFont>
      <p:font typeface="More Sugar Thin" panose="020B0604020202020204" charset="0"/>
      <p:regular r:id="rId61"/>
    </p:embeddedFont>
    <p:embeddedFont>
      <p:font typeface="Wingdings 3" panose="05040102010807070707" pitchFamily="18" charset="2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AE2"/>
    <a:srgbClr val="E3D4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32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0917-1BD9-43E9-BBDC-0384837FA016}" type="datetimeFigureOut">
              <a:rPr lang="en-ID" smtClean="0"/>
              <a:t>23/05/2024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75DAD-6C0D-4390-BA51-E313EA4183E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7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5DAD-6C0D-4390-BA51-E313EA4183E7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731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75DAD-6C0D-4390-BA51-E313EA4183E7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023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277106" cy="1028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74320" cy="10287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D5269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9" name="bk object 19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0" name="bk object 20"/>
          <p:cNvSpPr/>
          <p:nvPr/>
        </p:nvSpPr>
        <p:spPr>
          <a:xfrm>
            <a:off x="9704069" y="573786"/>
            <a:ext cx="7699248" cy="5774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6455" y="1089815"/>
            <a:ext cx="1559509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689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178DB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8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g"/><Relationship Id="rId5" Type="http://schemas.openxmlformats.org/officeDocument/2006/relationships/image" Target="../media/image55.jpg"/><Relationship Id="rId4" Type="http://schemas.openxmlformats.org/officeDocument/2006/relationships/image" Target="../media/image59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8.svg"/><Relationship Id="rId7" Type="http://schemas.openxmlformats.org/officeDocument/2006/relationships/image" Target="../media/image8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242768" y="3985724"/>
            <a:ext cx="3015059" cy="519837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4776067" y="-737023"/>
            <a:ext cx="4512036" cy="777937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384372" y="1626347"/>
            <a:ext cx="12922428" cy="2133762"/>
            <a:chOff x="0" y="-2646"/>
            <a:chExt cx="12366810" cy="3991592"/>
          </a:xfrm>
        </p:grpSpPr>
        <p:sp>
          <p:nvSpPr>
            <p:cNvPr id="5" name="AutoShape 5"/>
            <p:cNvSpPr/>
            <p:nvPr/>
          </p:nvSpPr>
          <p:spPr>
            <a:xfrm>
              <a:off x="0" y="-2646"/>
              <a:ext cx="12366810" cy="3991592"/>
            </a:xfrm>
            <a:prstGeom prst="rect">
              <a:avLst/>
            </a:prstGeom>
            <a:solidFill>
              <a:srgbClr val="7F73E3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9662" y="992531"/>
              <a:ext cx="12033221" cy="20206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971"/>
                </a:lnSpc>
                <a:spcBef>
                  <a:spcPct val="0"/>
                </a:spcBef>
              </a:pPr>
              <a:r>
                <a:rPr lang="en-US" sz="7475" dirty="0">
                  <a:solidFill>
                    <a:srgbClr val="FFFFFF"/>
                  </a:solidFill>
                  <a:latin typeface="More Sugar Thin"/>
                </a:rPr>
                <a:t>LOOSE PARTS SEBAGAI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68109">
            <a:off x="1081561" y="799734"/>
            <a:ext cx="3343662" cy="85111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465292" y="8267700"/>
            <a:ext cx="9818217" cy="1380882"/>
            <a:chOff x="-1895905" y="-23930"/>
            <a:chExt cx="12078939" cy="1831891"/>
          </a:xfrm>
        </p:grpSpPr>
        <p:sp>
          <p:nvSpPr>
            <p:cNvPr id="9" name="AutoShape 9"/>
            <p:cNvSpPr/>
            <p:nvPr/>
          </p:nvSpPr>
          <p:spPr>
            <a:xfrm>
              <a:off x="-1234990" y="-23930"/>
              <a:ext cx="10520785" cy="1831891"/>
            </a:xfrm>
            <a:prstGeom prst="rect">
              <a:avLst/>
            </a:prstGeom>
            <a:solidFill>
              <a:srgbClr val="56AEFF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895905" y="516735"/>
              <a:ext cx="12078939" cy="11353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051"/>
                </a:lnSpc>
                <a:spcBef>
                  <a:spcPct val="0"/>
                </a:spcBef>
              </a:pPr>
              <a:r>
                <a:rPr lang="en-US" sz="5875" dirty="0">
                  <a:solidFill>
                    <a:srgbClr val="FFFFFF"/>
                  </a:solidFill>
                  <a:latin typeface="More Sugar Thin"/>
                </a:rPr>
                <a:t>Dr. Silvie Mil, SE, </a:t>
              </a:r>
              <a:r>
                <a:rPr lang="en-US" sz="5875" dirty="0" err="1">
                  <a:solidFill>
                    <a:srgbClr val="FFFFFF"/>
                  </a:solidFill>
                  <a:latin typeface="More Sugar Thin"/>
                </a:rPr>
                <a:t>M.Pd</a:t>
              </a:r>
              <a:endParaRPr lang="en-US" sz="5875" dirty="0">
                <a:solidFill>
                  <a:srgbClr val="FFFFFF"/>
                </a:solidFill>
                <a:latin typeface="More Sugar Thin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 rot="-589278">
            <a:off x="2185106" y="6079203"/>
            <a:ext cx="2290080" cy="2099414"/>
            <a:chOff x="0" y="0"/>
            <a:chExt cx="3053440" cy="2799218"/>
          </a:xfrm>
        </p:grpSpPr>
        <p:sp>
          <p:nvSpPr>
            <p:cNvPr id="12" name="AutoShape 12"/>
            <p:cNvSpPr/>
            <p:nvPr/>
          </p:nvSpPr>
          <p:spPr>
            <a:xfrm>
              <a:off x="0" y="12422"/>
              <a:ext cx="3053440" cy="2786796"/>
            </a:xfrm>
            <a:prstGeom prst="rect">
              <a:avLst/>
            </a:prstGeom>
            <a:solidFill>
              <a:srgbClr val="FFA5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65196" y="0"/>
              <a:ext cx="2523048" cy="279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53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8200" y="4202319"/>
            <a:ext cx="10596888" cy="2236581"/>
            <a:chOff x="-3684053" y="-420208"/>
            <a:chExt cx="13881943" cy="2787993"/>
          </a:xfrm>
        </p:grpSpPr>
        <p:sp>
          <p:nvSpPr>
            <p:cNvPr id="15" name="AutoShape 15"/>
            <p:cNvSpPr/>
            <p:nvPr/>
          </p:nvSpPr>
          <p:spPr>
            <a:xfrm>
              <a:off x="-3684053" y="-420208"/>
              <a:ext cx="13881943" cy="2787993"/>
            </a:xfrm>
            <a:prstGeom prst="rect">
              <a:avLst/>
            </a:prstGeom>
            <a:solidFill>
              <a:srgbClr val="FFACEC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-3092497" y="-386061"/>
              <a:ext cx="13168760" cy="27467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971"/>
                </a:lnSpc>
                <a:spcBef>
                  <a:spcPct val="0"/>
                </a:spcBef>
              </a:pPr>
              <a:r>
                <a:rPr lang="en-US" sz="6400" dirty="0">
                  <a:solidFill>
                    <a:srgbClr val="FFFFFF"/>
                  </a:solidFill>
                  <a:latin typeface="More Sugar Thin"/>
                </a:rPr>
                <a:t> BAHAN PEMBUATAN MEDIA PEMBELAJARAN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24437">
            <a:off x="14806931" y="316330"/>
            <a:ext cx="2768845" cy="1802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23022" y="6309657"/>
            <a:ext cx="1505807" cy="19956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1600" y="7647343"/>
            <a:ext cx="1612463" cy="109061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1600" y="5524500"/>
            <a:ext cx="1212290" cy="12416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637313" y="6309657"/>
            <a:ext cx="1212290" cy="124163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51875">
            <a:off x="15904231" y="4619937"/>
            <a:ext cx="878578" cy="151005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5283509" y="1333500"/>
            <a:ext cx="1328091" cy="13602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9" y="1052213"/>
            <a:ext cx="12095798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Apa </a:t>
            </a:r>
            <a:r>
              <a:rPr spc="-8" dirty="0"/>
              <a:t>Saja </a:t>
            </a:r>
            <a:r>
              <a:rPr dirty="0"/>
              <a:t>Jenis –Jenis </a:t>
            </a:r>
            <a:r>
              <a:rPr spc="-8" dirty="0"/>
              <a:t>Loose</a:t>
            </a:r>
            <a:r>
              <a:rPr dirty="0"/>
              <a:t> </a:t>
            </a:r>
            <a:r>
              <a:rPr spc="-8" dirty="0"/>
              <a:t>Parts..??</a:t>
            </a:r>
          </a:p>
        </p:txBody>
      </p:sp>
      <p:sp>
        <p:nvSpPr>
          <p:cNvPr id="3" name="object 3"/>
          <p:cNvSpPr/>
          <p:nvPr/>
        </p:nvSpPr>
        <p:spPr>
          <a:xfrm>
            <a:off x="10744201" y="3232403"/>
            <a:ext cx="6245351" cy="6245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11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8767" y="4060127"/>
            <a:ext cx="8798243" cy="177612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lnSpc>
                <a:spcPts val="6480"/>
              </a:lnSpc>
              <a:spcBef>
                <a:spcPts val="150"/>
              </a:spcBef>
              <a:tabLst>
                <a:tab pos="7322820" algn="l"/>
              </a:tabLst>
            </a:pPr>
            <a:r>
              <a:rPr sz="5400" spc="-8" dirty="0">
                <a:latin typeface="Century Gothic"/>
                <a:cs typeface="Century Gothic"/>
              </a:rPr>
              <a:t>Baha</a:t>
            </a:r>
            <a:r>
              <a:rPr sz="5400" dirty="0">
                <a:latin typeface="Century Gothic"/>
                <a:cs typeface="Century Gothic"/>
              </a:rPr>
              <a:t>n</a:t>
            </a:r>
            <a:r>
              <a:rPr sz="5400" spc="15" dirty="0">
                <a:latin typeface="Century Gothic"/>
                <a:cs typeface="Century Gothic"/>
              </a:rPr>
              <a:t> </a:t>
            </a:r>
            <a:r>
              <a:rPr sz="5400" spc="-8" dirty="0">
                <a:latin typeface="Century Gothic"/>
                <a:cs typeface="Century Gothic"/>
              </a:rPr>
              <a:t>ala</a:t>
            </a:r>
            <a:r>
              <a:rPr sz="5400" dirty="0">
                <a:latin typeface="Century Gothic"/>
                <a:cs typeface="Century Gothic"/>
              </a:rPr>
              <a:t>m</a:t>
            </a:r>
            <a:r>
              <a:rPr sz="4200" spc="-8" dirty="0">
                <a:latin typeface="Century Gothic"/>
                <a:cs typeface="Century Gothic"/>
              </a:rPr>
              <a:t>,</a:t>
            </a:r>
            <a:r>
              <a:rPr sz="4200" spc="23" dirty="0">
                <a:latin typeface="Century Gothic"/>
                <a:cs typeface="Century Gothic"/>
              </a:rPr>
              <a:t> </a:t>
            </a:r>
            <a:r>
              <a:rPr sz="4200" spc="-8" dirty="0">
                <a:latin typeface="Century Gothic"/>
                <a:cs typeface="Century Gothic"/>
              </a:rPr>
              <a:t>…the</a:t>
            </a:r>
            <a:r>
              <a:rPr sz="4200" spc="8" dirty="0">
                <a:latin typeface="Century Gothic"/>
                <a:cs typeface="Century Gothic"/>
              </a:rPr>
              <a:t> </a:t>
            </a:r>
            <a:r>
              <a:rPr sz="4200" spc="-15" dirty="0">
                <a:latin typeface="Century Gothic"/>
                <a:cs typeface="Century Gothic"/>
              </a:rPr>
              <a:t>be</a:t>
            </a:r>
            <a:r>
              <a:rPr sz="4200" spc="-23" dirty="0">
                <a:latin typeface="Century Gothic"/>
                <a:cs typeface="Century Gothic"/>
              </a:rPr>
              <a:t>s</a:t>
            </a:r>
            <a:r>
              <a:rPr sz="4200" spc="-8" dirty="0">
                <a:latin typeface="Century Gothic"/>
                <a:cs typeface="Century Gothic"/>
              </a:rPr>
              <a:t>t</a:t>
            </a:r>
            <a:r>
              <a:rPr sz="4200" dirty="0">
                <a:latin typeface="Century Gothic"/>
                <a:cs typeface="Century Gothic"/>
              </a:rPr>
              <a:t>	</a:t>
            </a:r>
            <a:r>
              <a:rPr sz="4200" spc="-8" dirty="0">
                <a:latin typeface="Century Gothic"/>
                <a:cs typeface="Century Gothic"/>
              </a:rPr>
              <a:t>th</a:t>
            </a:r>
            <a:r>
              <a:rPr sz="4200" spc="15" dirty="0">
                <a:latin typeface="Century Gothic"/>
                <a:cs typeface="Century Gothic"/>
              </a:rPr>
              <a:t>i</a:t>
            </a:r>
            <a:r>
              <a:rPr sz="4200" spc="-8" dirty="0">
                <a:latin typeface="Century Gothic"/>
                <a:cs typeface="Century Gothic"/>
              </a:rPr>
              <a:t>ng!</a:t>
            </a:r>
            <a:endParaRPr sz="4200">
              <a:latin typeface="Century Gothic"/>
              <a:cs typeface="Century Gothic"/>
            </a:endParaRPr>
          </a:p>
          <a:p>
            <a:pPr marL="19050">
              <a:lnSpc>
                <a:spcPts val="7200"/>
              </a:lnSpc>
            </a:pPr>
            <a:r>
              <a:rPr sz="4200" spc="-15" dirty="0">
                <a:latin typeface="Century Gothic"/>
                <a:cs typeface="Century Gothic"/>
              </a:rPr>
              <a:t>Baru </a:t>
            </a:r>
            <a:r>
              <a:rPr sz="4200" spc="-8" dirty="0">
                <a:latin typeface="Century Gothic"/>
                <a:cs typeface="Century Gothic"/>
              </a:rPr>
              <a:t>kemudian </a:t>
            </a:r>
            <a:r>
              <a:rPr sz="6000" spc="-15" dirty="0">
                <a:latin typeface="Century Gothic"/>
                <a:cs typeface="Century Gothic"/>
              </a:rPr>
              <a:t>Sintesis</a:t>
            </a:r>
            <a:r>
              <a:rPr sz="6000" spc="-488" dirty="0">
                <a:latin typeface="Century Gothic"/>
                <a:cs typeface="Century Gothic"/>
              </a:rPr>
              <a:t> </a:t>
            </a:r>
            <a:r>
              <a:rPr sz="4200" spc="-38" dirty="0">
                <a:latin typeface="Century Gothic"/>
                <a:cs typeface="Century Gothic"/>
              </a:rPr>
              <a:t>..</a:t>
            </a:r>
            <a:endParaRPr sz="4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6A4A2D45-7970-601F-0F63-17E2A4693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6" y="2511634"/>
            <a:ext cx="2257425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Gabus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5047" y="4075557"/>
            <a:ext cx="3789998" cy="3912289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5400" dirty="0">
                <a:solidFill>
                  <a:srgbClr val="178DBA"/>
                </a:solidFill>
                <a:latin typeface="Century Gothic"/>
                <a:cs typeface="Century Gothic"/>
              </a:rPr>
              <a:t>Kancing</a:t>
            </a:r>
            <a:endParaRPr sz="5400">
              <a:latin typeface="Century Gothic"/>
              <a:cs typeface="Century Gothic"/>
            </a:endParaRPr>
          </a:p>
          <a:p>
            <a:pPr marL="19050" marR="7620">
              <a:lnSpc>
                <a:spcPct val="200000"/>
              </a:lnSpc>
            </a:pPr>
            <a:r>
              <a:rPr sz="5400" dirty="0">
                <a:solidFill>
                  <a:srgbClr val="178DBA"/>
                </a:solidFill>
                <a:latin typeface="Century Gothic"/>
                <a:cs typeface="Century Gothic"/>
              </a:rPr>
              <a:t>Tutup</a:t>
            </a:r>
            <a:r>
              <a:rPr sz="5400" spc="-158" dirty="0">
                <a:solidFill>
                  <a:srgbClr val="178DBA"/>
                </a:solidFill>
                <a:latin typeface="Century Gothic"/>
                <a:cs typeface="Century Gothic"/>
              </a:rPr>
              <a:t> </a:t>
            </a:r>
            <a:r>
              <a:rPr sz="5400" spc="-8" dirty="0">
                <a:solidFill>
                  <a:srgbClr val="178DBA"/>
                </a:solidFill>
                <a:latin typeface="Century Gothic"/>
                <a:cs typeface="Century Gothic"/>
              </a:rPr>
              <a:t>botol  Sekrup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12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83447" y="1037843"/>
            <a:ext cx="7644383" cy="8261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454" y="997840"/>
            <a:ext cx="1880235" cy="8502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7150">
              <a:spcBef>
                <a:spcPts val="150"/>
              </a:spcBef>
            </a:pPr>
            <a:r>
              <a:rPr sz="4500" spc="-348" baseline="15277" dirty="0">
                <a:solidFill>
                  <a:srgbClr val="FDFFFF"/>
                </a:solidFill>
                <a:latin typeface="Century Gothic"/>
                <a:cs typeface="Century Gothic"/>
              </a:rPr>
              <a:t>13</a:t>
            </a:r>
            <a:r>
              <a:rPr sz="5400" spc="-233" dirty="0">
                <a:solidFill>
                  <a:srgbClr val="178DBA"/>
                </a:solidFill>
                <a:latin typeface="Century Gothic"/>
                <a:cs typeface="Century Gothic"/>
              </a:rPr>
              <a:t>Batu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4681" y="3374135"/>
            <a:ext cx="7285482" cy="5948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9823513" y="7661910"/>
            <a:ext cx="2707958" cy="941604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6000" spc="-8" dirty="0">
                <a:solidFill>
                  <a:srgbClr val="252525"/>
                </a:solidFill>
                <a:latin typeface="Century Gothic"/>
                <a:cs typeface="Century Gothic"/>
              </a:rPr>
              <a:t>Ker</a:t>
            </a:r>
            <a:r>
              <a:rPr sz="6000" spc="-38" dirty="0">
                <a:solidFill>
                  <a:srgbClr val="252525"/>
                </a:solidFill>
                <a:latin typeface="Century Gothic"/>
                <a:cs typeface="Century Gothic"/>
              </a:rPr>
              <a:t>a</a:t>
            </a:r>
            <a:r>
              <a:rPr sz="6000" spc="-8" dirty="0">
                <a:solidFill>
                  <a:srgbClr val="252525"/>
                </a:solidFill>
                <a:latin typeface="Century Gothic"/>
                <a:cs typeface="Century Gothic"/>
              </a:rPr>
              <a:t>ng</a:t>
            </a:r>
            <a:endParaRPr sz="6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CE986C0-6D99-6A71-807C-C64785F5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4798" y="991448"/>
            <a:ext cx="2526983" cy="1404231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9000" spc="-8" dirty="0">
                <a:latin typeface="Berlin Sans FB"/>
                <a:cs typeface="Berlin Sans FB"/>
              </a:rPr>
              <a:t>Kayu</a:t>
            </a:r>
            <a:endParaRPr sz="9000">
              <a:latin typeface="Berlin Sans FB"/>
              <a:cs typeface="Berlin Sans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9093" y="425195"/>
            <a:ext cx="6451092" cy="8874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14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91105" y="4041648"/>
            <a:ext cx="7987284" cy="5312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928" y="1052213"/>
            <a:ext cx="3075621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Biji</a:t>
            </a:r>
            <a:r>
              <a:rPr spc="-98" dirty="0"/>
              <a:t> </a:t>
            </a:r>
            <a:r>
              <a:rPr spc="-8" dirty="0"/>
              <a:t>–Bijian</a:t>
            </a:r>
          </a:p>
        </p:txBody>
      </p:sp>
      <p:sp>
        <p:nvSpPr>
          <p:cNvPr id="4" name="object 4"/>
          <p:cNvSpPr/>
          <p:nvPr/>
        </p:nvSpPr>
        <p:spPr>
          <a:xfrm>
            <a:off x="4949189" y="2722625"/>
            <a:ext cx="9084564" cy="6044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15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9F5EC8-9872-2267-86AC-02C5B6DA4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8404" y="3021279"/>
            <a:ext cx="3397568" cy="758862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dirty="0"/>
              <a:t>Tube</a:t>
            </a:r>
            <a:r>
              <a:rPr sz="4800" spc="-127" dirty="0"/>
              <a:t> </a:t>
            </a:r>
            <a:r>
              <a:rPr sz="4800" dirty="0"/>
              <a:t>kertas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098404" y="4478008"/>
            <a:ext cx="4589145" cy="3655745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dirty="0">
                <a:solidFill>
                  <a:srgbClr val="178DBA"/>
                </a:solidFill>
                <a:latin typeface="Century Gothic"/>
                <a:cs typeface="Century Gothic"/>
              </a:rPr>
              <a:t>Pipa</a:t>
            </a:r>
            <a:r>
              <a:rPr sz="4800" spc="-15" dirty="0">
                <a:solidFill>
                  <a:srgbClr val="178DBA"/>
                </a:solidFill>
                <a:latin typeface="Century Gothic"/>
                <a:cs typeface="Century Gothic"/>
              </a:rPr>
              <a:t> </a:t>
            </a:r>
            <a:r>
              <a:rPr sz="4800" spc="-8" dirty="0">
                <a:solidFill>
                  <a:srgbClr val="178DBA"/>
                </a:solidFill>
                <a:latin typeface="Century Gothic"/>
                <a:cs typeface="Century Gothic"/>
              </a:rPr>
              <a:t>kertas</a:t>
            </a:r>
            <a:endParaRPr sz="4800">
              <a:latin typeface="Century Gothic"/>
              <a:cs typeface="Century Gothic"/>
            </a:endParaRPr>
          </a:p>
          <a:p>
            <a:pPr marL="19050" marR="7620">
              <a:lnSpc>
                <a:spcPts val="11520"/>
              </a:lnSpc>
              <a:spcBef>
                <a:spcPts val="1350"/>
              </a:spcBef>
            </a:pPr>
            <a:r>
              <a:rPr sz="4800" spc="-8" dirty="0">
                <a:solidFill>
                  <a:srgbClr val="178DBA"/>
                </a:solidFill>
                <a:latin typeface="Century Gothic"/>
                <a:cs typeface="Century Gothic"/>
              </a:rPr>
              <a:t>Stick ice</a:t>
            </a:r>
            <a:r>
              <a:rPr sz="4800" spc="-75" dirty="0">
                <a:solidFill>
                  <a:srgbClr val="178DBA"/>
                </a:solidFill>
                <a:latin typeface="Century Gothic"/>
                <a:cs typeface="Century Gothic"/>
              </a:rPr>
              <a:t> </a:t>
            </a:r>
            <a:r>
              <a:rPr sz="4800" dirty="0">
                <a:solidFill>
                  <a:srgbClr val="178DBA"/>
                </a:solidFill>
                <a:latin typeface="Century Gothic"/>
                <a:cs typeface="Century Gothic"/>
              </a:rPr>
              <a:t>cream  kertas</a:t>
            </a:r>
            <a:r>
              <a:rPr sz="4800" spc="-30" dirty="0">
                <a:solidFill>
                  <a:srgbClr val="178DBA"/>
                </a:solidFill>
                <a:latin typeface="Century Gothic"/>
                <a:cs typeface="Century Gothic"/>
              </a:rPr>
              <a:t> </a:t>
            </a:r>
            <a:r>
              <a:rPr sz="4800" dirty="0">
                <a:solidFill>
                  <a:srgbClr val="178DBA"/>
                </a:solidFill>
                <a:latin typeface="Century Gothic"/>
                <a:cs typeface="Century Gothic"/>
              </a:rPr>
              <a:t>kue</a:t>
            </a:r>
            <a:endParaRPr sz="4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6141" y="964691"/>
            <a:ext cx="7173468" cy="85290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16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929" y="1052213"/>
            <a:ext cx="1469708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Kain</a:t>
            </a:r>
          </a:p>
        </p:txBody>
      </p:sp>
      <p:sp>
        <p:nvSpPr>
          <p:cNvPr id="4" name="object 4"/>
          <p:cNvSpPr/>
          <p:nvPr/>
        </p:nvSpPr>
        <p:spPr>
          <a:xfrm>
            <a:off x="2674619" y="3957066"/>
            <a:ext cx="6128766" cy="459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17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84614" y="1440179"/>
            <a:ext cx="5843016" cy="45971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E4C4305-3ECC-707F-0C1A-F39FF53E0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869128" y="2203358"/>
            <a:ext cx="2832734" cy="1221104"/>
          </a:xfrm>
          <a:custGeom>
            <a:avLst/>
            <a:gdLst/>
            <a:ahLst/>
            <a:cxnLst/>
            <a:rect l="l" t="t" r="r" b="b"/>
            <a:pathLst>
              <a:path w="1888489" h="814069">
                <a:moveTo>
                  <a:pt x="259532" y="242560"/>
                </a:moveTo>
                <a:lnTo>
                  <a:pt x="218684" y="243546"/>
                </a:lnTo>
                <a:lnTo>
                  <a:pt x="171382" y="249937"/>
                </a:lnTo>
                <a:lnTo>
                  <a:pt x="117640" y="261723"/>
                </a:lnTo>
                <a:lnTo>
                  <a:pt x="0" y="291695"/>
                </a:lnTo>
                <a:lnTo>
                  <a:pt x="132753" y="813665"/>
                </a:lnTo>
                <a:lnTo>
                  <a:pt x="252260" y="783185"/>
                </a:lnTo>
                <a:lnTo>
                  <a:pt x="298976" y="770471"/>
                </a:lnTo>
                <a:lnTo>
                  <a:pt x="337762" y="758055"/>
                </a:lnTo>
                <a:lnTo>
                  <a:pt x="391452" y="734163"/>
                </a:lnTo>
                <a:lnTo>
                  <a:pt x="426599" y="706159"/>
                </a:lnTo>
                <a:lnTo>
                  <a:pt x="439426" y="691618"/>
                </a:lnTo>
                <a:lnTo>
                  <a:pt x="206794" y="691618"/>
                </a:lnTo>
                <a:lnTo>
                  <a:pt x="122974" y="362434"/>
                </a:lnTo>
                <a:lnTo>
                  <a:pt x="156756" y="353798"/>
                </a:lnTo>
                <a:lnTo>
                  <a:pt x="200525" y="345388"/>
                </a:lnTo>
                <a:lnTo>
                  <a:pt x="239258" y="343765"/>
                </a:lnTo>
                <a:lnTo>
                  <a:pt x="431833" y="343765"/>
                </a:lnTo>
                <a:lnTo>
                  <a:pt x="408470" y="315444"/>
                </a:lnTo>
                <a:lnTo>
                  <a:pt x="381802" y="290800"/>
                </a:lnTo>
                <a:lnTo>
                  <a:pt x="353812" y="271168"/>
                </a:lnTo>
                <a:lnTo>
                  <a:pt x="324513" y="256561"/>
                </a:lnTo>
                <a:lnTo>
                  <a:pt x="293916" y="246991"/>
                </a:lnTo>
                <a:lnTo>
                  <a:pt x="259532" y="242560"/>
                </a:lnTo>
                <a:close/>
              </a:path>
              <a:path w="1888489" h="814069">
                <a:moveTo>
                  <a:pt x="431833" y="343765"/>
                </a:moveTo>
                <a:lnTo>
                  <a:pt x="239258" y="343765"/>
                </a:lnTo>
                <a:lnTo>
                  <a:pt x="272967" y="348904"/>
                </a:lnTo>
                <a:lnTo>
                  <a:pt x="301663" y="360783"/>
                </a:lnTo>
                <a:lnTo>
                  <a:pt x="350526" y="407090"/>
                </a:lnTo>
                <a:lnTo>
                  <a:pt x="380911" y="477877"/>
                </a:lnTo>
                <a:lnTo>
                  <a:pt x="388705" y="528867"/>
                </a:lnTo>
                <a:lnTo>
                  <a:pt x="388144" y="552065"/>
                </a:lnTo>
                <a:lnTo>
                  <a:pt x="378500" y="593572"/>
                </a:lnTo>
                <a:lnTo>
                  <a:pt x="347764" y="639167"/>
                </a:lnTo>
                <a:lnTo>
                  <a:pt x="310711" y="661074"/>
                </a:lnTo>
                <a:lnTo>
                  <a:pt x="252895" y="679934"/>
                </a:lnTo>
                <a:lnTo>
                  <a:pt x="206794" y="691618"/>
                </a:lnTo>
                <a:lnTo>
                  <a:pt x="439426" y="691618"/>
                </a:lnTo>
                <a:lnTo>
                  <a:pt x="468342" y="646652"/>
                </a:lnTo>
                <a:lnTo>
                  <a:pt x="485297" y="597693"/>
                </a:lnTo>
                <a:lnTo>
                  <a:pt x="492325" y="542540"/>
                </a:lnTo>
                <a:lnTo>
                  <a:pt x="491686" y="513818"/>
                </a:lnTo>
                <a:lnTo>
                  <a:pt x="482003" y="454636"/>
                </a:lnTo>
                <a:lnTo>
                  <a:pt x="469263" y="414152"/>
                </a:lnTo>
                <a:lnTo>
                  <a:pt x="452761" y="377467"/>
                </a:lnTo>
                <a:lnTo>
                  <a:pt x="432496" y="344568"/>
                </a:lnTo>
                <a:lnTo>
                  <a:pt x="431833" y="343765"/>
                </a:lnTo>
                <a:close/>
              </a:path>
              <a:path w="1888489" h="814069">
                <a:moveTo>
                  <a:pt x="727017" y="244324"/>
                </a:moveTo>
                <a:lnTo>
                  <a:pt x="657036" y="262473"/>
                </a:lnTo>
                <a:lnTo>
                  <a:pt x="600180" y="307343"/>
                </a:lnTo>
                <a:lnTo>
                  <a:pt x="578777" y="339447"/>
                </a:lnTo>
                <a:lnTo>
                  <a:pt x="563441" y="375878"/>
                </a:lnTo>
                <a:lnTo>
                  <a:pt x="555726" y="414678"/>
                </a:lnTo>
                <a:lnTo>
                  <a:pt x="555631" y="455836"/>
                </a:lnTo>
                <a:lnTo>
                  <a:pt x="563156" y="499340"/>
                </a:lnTo>
                <a:lnTo>
                  <a:pt x="577084" y="539847"/>
                </a:lnTo>
                <a:lnTo>
                  <a:pt x="596953" y="575079"/>
                </a:lnTo>
                <a:lnTo>
                  <a:pt x="622752" y="605049"/>
                </a:lnTo>
                <a:lnTo>
                  <a:pt x="654469" y="629769"/>
                </a:lnTo>
                <a:lnTo>
                  <a:pt x="689475" y="647840"/>
                </a:lnTo>
                <a:lnTo>
                  <a:pt x="761536" y="660362"/>
                </a:lnTo>
                <a:lnTo>
                  <a:pt x="798614" y="654788"/>
                </a:lnTo>
                <a:lnTo>
                  <a:pt x="844173" y="636107"/>
                </a:lnTo>
                <a:lnTo>
                  <a:pt x="881910" y="604273"/>
                </a:lnTo>
                <a:lnTo>
                  <a:pt x="904405" y="573889"/>
                </a:lnTo>
                <a:lnTo>
                  <a:pt x="1007490" y="573889"/>
                </a:lnTo>
                <a:lnTo>
                  <a:pt x="1005249" y="565078"/>
                </a:lnTo>
                <a:lnTo>
                  <a:pt x="771539" y="565078"/>
                </a:lnTo>
                <a:lnTo>
                  <a:pt x="750512" y="563983"/>
                </a:lnTo>
                <a:lnTo>
                  <a:pt x="710603" y="548362"/>
                </a:lnTo>
                <a:lnTo>
                  <a:pt x="678583" y="517421"/>
                </a:lnTo>
                <a:lnTo>
                  <a:pt x="659422" y="473813"/>
                </a:lnTo>
                <a:lnTo>
                  <a:pt x="655258" y="449597"/>
                </a:lnTo>
                <a:lnTo>
                  <a:pt x="655358" y="426680"/>
                </a:lnTo>
                <a:lnTo>
                  <a:pt x="668439" y="384786"/>
                </a:lnTo>
                <a:lnTo>
                  <a:pt x="695855" y="352432"/>
                </a:lnTo>
                <a:lnTo>
                  <a:pt x="734987" y="333986"/>
                </a:lnTo>
                <a:lnTo>
                  <a:pt x="757444" y="330368"/>
                </a:lnTo>
                <a:lnTo>
                  <a:pt x="945548" y="330368"/>
                </a:lnTo>
                <a:lnTo>
                  <a:pt x="930510" y="271248"/>
                </a:lnTo>
                <a:lnTo>
                  <a:pt x="827443" y="271248"/>
                </a:lnTo>
                <a:lnTo>
                  <a:pt x="811081" y="262320"/>
                </a:lnTo>
                <a:lnTo>
                  <a:pt x="794565" y="255166"/>
                </a:lnTo>
                <a:lnTo>
                  <a:pt x="777883" y="249799"/>
                </a:lnTo>
                <a:lnTo>
                  <a:pt x="761022" y="246229"/>
                </a:lnTo>
                <a:lnTo>
                  <a:pt x="744091" y="244371"/>
                </a:lnTo>
                <a:lnTo>
                  <a:pt x="727017" y="244324"/>
                </a:lnTo>
                <a:close/>
              </a:path>
              <a:path w="1888489" h="814069">
                <a:moveTo>
                  <a:pt x="1007490" y="573889"/>
                </a:moveTo>
                <a:lnTo>
                  <a:pt x="904405" y="573889"/>
                </a:lnTo>
                <a:lnTo>
                  <a:pt x="914819" y="614656"/>
                </a:lnTo>
                <a:lnTo>
                  <a:pt x="1011591" y="590010"/>
                </a:lnTo>
                <a:lnTo>
                  <a:pt x="1007490" y="573889"/>
                </a:lnTo>
                <a:close/>
              </a:path>
              <a:path w="1888489" h="814069">
                <a:moveTo>
                  <a:pt x="945548" y="330368"/>
                </a:moveTo>
                <a:lnTo>
                  <a:pt x="757444" y="330368"/>
                </a:lnTo>
                <a:lnTo>
                  <a:pt x="778913" y="331144"/>
                </a:lnTo>
                <a:lnTo>
                  <a:pt x="799405" y="336325"/>
                </a:lnTo>
                <a:lnTo>
                  <a:pt x="836337" y="359402"/>
                </a:lnTo>
                <a:lnTo>
                  <a:pt x="861760" y="396359"/>
                </a:lnTo>
                <a:lnTo>
                  <a:pt x="873934" y="443892"/>
                </a:lnTo>
                <a:lnTo>
                  <a:pt x="874052" y="468304"/>
                </a:lnTo>
                <a:lnTo>
                  <a:pt x="869626" y="490293"/>
                </a:lnTo>
                <a:lnTo>
                  <a:pt x="848394" y="528728"/>
                </a:lnTo>
                <a:lnTo>
                  <a:pt x="814588" y="554168"/>
                </a:lnTo>
                <a:lnTo>
                  <a:pt x="771539" y="565078"/>
                </a:lnTo>
                <a:lnTo>
                  <a:pt x="1005249" y="565078"/>
                </a:lnTo>
                <a:lnTo>
                  <a:pt x="945548" y="330368"/>
                </a:lnTo>
                <a:close/>
              </a:path>
              <a:path w="1888489" h="814069">
                <a:moveTo>
                  <a:pt x="1109256" y="154154"/>
                </a:moveTo>
                <a:lnTo>
                  <a:pt x="1011339" y="179173"/>
                </a:lnTo>
                <a:lnTo>
                  <a:pt x="1052301" y="340082"/>
                </a:lnTo>
                <a:lnTo>
                  <a:pt x="1063758" y="382355"/>
                </a:lnTo>
                <a:lnTo>
                  <a:pt x="1085680" y="444815"/>
                </a:lnTo>
                <a:lnTo>
                  <a:pt x="1111601" y="486243"/>
                </a:lnTo>
                <a:lnTo>
                  <a:pt x="1149233" y="518818"/>
                </a:lnTo>
                <a:lnTo>
                  <a:pt x="1195651" y="536819"/>
                </a:lnTo>
                <a:lnTo>
                  <a:pt x="1222063" y="539519"/>
                </a:lnTo>
                <a:lnTo>
                  <a:pt x="1250619" y="537910"/>
                </a:lnTo>
                <a:lnTo>
                  <a:pt x="1308915" y="523359"/>
                </a:lnTo>
                <a:lnTo>
                  <a:pt x="1354064" y="498975"/>
                </a:lnTo>
                <a:lnTo>
                  <a:pt x="1386046" y="465159"/>
                </a:lnTo>
                <a:lnTo>
                  <a:pt x="1397727" y="444412"/>
                </a:lnTo>
                <a:lnTo>
                  <a:pt x="1236208" y="444412"/>
                </a:lnTo>
                <a:lnTo>
                  <a:pt x="1225578" y="443218"/>
                </a:lnTo>
                <a:lnTo>
                  <a:pt x="1189980" y="422497"/>
                </a:lnTo>
                <a:lnTo>
                  <a:pt x="1170120" y="385611"/>
                </a:lnTo>
                <a:lnTo>
                  <a:pt x="1156338" y="339447"/>
                </a:lnTo>
                <a:lnTo>
                  <a:pt x="1109256" y="154154"/>
                </a:lnTo>
                <a:close/>
              </a:path>
              <a:path w="1888489" h="814069">
                <a:moveTo>
                  <a:pt x="1350556" y="92813"/>
                </a:moveTo>
                <a:lnTo>
                  <a:pt x="1253655" y="117451"/>
                </a:lnTo>
                <a:lnTo>
                  <a:pt x="1301788" y="306554"/>
                </a:lnTo>
                <a:lnTo>
                  <a:pt x="1307745" y="331606"/>
                </a:lnTo>
                <a:lnTo>
                  <a:pt x="1311725" y="352099"/>
                </a:lnTo>
                <a:lnTo>
                  <a:pt x="1313753" y="368044"/>
                </a:lnTo>
                <a:lnTo>
                  <a:pt x="1313853" y="379452"/>
                </a:lnTo>
                <a:lnTo>
                  <a:pt x="1311898" y="391118"/>
                </a:lnTo>
                <a:lnTo>
                  <a:pt x="1289746" y="427019"/>
                </a:lnTo>
                <a:lnTo>
                  <a:pt x="1247434" y="443892"/>
                </a:lnTo>
                <a:lnTo>
                  <a:pt x="1236208" y="444412"/>
                </a:lnTo>
                <a:lnTo>
                  <a:pt x="1397727" y="444412"/>
                </a:lnTo>
                <a:lnTo>
                  <a:pt x="1405910" y="423007"/>
                </a:lnTo>
                <a:lnTo>
                  <a:pt x="1411389" y="398883"/>
                </a:lnTo>
                <a:lnTo>
                  <a:pt x="1412605" y="374475"/>
                </a:lnTo>
                <a:lnTo>
                  <a:pt x="1409785" y="342590"/>
                </a:lnTo>
                <a:lnTo>
                  <a:pt x="1402941" y="303228"/>
                </a:lnTo>
                <a:lnTo>
                  <a:pt x="1392085" y="256389"/>
                </a:lnTo>
                <a:lnTo>
                  <a:pt x="1350556" y="92813"/>
                </a:lnTo>
                <a:close/>
              </a:path>
              <a:path w="1888489" h="814069">
                <a:moveTo>
                  <a:pt x="913422" y="204065"/>
                </a:moveTo>
                <a:lnTo>
                  <a:pt x="816521" y="228703"/>
                </a:lnTo>
                <a:lnTo>
                  <a:pt x="827443" y="271248"/>
                </a:lnTo>
                <a:lnTo>
                  <a:pt x="930510" y="271248"/>
                </a:lnTo>
                <a:lnTo>
                  <a:pt x="913422" y="204065"/>
                </a:lnTo>
                <a:close/>
              </a:path>
              <a:path w="1888489" h="814069">
                <a:moveTo>
                  <a:pt x="1544231" y="43537"/>
                </a:moveTo>
                <a:lnTo>
                  <a:pt x="1447330" y="68175"/>
                </a:lnTo>
                <a:lnTo>
                  <a:pt x="1545628" y="454255"/>
                </a:lnTo>
                <a:lnTo>
                  <a:pt x="1642402" y="429617"/>
                </a:lnTo>
                <a:lnTo>
                  <a:pt x="1603032" y="274677"/>
                </a:lnTo>
                <a:lnTo>
                  <a:pt x="1596322" y="247147"/>
                </a:lnTo>
                <a:lnTo>
                  <a:pt x="1591459" y="224750"/>
                </a:lnTo>
                <a:lnTo>
                  <a:pt x="1588476" y="207472"/>
                </a:lnTo>
                <a:lnTo>
                  <a:pt x="1587411" y="195302"/>
                </a:lnTo>
                <a:lnTo>
                  <a:pt x="1588079" y="177655"/>
                </a:lnTo>
                <a:lnTo>
                  <a:pt x="1602778" y="133453"/>
                </a:lnTo>
                <a:lnTo>
                  <a:pt x="1634282" y="105824"/>
                </a:lnTo>
                <a:lnTo>
                  <a:pt x="1669738" y="98655"/>
                </a:lnTo>
                <a:lnTo>
                  <a:pt x="1818758" y="98655"/>
                </a:lnTo>
                <a:lnTo>
                  <a:pt x="1813686" y="83161"/>
                </a:lnTo>
                <a:lnTo>
                  <a:pt x="1554264" y="83161"/>
                </a:lnTo>
                <a:lnTo>
                  <a:pt x="1544231" y="43537"/>
                </a:lnTo>
                <a:close/>
              </a:path>
              <a:path w="1888489" h="814069">
                <a:moveTo>
                  <a:pt x="1818758" y="98655"/>
                </a:moveTo>
                <a:lnTo>
                  <a:pt x="1669738" y="98655"/>
                </a:lnTo>
                <a:lnTo>
                  <a:pt x="1679763" y="100083"/>
                </a:lnTo>
                <a:lnTo>
                  <a:pt x="1689265" y="103227"/>
                </a:lnTo>
                <a:lnTo>
                  <a:pt x="1719618" y="132183"/>
                </a:lnTo>
                <a:lnTo>
                  <a:pt x="1740727" y="190904"/>
                </a:lnTo>
                <a:lnTo>
                  <a:pt x="1792135" y="391517"/>
                </a:lnTo>
                <a:lnTo>
                  <a:pt x="1888020" y="367133"/>
                </a:lnTo>
                <a:lnTo>
                  <a:pt x="1823123" y="111990"/>
                </a:lnTo>
                <a:lnTo>
                  <a:pt x="1818758" y="98655"/>
                </a:lnTo>
                <a:close/>
              </a:path>
              <a:path w="1888489" h="814069">
                <a:moveTo>
                  <a:pt x="1684357" y="0"/>
                </a:moveTo>
                <a:lnTo>
                  <a:pt x="1642376" y="8739"/>
                </a:lnTo>
                <a:lnTo>
                  <a:pt x="1604175" y="29313"/>
                </a:lnTo>
                <a:lnTo>
                  <a:pt x="1567099" y="66228"/>
                </a:lnTo>
                <a:lnTo>
                  <a:pt x="1554264" y="83161"/>
                </a:lnTo>
                <a:lnTo>
                  <a:pt x="1813686" y="83161"/>
                </a:lnTo>
                <a:lnTo>
                  <a:pt x="1783385" y="35123"/>
                </a:lnTo>
                <a:lnTo>
                  <a:pt x="1738217" y="7620"/>
                </a:lnTo>
                <a:lnTo>
                  <a:pt x="1684357" y="0"/>
                </a:lnTo>
                <a:close/>
              </a:path>
            </a:pathLst>
          </a:custGeom>
          <a:solidFill>
            <a:srgbClr val="178DB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4816552" y="2466130"/>
            <a:ext cx="479108" cy="250508"/>
          </a:xfrm>
          <a:custGeom>
            <a:avLst/>
            <a:gdLst/>
            <a:ahLst/>
            <a:cxnLst/>
            <a:rect l="l" t="t" r="r" b="b"/>
            <a:pathLst>
              <a:path w="319404" h="167005">
                <a:moveTo>
                  <a:pt x="54826" y="51815"/>
                </a:moveTo>
                <a:lnTo>
                  <a:pt x="14946" y="70544"/>
                </a:lnTo>
                <a:lnTo>
                  <a:pt x="0" y="111779"/>
                </a:lnTo>
                <a:lnTo>
                  <a:pt x="1811" y="123118"/>
                </a:lnTo>
                <a:lnTo>
                  <a:pt x="28227" y="158424"/>
                </a:lnTo>
                <a:lnTo>
                  <a:pt x="60303" y="166479"/>
                </a:lnTo>
                <a:lnTo>
                  <a:pt x="71661" y="164647"/>
                </a:lnTo>
                <a:lnTo>
                  <a:pt x="106967" y="138358"/>
                </a:lnTo>
                <a:lnTo>
                  <a:pt x="115022" y="106175"/>
                </a:lnTo>
                <a:lnTo>
                  <a:pt x="113190" y="94797"/>
                </a:lnTo>
                <a:lnTo>
                  <a:pt x="86901" y="59745"/>
                </a:lnTo>
                <a:lnTo>
                  <a:pt x="54826" y="51815"/>
                </a:lnTo>
                <a:close/>
              </a:path>
              <a:path w="319404" h="167005">
                <a:moveTo>
                  <a:pt x="258661" y="0"/>
                </a:moveTo>
                <a:lnTo>
                  <a:pt x="218781" y="18728"/>
                </a:lnTo>
                <a:lnTo>
                  <a:pt x="203835" y="59945"/>
                </a:lnTo>
                <a:lnTo>
                  <a:pt x="205646" y="71302"/>
                </a:lnTo>
                <a:lnTo>
                  <a:pt x="232062" y="106608"/>
                </a:lnTo>
                <a:lnTo>
                  <a:pt x="264138" y="114645"/>
                </a:lnTo>
                <a:lnTo>
                  <a:pt x="275496" y="112831"/>
                </a:lnTo>
                <a:lnTo>
                  <a:pt x="310802" y="86542"/>
                </a:lnTo>
                <a:lnTo>
                  <a:pt x="318857" y="54342"/>
                </a:lnTo>
                <a:lnTo>
                  <a:pt x="317025" y="42981"/>
                </a:lnTo>
                <a:lnTo>
                  <a:pt x="290736" y="7929"/>
                </a:lnTo>
                <a:lnTo>
                  <a:pt x="258661" y="0"/>
                </a:lnTo>
                <a:close/>
              </a:path>
            </a:pathLst>
          </a:custGeom>
          <a:solidFill>
            <a:srgbClr val="178DBA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1255013" y="6108192"/>
            <a:ext cx="3214116" cy="3214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18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593" y="4334256"/>
            <a:ext cx="5420106" cy="405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10456164" y="1133856"/>
            <a:ext cx="6640830" cy="4974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11775758" y="7647051"/>
            <a:ext cx="3662363" cy="1276350"/>
          </a:xfrm>
          <a:custGeom>
            <a:avLst/>
            <a:gdLst/>
            <a:ahLst/>
            <a:cxnLst/>
            <a:rect l="l" t="t" r="r" b="b"/>
            <a:pathLst>
              <a:path w="2441575" h="850900">
                <a:moveTo>
                  <a:pt x="221929" y="246761"/>
                </a:moveTo>
                <a:lnTo>
                  <a:pt x="107696" y="246761"/>
                </a:lnTo>
                <a:lnTo>
                  <a:pt x="114808" y="248031"/>
                </a:lnTo>
                <a:lnTo>
                  <a:pt x="174751" y="435483"/>
                </a:lnTo>
                <a:lnTo>
                  <a:pt x="258825" y="450723"/>
                </a:lnTo>
                <a:lnTo>
                  <a:pt x="195452" y="253873"/>
                </a:lnTo>
                <a:lnTo>
                  <a:pt x="214862" y="249420"/>
                </a:lnTo>
                <a:lnTo>
                  <a:pt x="221929" y="246761"/>
                </a:lnTo>
                <a:close/>
              </a:path>
              <a:path w="2441575" h="850900">
                <a:moveTo>
                  <a:pt x="72898" y="0"/>
                </a:moveTo>
                <a:lnTo>
                  <a:pt x="0" y="403987"/>
                </a:lnTo>
                <a:lnTo>
                  <a:pt x="76835" y="417830"/>
                </a:lnTo>
                <a:lnTo>
                  <a:pt x="107696" y="246761"/>
                </a:lnTo>
                <a:lnTo>
                  <a:pt x="221929" y="246761"/>
                </a:lnTo>
                <a:lnTo>
                  <a:pt x="260350" y="223774"/>
                </a:lnTo>
                <a:lnTo>
                  <a:pt x="286827" y="179371"/>
                </a:lnTo>
                <a:lnTo>
                  <a:pt x="176752" y="179371"/>
                </a:lnTo>
                <a:lnTo>
                  <a:pt x="162393" y="178623"/>
                </a:lnTo>
                <a:lnTo>
                  <a:pt x="145415" y="176149"/>
                </a:lnTo>
                <a:lnTo>
                  <a:pt x="121285" y="171831"/>
                </a:lnTo>
                <a:lnTo>
                  <a:pt x="136271" y="88900"/>
                </a:lnTo>
                <a:lnTo>
                  <a:pt x="284605" y="88900"/>
                </a:lnTo>
                <a:lnTo>
                  <a:pt x="279026" y="77249"/>
                </a:lnTo>
                <a:lnTo>
                  <a:pt x="247523" y="43942"/>
                </a:lnTo>
                <a:lnTo>
                  <a:pt x="211105" y="28098"/>
                </a:lnTo>
                <a:lnTo>
                  <a:pt x="154304" y="14732"/>
                </a:lnTo>
                <a:lnTo>
                  <a:pt x="72898" y="0"/>
                </a:lnTo>
                <a:close/>
              </a:path>
              <a:path w="2441575" h="850900">
                <a:moveTo>
                  <a:pt x="284605" y="88900"/>
                </a:moveTo>
                <a:lnTo>
                  <a:pt x="136271" y="88900"/>
                </a:lnTo>
                <a:lnTo>
                  <a:pt x="157352" y="92710"/>
                </a:lnTo>
                <a:lnTo>
                  <a:pt x="171430" y="95519"/>
                </a:lnTo>
                <a:lnTo>
                  <a:pt x="211074" y="114554"/>
                </a:lnTo>
                <a:lnTo>
                  <a:pt x="218821" y="137414"/>
                </a:lnTo>
                <a:lnTo>
                  <a:pt x="217170" y="146177"/>
                </a:lnTo>
                <a:lnTo>
                  <a:pt x="188491" y="178381"/>
                </a:lnTo>
                <a:lnTo>
                  <a:pt x="176752" y="179371"/>
                </a:lnTo>
                <a:lnTo>
                  <a:pt x="286827" y="179371"/>
                </a:lnTo>
                <a:lnTo>
                  <a:pt x="291465" y="160528"/>
                </a:lnTo>
                <a:lnTo>
                  <a:pt x="293701" y="142023"/>
                </a:lnTo>
                <a:lnTo>
                  <a:pt x="293544" y="124412"/>
                </a:lnTo>
                <a:lnTo>
                  <a:pt x="290982" y="107682"/>
                </a:lnTo>
                <a:lnTo>
                  <a:pt x="286003" y="91821"/>
                </a:lnTo>
                <a:lnTo>
                  <a:pt x="284605" y="88900"/>
                </a:lnTo>
                <a:close/>
              </a:path>
              <a:path w="2441575" h="850900">
                <a:moveTo>
                  <a:pt x="617085" y="468884"/>
                </a:moveTo>
                <a:lnTo>
                  <a:pt x="539623" y="468884"/>
                </a:lnTo>
                <a:lnTo>
                  <a:pt x="533908" y="500405"/>
                </a:lnTo>
                <a:lnTo>
                  <a:pt x="608965" y="513943"/>
                </a:lnTo>
                <a:lnTo>
                  <a:pt x="617085" y="468884"/>
                </a:lnTo>
                <a:close/>
              </a:path>
              <a:path w="2441575" h="850900">
                <a:moveTo>
                  <a:pt x="466601" y="174625"/>
                </a:moveTo>
                <a:lnTo>
                  <a:pt x="412984" y="187769"/>
                </a:lnTo>
                <a:lnTo>
                  <a:pt x="365791" y="223680"/>
                </a:lnTo>
                <a:lnTo>
                  <a:pt x="335121" y="276691"/>
                </a:lnTo>
                <a:lnTo>
                  <a:pt x="323451" y="341719"/>
                </a:lnTo>
                <a:lnTo>
                  <a:pt x="326056" y="372443"/>
                </a:lnTo>
                <a:lnTo>
                  <a:pt x="348615" y="428498"/>
                </a:lnTo>
                <a:lnTo>
                  <a:pt x="388747" y="470520"/>
                </a:lnTo>
                <a:lnTo>
                  <a:pt x="440690" y="491502"/>
                </a:lnTo>
                <a:lnTo>
                  <a:pt x="465931" y="493690"/>
                </a:lnTo>
                <a:lnTo>
                  <a:pt x="478194" y="492935"/>
                </a:lnTo>
                <a:lnTo>
                  <a:pt x="526903" y="476551"/>
                </a:lnTo>
                <a:lnTo>
                  <a:pt x="539623" y="468884"/>
                </a:lnTo>
                <a:lnTo>
                  <a:pt x="617085" y="468884"/>
                </a:lnTo>
                <a:lnTo>
                  <a:pt x="624669" y="426799"/>
                </a:lnTo>
                <a:lnTo>
                  <a:pt x="483617" y="426799"/>
                </a:lnTo>
                <a:lnTo>
                  <a:pt x="466471" y="425323"/>
                </a:lnTo>
                <a:lnTo>
                  <a:pt x="423769" y="403034"/>
                </a:lnTo>
                <a:lnTo>
                  <a:pt x="400891" y="358251"/>
                </a:lnTo>
                <a:lnTo>
                  <a:pt x="399543" y="340687"/>
                </a:lnTo>
                <a:lnTo>
                  <a:pt x="401447" y="321945"/>
                </a:lnTo>
                <a:lnTo>
                  <a:pt x="423414" y="274403"/>
                </a:lnTo>
                <a:lnTo>
                  <a:pt x="465058" y="249301"/>
                </a:lnTo>
                <a:lnTo>
                  <a:pt x="481066" y="247443"/>
                </a:lnTo>
                <a:lnTo>
                  <a:pt x="656991" y="247443"/>
                </a:lnTo>
                <a:lnTo>
                  <a:pt x="659311" y="234569"/>
                </a:lnTo>
                <a:lnTo>
                  <a:pt x="581914" y="234569"/>
                </a:lnTo>
                <a:lnTo>
                  <a:pt x="573389" y="223182"/>
                </a:lnTo>
                <a:lnTo>
                  <a:pt x="564197" y="213010"/>
                </a:lnTo>
                <a:lnTo>
                  <a:pt x="532624" y="189591"/>
                </a:lnTo>
                <a:lnTo>
                  <a:pt x="495173" y="176911"/>
                </a:lnTo>
                <a:lnTo>
                  <a:pt x="466601" y="174625"/>
                </a:lnTo>
                <a:close/>
              </a:path>
              <a:path w="2441575" h="850900">
                <a:moveTo>
                  <a:pt x="656991" y="247443"/>
                </a:moveTo>
                <a:lnTo>
                  <a:pt x="481066" y="247443"/>
                </a:lnTo>
                <a:lnTo>
                  <a:pt x="497967" y="248920"/>
                </a:lnTo>
                <a:lnTo>
                  <a:pt x="514730" y="253517"/>
                </a:lnTo>
                <a:lnTo>
                  <a:pt x="552450" y="283718"/>
                </a:lnTo>
                <a:lnTo>
                  <a:pt x="566219" y="332241"/>
                </a:lnTo>
                <a:lnTo>
                  <a:pt x="564388" y="351028"/>
                </a:lnTo>
                <a:lnTo>
                  <a:pt x="542010" y="399819"/>
                </a:lnTo>
                <a:lnTo>
                  <a:pt x="499824" y="424942"/>
                </a:lnTo>
                <a:lnTo>
                  <a:pt x="483617" y="426799"/>
                </a:lnTo>
                <a:lnTo>
                  <a:pt x="624669" y="426799"/>
                </a:lnTo>
                <a:lnTo>
                  <a:pt x="656991" y="247443"/>
                </a:lnTo>
                <a:close/>
              </a:path>
              <a:path w="2441575" h="850900">
                <a:moveTo>
                  <a:pt x="587883" y="201676"/>
                </a:moveTo>
                <a:lnTo>
                  <a:pt x="581914" y="234569"/>
                </a:lnTo>
                <a:lnTo>
                  <a:pt x="659311" y="234569"/>
                </a:lnTo>
                <a:lnTo>
                  <a:pt x="662813" y="215138"/>
                </a:lnTo>
                <a:lnTo>
                  <a:pt x="587883" y="201676"/>
                </a:lnTo>
                <a:close/>
              </a:path>
              <a:path w="2441575" h="850900">
                <a:moveTo>
                  <a:pt x="983317" y="314162"/>
                </a:moveTo>
                <a:lnTo>
                  <a:pt x="857053" y="314162"/>
                </a:lnTo>
                <a:lnTo>
                  <a:pt x="868172" y="315214"/>
                </a:lnTo>
                <a:lnTo>
                  <a:pt x="876482" y="317261"/>
                </a:lnTo>
                <a:lnTo>
                  <a:pt x="906539" y="350694"/>
                </a:lnTo>
                <a:lnTo>
                  <a:pt x="907994" y="370840"/>
                </a:lnTo>
                <a:lnTo>
                  <a:pt x="906684" y="386651"/>
                </a:lnTo>
                <a:lnTo>
                  <a:pt x="903993" y="406844"/>
                </a:lnTo>
                <a:lnTo>
                  <a:pt x="899922" y="431419"/>
                </a:lnTo>
                <a:lnTo>
                  <a:pt x="876300" y="562203"/>
                </a:lnTo>
                <a:lnTo>
                  <a:pt x="950341" y="575589"/>
                </a:lnTo>
                <a:lnTo>
                  <a:pt x="986027" y="378206"/>
                </a:lnTo>
                <a:lnTo>
                  <a:pt x="988788" y="353659"/>
                </a:lnTo>
                <a:lnTo>
                  <a:pt x="987726" y="331660"/>
                </a:lnTo>
                <a:lnTo>
                  <a:pt x="983317" y="314162"/>
                </a:lnTo>
                <a:close/>
              </a:path>
              <a:path w="2441575" h="850900">
                <a:moveTo>
                  <a:pt x="739267" y="228981"/>
                </a:moveTo>
                <a:lnTo>
                  <a:pt x="685419" y="527748"/>
                </a:lnTo>
                <a:lnTo>
                  <a:pt x="760349" y="541274"/>
                </a:lnTo>
                <a:lnTo>
                  <a:pt x="781939" y="421386"/>
                </a:lnTo>
                <a:lnTo>
                  <a:pt x="786038" y="400143"/>
                </a:lnTo>
                <a:lnTo>
                  <a:pt x="796290" y="361442"/>
                </a:lnTo>
                <a:lnTo>
                  <a:pt x="826389" y="323342"/>
                </a:lnTo>
                <a:lnTo>
                  <a:pt x="857053" y="314162"/>
                </a:lnTo>
                <a:lnTo>
                  <a:pt x="983317" y="314162"/>
                </a:lnTo>
                <a:lnTo>
                  <a:pt x="982831" y="312233"/>
                </a:lnTo>
                <a:lnTo>
                  <a:pt x="974090" y="295402"/>
                </a:lnTo>
                <a:lnTo>
                  <a:pt x="960211" y="278899"/>
                </a:lnTo>
                <a:lnTo>
                  <a:pt x="953004" y="273177"/>
                </a:lnTo>
                <a:lnTo>
                  <a:pt x="808736" y="273177"/>
                </a:lnTo>
                <a:lnTo>
                  <a:pt x="814324" y="242443"/>
                </a:lnTo>
                <a:lnTo>
                  <a:pt x="739267" y="228981"/>
                </a:lnTo>
                <a:close/>
              </a:path>
              <a:path w="2441575" h="850900">
                <a:moveTo>
                  <a:pt x="882427" y="249015"/>
                </a:moveTo>
                <a:lnTo>
                  <a:pt x="836390" y="259286"/>
                </a:lnTo>
                <a:lnTo>
                  <a:pt x="808736" y="273177"/>
                </a:lnTo>
                <a:lnTo>
                  <a:pt x="953004" y="273177"/>
                </a:lnTo>
                <a:lnTo>
                  <a:pt x="904240" y="250825"/>
                </a:lnTo>
                <a:lnTo>
                  <a:pt x="882427" y="249015"/>
                </a:lnTo>
                <a:close/>
              </a:path>
              <a:path w="2441575" h="850900">
                <a:moveTo>
                  <a:pt x="1623642" y="429787"/>
                </a:moveTo>
                <a:lnTo>
                  <a:pt x="1497460" y="429787"/>
                </a:lnTo>
                <a:lnTo>
                  <a:pt x="1508633" y="430784"/>
                </a:lnTo>
                <a:lnTo>
                  <a:pt x="1516943" y="432903"/>
                </a:lnTo>
                <a:lnTo>
                  <a:pt x="1546947" y="466318"/>
                </a:lnTo>
                <a:lnTo>
                  <a:pt x="1548399" y="486467"/>
                </a:lnTo>
                <a:lnTo>
                  <a:pt x="1547114" y="502246"/>
                </a:lnTo>
                <a:lnTo>
                  <a:pt x="1544399" y="522427"/>
                </a:lnTo>
                <a:lnTo>
                  <a:pt x="1540255" y="546989"/>
                </a:lnTo>
                <a:lnTo>
                  <a:pt x="1516634" y="677824"/>
                </a:lnTo>
                <a:lnTo>
                  <a:pt x="1590802" y="691210"/>
                </a:lnTo>
                <a:lnTo>
                  <a:pt x="1626489" y="493763"/>
                </a:lnTo>
                <a:lnTo>
                  <a:pt x="1629175" y="469243"/>
                </a:lnTo>
                <a:lnTo>
                  <a:pt x="1628076" y="447292"/>
                </a:lnTo>
                <a:lnTo>
                  <a:pt x="1623642" y="429787"/>
                </a:lnTo>
                <a:close/>
              </a:path>
              <a:path w="2441575" h="850900">
                <a:moveTo>
                  <a:pt x="1379727" y="344551"/>
                </a:moveTo>
                <a:lnTo>
                  <a:pt x="1325752" y="643369"/>
                </a:lnTo>
                <a:lnTo>
                  <a:pt x="1400810" y="656907"/>
                </a:lnTo>
                <a:lnTo>
                  <a:pt x="1422400" y="537032"/>
                </a:lnTo>
                <a:lnTo>
                  <a:pt x="1426426" y="515793"/>
                </a:lnTo>
                <a:lnTo>
                  <a:pt x="1436624" y="477012"/>
                </a:lnTo>
                <a:lnTo>
                  <a:pt x="1466850" y="439039"/>
                </a:lnTo>
                <a:lnTo>
                  <a:pt x="1497460" y="429787"/>
                </a:lnTo>
                <a:lnTo>
                  <a:pt x="1623642" y="429787"/>
                </a:lnTo>
                <a:lnTo>
                  <a:pt x="1623167" y="427910"/>
                </a:lnTo>
                <a:lnTo>
                  <a:pt x="1614424" y="411099"/>
                </a:lnTo>
                <a:lnTo>
                  <a:pt x="1600565" y="394577"/>
                </a:lnTo>
                <a:lnTo>
                  <a:pt x="1593267" y="388747"/>
                </a:lnTo>
                <a:lnTo>
                  <a:pt x="1449197" y="388747"/>
                </a:lnTo>
                <a:lnTo>
                  <a:pt x="1454658" y="358140"/>
                </a:lnTo>
                <a:lnTo>
                  <a:pt x="1379727" y="344551"/>
                </a:lnTo>
                <a:close/>
              </a:path>
              <a:path w="2441575" h="850900">
                <a:moveTo>
                  <a:pt x="1236472" y="318770"/>
                </a:moveTo>
                <a:lnTo>
                  <a:pt x="1182624" y="617512"/>
                </a:lnTo>
                <a:lnTo>
                  <a:pt x="1257553" y="631050"/>
                </a:lnTo>
                <a:lnTo>
                  <a:pt x="1311528" y="332232"/>
                </a:lnTo>
                <a:lnTo>
                  <a:pt x="1236472" y="318770"/>
                </a:lnTo>
                <a:close/>
              </a:path>
              <a:path w="2441575" h="850900">
                <a:moveTo>
                  <a:pt x="1047369" y="284607"/>
                </a:moveTo>
                <a:lnTo>
                  <a:pt x="1035685" y="349123"/>
                </a:lnTo>
                <a:lnTo>
                  <a:pt x="1074166" y="356108"/>
                </a:lnTo>
                <a:lnTo>
                  <a:pt x="1031875" y="590308"/>
                </a:lnTo>
                <a:lnTo>
                  <a:pt x="1106804" y="603846"/>
                </a:lnTo>
                <a:lnTo>
                  <a:pt x="1149096" y="369570"/>
                </a:lnTo>
                <a:lnTo>
                  <a:pt x="1195106" y="369570"/>
                </a:lnTo>
                <a:lnTo>
                  <a:pt x="1205229" y="313055"/>
                </a:lnTo>
                <a:lnTo>
                  <a:pt x="1160779" y="305054"/>
                </a:lnTo>
                <a:lnTo>
                  <a:pt x="1163240" y="291465"/>
                </a:lnTo>
                <a:lnTo>
                  <a:pt x="1085850" y="291465"/>
                </a:lnTo>
                <a:lnTo>
                  <a:pt x="1047369" y="284607"/>
                </a:lnTo>
                <a:close/>
              </a:path>
              <a:path w="2441575" h="850900">
                <a:moveTo>
                  <a:pt x="1522872" y="364680"/>
                </a:moveTo>
                <a:lnTo>
                  <a:pt x="1476740" y="374904"/>
                </a:lnTo>
                <a:lnTo>
                  <a:pt x="1449197" y="388747"/>
                </a:lnTo>
                <a:lnTo>
                  <a:pt x="1593267" y="388747"/>
                </a:lnTo>
                <a:lnTo>
                  <a:pt x="1544701" y="366395"/>
                </a:lnTo>
                <a:lnTo>
                  <a:pt x="1522872" y="364680"/>
                </a:lnTo>
                <a:close/>
              </a:path>
              <a:path w="2441575" h="850900">
                <a:moveTo>
                  <a:pt x="1195106" y="369570"/>
                </a:moveTo>
                <a:lnTo>
                  <a:pt x="1149096" y="369570"/>
                </a:lnTo>
                <a:lnTo>
                  <a:pt x="1193673" y="377571"/>
                </a:lnTo>
                <a:lnTo>
                  <a:pt x="1195106" y="369570"/>
                </a:lnTo>
                <a:close/>
              </a:path>
              <a:path w="2441575" h="850900">
                <a:moveTo>
                  <a:pt x="1286541" y="201634"/>
                </a:moveTo>
                <a:lnTo>
                  <a:pt x="1246743" y="223964"/>
                </a:lnTo>
                <a:lnTo>
                  <a:pt x="1239023" y="251733"/>
                </a:lnTo>
                <a:lnTo>
                  <a:pt x="1240028" y="261334"/>
                </a:lnTo>
                <a:lnTo>
                  <a:pt x="1269742" y="297203"/>
                </a:lnTo>
                <a:lnTo>
                  <a:pt x="1288744" y="300630"/>
                </a:lnTo>
                <a:lnTo>
                  <a:pt x="1297940" y="299545"/>
                </a:lnTo>
                <a:lnTo>
                  <a:pt x="1332660" y="269519"/>
                </a:lnTo>
                <a:lnTo>
                  <a:pt x="1336155" y="250066"/>
                </a:lnTo>
                <a:lnTo>
                  <a:pt x="1335151" y="240569"/>
                </a:lnTo>
                <a:lnTo>
                  <a:pt x="1305544" y="205061"/>
                </a:lnTo>
                <a:lnTo>
                  <a:pt x="1286541" y="201634"/>
                </a:lnTo>
                <a:close/>
              </a:path>
              <a:path w="2441575" h="850900">
                <a:moveTo>
                  <a:pt x="1105662" y="181356"/>
                </a:moveTo>
                <a:lnTo>
                  <a:pt x="1085850" y="291465"/>
                </a:lnTo>
                <a:lnTo>
                  <a:pt x="1163240" y="291465"/>
                </a:lnTo>
                <a:lnTo>
                  <a:pt x="1180719" y="194945"/>
                </a:lnTo>
                <a:lnTo>
                  <a:pt x="1105662" y="181356"/>
                </a:lnTo>
                <a:close/>
              </a:path>
              <a:path w="2441575" h="850900">
                <a:moveTo>
                  <a:pt x="1646047" y="723887"/>
                </a:moveTo>
                <a:lnTo>
                  <a:pt x="1659637" y="768199"/>
                </a:lnTo>
                <a:lnTo>
                  <a:pt x="1686798" y="803998"/>
                </a:lnTo>
                <a:lnTo>
                  <a:pt x="1726888" y="830205"/>
                </a:lnTo>
                <a:lnTo>
                  <a:pt x="1783842" y="846861"/>
                </a:lnTo>
                <a:lnTo>
                  <a:pt x="1822961" y="850811"/>
                </a:lnTo>
                <a:lnTo>
                  <a:pt x="1858009" y="847783"/>
                </a:lnTo>
                <a:lnTo>
                  <a:pt x="1888962" y="837776"/>
                </a:lnTo>
                <a:lnTo>
                  <a:pt x="1915795" y="820788"/>
                </a:lnTo>
                <a:lnTo>
                  <a:pt x="1932820" y="802842"/>
                </a:lnTo>
                <a:lnTo>
                  <a:pt x="1946805" y="779427"/>
                </a:lnTo>
                <a:lnTo>
                  <a:pt x="1820989" y="779427"/>
                </a:lnTo>
                <a:lnTo>
                  <a:pt x="1807797" y="778853"/>
                </a:lnTo>
                <a:lnTo>
                  <a:pt x="1762113" y="767461"/>
                </a:lnTo>
                <a:lnTo>
                  <a:pt x="1728724" y="738809"/>
                </a:lnTo>
                <a:lnTo>
                  <a:pt x="1646047" y="723887"/>
                </a:lnTo>
                <a:close/>
              </a:path>
              <a:path w="2441575" h="850900">
                <a:moveTo>
                  <a:pt x="1967862" y="707085"/>
                </a:moveTo>
                <a:lnTo>
                  <a:pt x="1890649" y="707085"/>
                </a:lnTo>
                <a:lnTo>
                  <a:pt x="1887143" y="723887"/>
                </a:lnTo>
                <a:lnTo>
                  <a:pt x="1883219" y="737641"/>
                </a:lnTo>
                <a:lnTo>
                  <a:pt x="1853060" y="772805"/>
                </a:lnTo>
                <a:lnTo>
                  <a:pt x="1820989" y="779427"/>
                </a:lnTo>
                <a:lnTo>
                  <a:pt x="1946805" y="779427"/>
                </a:lnTo>
                <a:lnTo>
                  <a:pt x="1946941" y="779198"/>
                </a:lnTo>
                <a:lnTo>
                  <a:pt x="1958157" y="749854"/>
                </a:lnTo>
                <a:lnTo>
                  <a:pt x="1966468" y="714806"/>
                </a:lnTo>
                <a:lnTo>
                  <a:pt x="1967862" y="707085"/>
                </a:lnTo>
                <a:close/>
              </a:path>
              <a:path w="2441575" h="850900">
                <a:moveTo>
                  <a:pt x="1817522" y="418214"/>
                </a:moveTo>
                <a:lnTo>
                  <a:pt x="1766520" y="429160"/>
                </a:lnTo>
                <a:lnTo>
                  <a:pt x="1719107" y="462262"/>
                </a:lnTo>
                <a:lnTo>
                  <a:pt x="1686810" y="515411"/>
                </a:lnTo>
                <a:lnTo>
                  <a:pt x="1674780" y="580985"/>
                </a:lnTo>
                <a:lnTo>
                  <a:pt x="1677352" y="611292"/>
                </a:lnTo>
                <a:lnTo>
                  <a:pt x="1699641" y="666064"/>
                </a:lnTo>
                <a:lnTo>
                  <a:pt x="1739836" y="706932"/>
                </a:lnTo>
                <a:lnTo>
                  <a:pt x="1793367" y="727798"/>
                </a:lnTo>
                <a:lnTo>
                  <a:pt x="1819767" y="730332"/>
                </a:lnTo>
                <a:lnTo>
                  <a:pt x="1832211" y="729784"/>
                </a:lnTo>
                <a:lnTo>
                  <a:pt x="1879028" y="714472"/>
                </a:lnTo>
                <a:lnTo>
                  <a:pt x="1890649" y="707085"/>
                </a:lnTo>
                <a:lnTo>
                  <a:pt x="1967862" y="707085"/>
                </a:lnTo>
                <a:lnTo>
                  <a:pt x="1975627" y="664094"/>
                </a:lnTo>
                <a:lnTo>
                  <a:pt x="1836840" y="664094"/>
                </a:lnTo>
                <a:lnTo>
                  <a:pt x="1819910" y="662546"/>
                </a:lnTo>
                <a:lnTo>
                  <a:pt x="1775583" y="640661"/>
                </a:lnTo>
                <a:lnTo>
                  <a:pt x="1752155" y="597487"/>
                </a:lnTo>
                <a:lnTo>
                  <a:pt x="1750631" y="580540"/>
                </a:lnTo>
                <a:lnTo>
                  <a:pt x="1752346" y="562444"/>
                </a:lnTo>
                <a:lnTo>
                  <a:pt x="1773848" y="517698"/>
                </a:lnTo>
                <a:lnTo>
                  <a:pt x="1815576" y="493798"/>
                </a:lnTo>
                <a:lnTo>
                  <a:pt x="1831778" y="492126"/>
                </a:lnTo>
                <a:lnTo>
                  <a:pt x="2006686" y="492126"/>
                </a:lnTo>
                <a:lnTo>
                  <a:pt x="2009186" y="478282"/>
                </a:lnTo>
                <a:lnTo>
                  <a:pt x="1932051" y="478282"/>
                </a:lnTo>
                <a:lnTo>
                  <a:pt x="1922311" y="466165"/>
                </a:lnTo>
                <a:lnTo>
                  <a:pt x="1912334" y="455549"/>
                </a:lnTo>
                <a:lnTo>
                  <a:pt x="1880731" y="432625"/>
                </a:lnTo>
                <a:lnTo>
                  <a:pt x="1844548" y="420624"/>
                </a:lnTo>
                <a:lnTo>
                  <a:pt x="1817522" y="418214"/>
                </a:lnTo>
                <a:close/>
              </a:path>
              <a:path w="2441575" h="850900">
                <a:moveTo>
                  <a:pt x="2006686" y="492126"/>
                </a:moveTo>
                <a:lnTo>
                  <a:pt x="1831778" y="492126"/>
                </a:lnTo>
                <a:lnTo>
                  <a:pt x="1848993" y="493687"/>
                </a:lnTo>
                <a:lnTo>
                  <a:pt x="1865899" y="498244"/>
                </a:lnTo>
                <a:lnTo>
                  <a:pt x="1903476" y="527634"/>
                </a:lnTo>
                <a:lnTo>
                  <a:pt x="1917174" y="574390"/>
                </a:lnTo>
                <a:lnTo>
                  <a:pt x="1915414" y="592442"/>
                </a:lnTo>
                <a:lnTo>
                  <a:pt x="1893822" y="638798"/>
                </a:lnTo>
                <a:lnTo>
                  <a:pt x="1852771" y="662451"/>
                </a:lnTo>
                <a:lnTo>
                  <a:pt x="1836840" y="664094"/>
                </a:lnTo>
                <a:lnTo>
                  <a:pt x="1975627" y="664094"/>
                </a:lnTo>
                <a:lnTo>
                  <a:pt x="2006686" y="492126"/>
                </a:lnTo>
                <a:close/>
              </a:path>
              <a:path w="2441575" h="850900">
                <a:moveTo>
                  <a:pt x="1937893" y="445389"/>
                </a:moveTo>
                <a:lnTo>
                  <a:pt x="1932051" y="478282"/>
                </a:lnTo>
                <a:lnTo>
                  <a:pt x="2009186" y="478282"/>
                </a:lnTo>
                <a:lnTo>
                  <a:pt x="2012696" y="458851"/>
                </a:lnTo>
                <a:lnTo>
                  <a:pt x="1937893" y="445389"/>
                </a:lnTo>
                <a:close/>
              </a:path>
              <a:path w="2441575" h="850900">
                <a:moveTo>
                  <a:pt x="2238956" y="728234"/>
                </a:moveTo>
                <a:lnTo>
                  <a:pt x="2202973" y="748118"/>
                </a:lnTo>
                <a:lnTo>
                  <a:pt x="2196082" y="772798"/>
                </a:lnTo>
                <a:lnTo>
                  <a:pt x="2197020" y="781173"/>
                </a:lnTo>
                <a:lnTo>
                  <a:pt x="2223674" y="812618"/>
                </a:lnTo>
                <a:lnTo>
                  <a:pt x="2240915" y="815721"/>
                </a:lnTo>
                <a:lnTo>
                  <a:pt x="2249297" y="814787"/>
                </a:lnTo>
                <a:lnTo>
                  <a:pt x="2280723" y="788083"/>
                </a:lnTo>
                <a:lnTo>
                  <a:pt x="2283842" y="770895"/>
                </a:lnTo>
                <a:lnTo>
                  <a:pt x="2282904" y="762547"/>
                </a:lnTo>
                <a:lnTo>
                  <a:pt x="2256125" y="731336"/>
                </a:lnTo>
                <a:lnTo>
                  <a:pt x="2238956" y="728234"/>
                </a:lnTo>
                <a:close/>
              </a:path>
              <a:path w="2441575" h="850900">
                <a:moveTo>
                  <a:pt x="2396434" y="756669"/>
                </a:moveTo>
                <a:lnTo>
                  <a:pt x="2360437" y="776549"/>
                </a:lnTo>
                <a:lnTo>
                  <a:pt x="2353562" y="801234"/>
                </a:lnTo>
                <a:lnTo>
                  <a:pt x="2354500" y="809609"/>
                </a:lnTo>
                <a:lnTo>
                  <a:pt x="2381154" y="841051"/>
                </a:lnTo>
                <a:lnTo>
                  <a:pt x="2398395" y="844156"/>
                </a:lnTo>
                <a:lnTo>
                  <a:pt x="2406777" y="843221"/>
                </a:lnTo>
                <a:lnTo>
                  <a:pt x="2438203" y="816518"/>
                </a:lnTo>
                <a:lnTo>
                  <a:pt x="2441321" y="799330"/>
                </a:lnTo>
                <a:lnTo>
                  <a:pt x="2440368" y="790982"/>
                </a:lnTo>
                <a:lnTo>
                  <a:pt x="2413603" y="759772"/>
                </a:lnTo>
                <a:lnTo>
                  <a:pt x="2396434" y="75666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 txBox="1"/>
          <p:nvPr/>
        </p:nvSpPr>
        <p:spPr>
          <a:xfrm>
            <a:off x="4002405" y="9352088"/>
            <a:ext cx="2674620" cy="227948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1403605" y="1215361"/>
            <a:ext cx="5254943" cy="8284640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spcBef>
                <a:spcPts val="23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19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 marL="2617470">
              <a:spcBef>
                <a:spcPts val="3225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8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6917435" y="258318"/>
            <a:ext cx="10735626" cy="4730115"/>
          </a:xfrm>
          <a:custGeom>
            <a:avLst/>
            <a:gdLst/>
            <a:ahLst/>
            <a:cxnLst/>
            <a:rect l="l" t="t" r="r" b="b"/>
            <a:pathLst>
              <a:path w="7157084" h="3153410">
                <a:moveTo>
                  <a:pt x="0" y="3153156"/>
                </a:moveTo>
                <a:lnTo>
                  <a:pt x="7156704" y="3153156"/>
                </a:lnTo>
                <a:lnTo>
                  <a:pt x="7156704" y="0"/>
                </a:lnTo>
                <a:lnTo>
                  <a:pt x="0" y="0"/>
                </a:lnTo>
                <a:lnTo>
                  <a:pt x="0" y="3153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2935" y="2090394"/>
            <a:ext cx="6545580" cy="941604"/>
          </a:xfrm>
          <a:prstGeom prst="rect">
            <a:avLst/>
          </a:prstGeom>
        </p:spPr>
        <p:txBody>
          <a:bodyPr vert="horz" wrap="square" lIns="0" tIns="18098" rIns="0" bIns="0" rtlCol="0" anchor="ctr">
            <a:spAutoFit/>
          </a:bodyPr>
          <a:lstStyle/>
          <a:p>
            <a:pPr marL="19050">
              <a:spcBef>
                <a:spcPts val="143"/>
              </a:spcBef>
            </a:pPr>
            <a:r>
              <a:rPr sz="6000" spc="-15" dirty="0">
                <a:solidFill>
                  <a:srgbClr val="252525"/>
                </a:solidFill>
              </a:rPr>
              <a:t>Storage </a:t>
            </a:r>
            <a:r>
              <a:rPr sz="6000" spc="-8" dirty="0">
                <a:solidFill>
                  <a:srgbClr val="252525"/>
                </a:solidFill>
              </a:rPr>
              <a:t>&amp;</a:t>
            </a:r>
            <a:r>
              <a:rPr sz="6000" spc="-30" dirty="0">
                <a:solidFill>
                  <a:srgbClr val="252525"/>
                </a:solidFill>
              </a:rPr>
              <a:t> </a:t>
            </a:r>
            <a:r>
              <a:rPr sz="6000" spc="-15" dirty="0">
                <a:solidFill>
                  <a:srgbClr val="252525"/>
                </a:solidFill>
              </a:rPr>
              <a:t>Display</a:t>
            </a:r>
            <a:endParaRPr sz="6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D8AA7E3-A5DB-1891-63A4-0FF5B4EA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210418" y="5481333"/>
            <a:ext cx="5835968" cy="4114588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19050">
              <a:spcBef>
                <a:spcPts val="1665"/>
              </a:spcBef>
            </a:pPr>
            <a:r>
              <a:rPr sz="5400" spc="203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5400" spc="203" dirty="0">
                <a:solidFill>
                  <a:srgbClr val="404040"/>
                </a:solidFill>
                <a:latin typeface="Century Gothic"/>
                <a:cs typeface="Century Gothic"/>
              </a:rPr>
              <a:t>Mudah </a:t>
            </a:r>
            <a:r>
              <a:rPr sz="5400" spc="-8" dirty="0">
                <a:solidFill>
                  <a:srgbClr val="404040"/>
                </a:solidFill>
                <a:latin typeface="Century Gothic"/>
                <a:cs typeface="Century Gothic"/>
              </a:rPr>
              <a:t>di</a:t>
            </a:r>
            <a:r>
              <a:rPr sz="5400" spc="-27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5400" spc="-233" dirty="0">
                <a:solidFill>
                  <a:srgbClr val="404040"/>
                </a:solidFill>
                <a:latin typeface="Century Gothic"/>
                <a:cs typeface="Century Gothic"/>
              </a:rPr>
              <a:t>akses</a:t>
            </a:r>
            <a:endParaRPr sz="5400">
              <a:latin typeface="Century Gothic"/>
              <a:cs typeface="Century Gothic"/>
            </a:endParaRPr>
          </a:p>
          <a:p>
            <a:pPr marL="19050">
              <a:spcBef>
                <a:spcPts val="1523"/>
              </a:spcBef>
            </a:pPr>
            <a:r>
              <a:rPr sz="5400" spc="9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5400" spc="90" dirty="0">
                <a:solidFill>
                  <a:srgbClr val="404040"/>
                </a:solidFill>
                <a:latin typeface="Century Gothic"/>
                <a:cs typeface="Century Gothic"/>
              </a:rPr>
              <a:t>Kategorisasi</a:t>
            </a:r>
            <a:endParaRPr sz="5400">
              <a:latin typeface="Century Gothic"/>
              <a:cs typeface="Century Gothic"/>
            </a:endParaRPr>
          </a:p>
          <a:p>
            <a:pPr marL="19050">
              <a:spcBef>
                <a:spcPts val="1491"/>
              </a:spcBef>
            </a:pPr>
            <a:r>
              <a:rPr sz="5400" spc="203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5400" spc="203" dirty="0">
                <a:solidFill>
                  <a:srgbClr val="404040"/>
                </a:solidFill>
                <a:latin typeface="Century Gothic"/>
                <a:cs typeface="Century Gothic"/>
              </a:rPr>
              <a:t>Alami</a:t>
            </a:r>
            <a:endParaRPr sz="5400">
              <a:latin typeface="Century Gothic"/>
              <a:cs typeface="Century Gothic"/>
            </a:endParaRPr>
          </a:p>
          <a:p>
            <a:pPr marL="19050">
              <a:spcBef>
                <a:spcPts val="1491"/>
              </a:spcBef>
            </a:pPr>
            <a:r>
              <a:rPr sz="5400" spc="24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5400" spc="240" dirty="0">
                <a:solidFill>
                  <a:srgbClr val="404040"/>
                </a:solidFill>
                <a:latin typeface="Century Gothic"/>
                <a:cs typeface="Century Gothic"/>
              </a:rPr>
              <a:t>Rapi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15115" y="713231"/>
            <a:ext cx="6110478" cy="4581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021455" y="9371138"/>
            <a:ext cx="2636520" cy="208711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8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20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2505" y="4327399"/>
            <a:ext cx="6995160" cy="52463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25267" y="1865490"/>
            <a:ext cx="5654993" cy="941604"/>
          </a:xfrm>
          <a:prstGeom prst="rect">
            <a:avLst/>
          </a:prstGeom>
        </p:spPr>
        <p:txBody>
          <a:bodyPr vert="horz" wrap="square" lIns="0" tIns="18098" rIns="0" bIns="0" rtlCol="0" anchor="ctr">
            <a:spAutoFit/>
          </a:bodyPr>
          <a:lstStyle/>
          <a:p>
            <a:pPr marL="19050">
              <a:spcBef>
                <a:spcPts val="143"/>
              </a:spcBef>
            </a:pPr>
            <a:r>
              <a:rPr sz="6000" spc="-8" dirty="0">
                <a:solidFill>
                  <a:srgbClr val="252525"/>
                </a:solidFill>
              </a:rPr>
              <a:t>Artistik,</a:t>
            </a:r>
            <a:r>
              <a:rPr sz="6000" spc="-75" dirty="0">
                <a:solidFill>
                  <a:srgbClr val="252525"/>
                </a:solidFill>
              </a:rPr>
              <a:t> </a:t>
            </a:r>
            <a:r>
              <a:rPr sz="6000" spc="-15" dirty="0">
                <a:solidFill>
                  <a:srgbClr val="252525"/>
                </a:solidFill>
              </a:rPr>
              <a:t>Indah…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4109466" y="-3309367"/>
            <a:ext cx="10297667" cy="17754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8D6E9A-701B-6034-FB72-A5F43BDF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19500"/>
            <a:ext cx="5181600" cy="5181600"/>
          </a:xfrm>
          <a:prstGeom prst="rect">
            <a:avLst/>
          </a:prstGeom>
        </p:spPr>
      </p:pic>
      <p:grpSp>
        <p:nvGrpSpPr>
          <p:cNvPr id="26" name="Group 8">
            <a:extLst>
              <a:ext uri="{FF2B5EF4-FFF2-40B4-BE49-F238E27FC236}">
                <a16:creationId xmlns:a16="http://schemas.microsoft.com/office/drawing/2014/main" id="{C133590E-2A93-437F-ADF7-EE293BF0F347}"/>
              </a:ext>
            </a:extLst>
          </p:cNvPr>
          <p:cNvGrpSpPr/>
          <p:nvPr/>
        </p:nvGrpSpPr>
        <p:grpSpPr>
          <a:xfrm>
            <a:off x="4267200" y="1104900"/>
            <a:ext cx="9818217" cy="1380882"/>
            <a:chOff x="-1895905" y="-23930"/>
            <a:chExt cx="12078939" cy="1831891"/>
          </a:xfrm>
        </p:grpSpPr>
        <p:sp>
          <p:nvSpPr>
            <p:cNvPr id="27" name="AutoShape 9">
              <a:extLst>
                <a:ext uri="{FF2B5EF4-FFF2-40B4-BE49-F238E27FC236}">
                  <a16:creationId xmlns:a16="http://schemas.microsoft.com/office/drawing/2014/main" id="{8BD6CA09-7AB0-3F94-2C40-7C06AF0F7618}"/>
                </a:ext>
              </a:extLst>
            </p:cNvPr>
            <p:cNvSpPr/>
            <p:nvPr/>
          </p:nvSpPr>
          <p:spPr>
            <a:xfrm>
              <a:off x="-1234990" y="-23930"/>
              <a:ext cx="10520785" cy="1831891"/>
            </a:xfrm>
            <a:prstGeom prst="rect">
              <a:avLst/>
            </a:prstGeom>
            <a:solidFill>
              <a:srgbClr val="56AEFF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27E85084-152B-9246-A504-EC67EA043F5E}"/>
                </a:ext>
              </a:extLst>
            </p:cNvPr>
            <p:cNvSpPr txBox="1"/>
            <p:nvPr/>
          </p:nvSpPr>
          <p:spPr>
            <a:xfrm>
              <a:off x="-1895905" y="516735"/>
              <a:ext cx="12078939" cy="11353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051"/>
                </a:lnSpc>
                <a:spcBef>
                  <a:spcPct val="0"/>
                </a:spcBef>
              </a:pPr>
              <a:r>
                <a:rPr lang="en-US" sz="5875" dirty="0" err="1">
                  <a:solidFill>
                    <a:srgbClr val="FFFFFF"/>
                  </a:solidFill>
                  <a:latin typeface="More Sugar Thin"/>
                </a:rPr>
                <a:t>Pre_test</a:t>
              </a:r>
              <a:endParaRPr lang="en-US" sz="5875" dirty="0">
                <a:solidFill>
                  <a:srgbClr val="FFFFFF"/>
                </a:solidFill>
                <a:latin typeface="More Sugar Thi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69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2435" y="752093"/>
            <a:ext cx="6172200" cy="8213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8421623" y="582930"/>
            <a:ext cx="8999982" cy="8997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21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761D07A-3049-DBAE-40F7-38316EE59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928" y="1052213"/>
            <a:ext cx="2964180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Display</a:t>
            </a:r>
            <a:r>
              <a:rPr spc="-120" dirty="0"/>
              <a:t> </a:t>
            </a:r>
            <a:r>
              <a:rPr dirty="0"/>
              <a:t>..</a:t>
            </a:r>
          </a:p>
        </p:txBody>
      </p:sp>
      <p:sp>
        <p:nvSpPr>
          <p:cNvPr id="4" name="object 4"/>
          <p:cNvSpPr/>
          <p:nvPr/>
        </p:nvSpPr>
        <p:spPr>
          <a:xfrm>
            <a:off x="2889503" y="2558033"/>
            <a:ext cx="11510010" cy="64442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22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485383"/>
            <a:ext cx="2614613" cy="1168718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1" y="1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1951" y="3489176"/>
            <a:ext cx="14484668" cy="335284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7215" rIns="0" bIns="0" rtlCol="0" anchor="ctr">
            <a:spAutoFit/>
          </a:bodyPr>
          <a:lstStyle/>
          <a:p>
            <a:pPr marL="136208" marR="3991928">
              <a:spcBef>
                <a:spcPts val="4545"/>
              </a:spcBef>
              <a:tabLst>
                <a:tab pos="2698433" algn="l"/>
              </a:tabLst>
            </a:pPr>
            <a:r>
              <a:rPr sz="9000" spc="-8" dirty="0">
                <a:solidFill>
                  <a:srgbClr val="000000"/>
                </a:solidFill>
              </a:rPr>
              <a:t>How </a:t>
            </a:r>
            <a:r>
              <a:rPr sz="9000" dirty="0">
                <a:solidFill>
                  <a:srgbClr val="000000"/>
                </a:solidFill>
              </a:rPr>
              <a:t>To Play With  The	</a:t>
            </a:r>
            <a:r>
              <a:rPr sz="9000" spc="-8" dirty="0">
                <a:solidFill>
                  <a:srgbClr val="000000"/>
                </a:solidFill>
              </a:rPr>
              <a:t>Loose </a:t>
            </a:r>
            <a:r>
              <a:rPr sz="9000" dirty="0">
                <a:solidFill>
                  <a:srgbClr val="000000"/>
                </a:solidFill>
              </a:rPr>
              <a:t>Parts</a:t>
            </a:r>
            <a:r>
              <a:rPr sz="9000" spc="-127" dirty="0">
                <a:solidFill>
                  <a:srgbClr val="000000"/>
                </a:solidFill>
              </a:rPr>
              <a:t> </a:t>
            </a:r>
            <a:r>
              <a:rPr sz="9000" spc="-15" dirty="0">
                <a:solidFill>
                  <a:srgbClr val="000000"/>
                </a:solidFill>
              </a:rPr>
              <a:t>..?</a:t>
            </a:r>
            <a:endParaRPr sz="9000"/>
          </a:p>
        </p:txBody>
      </p:sp>
      <p:sp>
        <p:nvSpPr>
          <p:cNvPr id="6" name="object 6"/>
          <p:cNvSpPr txBox="1"/>
          <p:nvPr/>
        </p:nvSpPr>
        <p:spPr>
          <a:xfrm>
            <a:off x="4002405" y="9352088"/>
            <a:ext cx="2674620" cy="227948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555" y="6812852"/>
            <a:ext cx="463868" cy="48090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3000" spc="8" dirty="0">
                <a:solidFill>
                  <a:srgbClr val="FDFFFF"/>
                </a:solidFill>
                <a:latin typeface="Century Gothic"/>
                <a:cs typeface="Century Gothic"/>
              </a:rPr>
              <a:t>23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8" y="1128758"/>
            <a:ext cx="9974580" cy="137345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562100" marR="7620" indent="-1544003">
              <a:spcBef>
                <a:spcPts val="150"/>
              </a:spcBef>
            </a:pPr>
            <a:r>
              <a:rPr b="1" spc="-8" dirty="0">
                <a:latin typeface="Century Gothic"/>
                <a:cs typeface="Century Gothic"/>
              </a:rPr>
              <a:t>Berikan Kebebasan </a:t>
            </a:r>
            <a:r>
              <a:rPr b="1" dirty="0">
                <a:latin typeface="Century Gothic"/>
                <a:cs typeface="Century Gothic"/>
              </a:rPr>
              <a:t>&amp;  </a:t>
            </a:r>
            <a:r>
              <a:rPr b="1" spc="-8" dirty="0">
                <a:latin typeface="Century Gothic"/>
                <a:cs typeface="Century Gothic"/>
              </a:rPr>
              <a:t>Beragam</a:t>
            </a:r>
            <a:r>
              <a:rPr b="1" spc="-83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Pengalaman</a:t>
            </a:r>
            <a:r>
              <a:rPr spc="-8" dirty="0"/>
              <a:t>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4027" y="3587876"/>
            <a:ext cx="13843635" cy="438581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533400" marR="467678" indent="-514350">
              <a:spcBef>
                <a:spcPts val="143"/>
              </a:spcBef>
              <a:tabLst>
                <a:tab pos="4252913" algn="l"/>
              </a:tabLst>
            </a:pPr>
            <a:r>
              <a:rPr sz="4200" spc="248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248" dirty="0">
                <a:solidFill>
                  <a:srgbClr val="404040"/>
                </a:solidFill>
                <a:latin typeface="Century Gothic"/>
                <a:cs typeface="Century Gothic"/>
              </a:rPr>
              <a:t>Fase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kanak-kanak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saat anak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menyerap</a:t>
            </a:r>
            <a:r>
              <a:rPr sz="4200" spc="-83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127" dirty="0">
                <a:solidFill>
                  <a:srgbClr val="404040"/>
                </a:solidFill>
                <a:latin typeface="Century Gothic"/>
                <a:cs typeface="Century Gothic"/>
              </a:rPr>
              <a:t>berbagai 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pengalaman	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sensoris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dan</a:t>
            </a:r>
            <a:r>
              <a:rPr sz="4200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sense</a:t>
            </a:r>
            <a:endParaRPr sz="4200">
              <a:latin typeface="Century Gothic"/>
              <a:cs typeface="Century Gothic"/>
            </a:endParaRPr>
          </a:p>
          <a:p>
            <a:pPr marL="533400" marR="7620" indent="-514350">
              <a:spcBef>
                <a:spcPts val="1515"/>
              </a:spcBef>
            </a:pPr>
            <a:r>
              <a:rPr sz="4200" spc="24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240" dirty="0">
                <a:solidFill>
                  <a:srgbClr val="404040"/>
                </a:solidFill>
                <a:latin typeface="Century Gothic"/>
                <a:cs typeface="Century Gothic"/>
              </a:rPr>
              <a:t>Anak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membutuhkan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pengalaman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yang kaya </a:t>
            </a:r>
            <a:r>
              <a:rPr sz="4200" spc="-240" dirty="0">
                <a:solidFill>
                  <a:srgbClr val="404040"/>
                </a:solidFill>
                <a:latin typeface="Century Gothic"/>
                <a:cs typeface="Century Gothic"/>
              </a:rPr>
              <a:t>yang 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beragam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untuk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perkembangan</a:t>
            </a:r>
            <a:r>
              <a:rPr sz="4200" spc="15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otaknya</a:t>
            </a:r>
            <a:endParaRPr sz="4200">
              <a:latin typeface="Century Gothic"/>
              <a:cs typeface="Century Gothic"/>
            </a:endParaRPr>
          </a:p>
          <a:p>
            <a:pPr marL="313373" marR="3202305" indent="-295275">
              <a:lnSpc>
                <a:spcPct val="129700"/>
              </a:lnSpc>
              <a:tabLst>
                <a:tab pos="1929765" algn="l"/>
              </a:tabLst>
            </a:pPr>
            <a:r>
              <a:rPr sz="4200" spc="105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105" dirty="0">
                <a:solidFill>
                  <a:srgbClr val="404040"/>
                </a:solidFill>
                <a:latin typeface="Century Gothic"/>
                <a:cs typeface="Century Gothic"/>
              </a:rPr>
              <a:t>Pengalaman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yang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kaya dan </a:t>
            </a:r>
            <a:r>
              <a:rPr sz="4200" spc="-150" dirty="0">
                <a:solidFill>
                  <a:srgbClr val="404040"/>
                </a:solidFill>
                <a:latin typeface="Century Gothic"/>
                <a:cs typeface="Century Gothic"/>
              </a:rPr>
              <a:t>beragam 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akan	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membuat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anak</a:t>
            </a:r>
            <a:r>
              <a:rPr sz="4200" spc="3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cerdas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151" y="1198550"/>
            <a:ext cx="25050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6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23193" y="6083046"/>
            <a:ext cx="5758433" cy="3787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1A953D6-5426-AB24-4C59-792E7E82E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8" y="1054499"/>
            <a:ext cx="7951470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spc="-8" dirty="0">
                <a:latin typeface="Century Gothic"/>
                <a:cs typeface="Century Gothic"/>
              </a:rPr>
              <a:t>Pengalaman</a:t>
            </a:r>
            <a:r>
              <a:rPr b="1" spc="-53" dirty="0">
                <a:latin typeface="Century Gothic"/>
                <a:cs typeface="Century Gothic"/>
              </a:rPr>
              <a:t> </a:t>
            </a:r>
            <a:r>
              <a:rPr b="1" spc="-8" dirty="0">
                <a:latin typeface="Century Gothic"/>
                <a:cs typeface="Century Gothic"/>
              </a:rPr>
              <a:t>sensoris</a:t>
            </a:r>
            <a:r>
              <a:rPr spc="-8" dirty="0"/>
              <a:t>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6149" y="3314060"/>
            <a:ext cx="11079480" cy="5777928"/>
          </a:xfrm>
          <a:prstGeom prst="rect">
            <a:avLst/>
          </a:prstGeom>
        </p:spPr>
        <p:txBody>
          <a:bodyPr vert="horz" wrap="square" lIns="0" tIns="134303" rIns="0" bIns="0" rtlCol="0">
            <a:spAutoFit/>
          </a:bodyPr>
          <a:lstStyle/>
          <a:p>
            <a:pPr marL="19050">
              <a:spcBef>
                <a:spcPts val="1058"/>
              </a:spcBef>
            </a:pPr>
            <a:r>
              <a:rPr sz="4950" spc="12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950" spc="120" dirty="0">
                <a:solidFill>
                  <a:srgbClr val="404040"/>
                </a:solidFill>
                <a:latin typeface="Century Gothic"/>
                <a:cs typeface="Century Gothic"/>
              </a:rPr>
              <a:t>Melihat,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menonton,</a:t>
            </a:r>
            <a:r>
              <a:rPr sz="4950" spc="-16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mengamati,</a:t>
            </a:r>
            <a:endParaRPr sz="4950">
              <a:latin typeface="Century Gothic"/>
              <a:cs typeface="Century Gothic"/>
            </a:endParaRPr>
          </a:p>
          <a:p>
            <a:pPr marL="19050">
              <a:spcBef>
                <a:spcPts val="900"/>
              </a:spcBef>
            </a:pPr>
            <a:r>
              <a:rPr sz="4950" spc="98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950" spc="98" dirty="0">
                <a:solidFill>
                  <a:srgbClr val="404040"/>
                </a:solidFill>
                <a:latin typeface="Century Gothic"/>
                <a:cs typeface="Century Gothic"/>
              </a:rPr>
              <a:t>Mendengar,</a:t>
            </a:r>
            <a:r>
              <a:rPr sz="495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spc="-8" dirty="0">
                <a:solidFill>
                  <a:srgbClr val="404040"/>
                </a:solidFill>
                <a:latin typeface="Century Gothic"/>
                <a:cs typeface="Century Gothic"/>
              </a:rPr>
              <a:t>menyimak,</a:t>
            </a:r>
            <a:endParaRPr sz="4950">
              <a:latin typeface="Century Gothic"/>
              <a:cs typeface="Century Gothic"/>
            </a:endParaRPr>
          </a:p>
          <a:p>
            <a:pPr marL="533400" marR="7620" indent="-514350">
              <a:lnSpc>
                <a:spcPct val="90000"/>
              </a:lnSpc>
              <a:spcBef>
                <a:spcPts val="1515"/>
              </a:spcBef>
            </a:pPr>
            <a:r>
              <a:rPr sz="4950" spc="143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950" spc="143" dirty="0">
                <a:solidFill>
                  <a:srgbClr val="404040"/>
                </a:solidFill>
                <a:latin typeface="Century Gothic"/>
                <a:cs typeface="Century Gothic"/>
              </a:rPr>
              <a:t>Meraba,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menyentuh,</a:t>
            </a:r>
            <a:r>
              <a:rPr sz="4950" spc="-25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spc="-135" dirty="0">
                <a:solidFill>
                  <a:srgbClr val="404040"/>
                </a:solidFill>
                <a:latin typeface="Century Gothic"/>
                <a:cs typeface="Century Gothic"/>
              </a:rPr>
              <a:t>memegang,  </a:t>
            </a:r>
            <a:r>
              <a:rPr sz="4950" spc="-8" dirty="0">
                <a:solidFill>
                  <a:srgbClr val="404040"/>
                </a:solidFill>
                <a:latin typeface="Century Gothic"/>
                <a:cs typeface="Century Gothic"/>
              </a:rPr>
              <a:t>meremas,memotong,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menekan,  </a:t>
            </a:r>
            <a:r>
              <a:rPr sz="4950" spc="-8" dirty="0">
                <a:solidFill>
                  <a:srgbClr val="404040"/>
                </a:solidFill>
                <a:latin typeface="Century Gothic"/>
                <a:cs typeface="Century Gothic"/>
              </a:rPr>
              <a:t>merasakan</a:t>
            </a:r>
            <a:r>
              <a:rPr sz="4950" spc="-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(kulit)</a:t>
            </a:r>
            <a:endParaRPr sz="4950">
              <a:latin typeface="Century Gothic"/>
              <a:cs typeface="Century Gothic"/>
            </a:endParaRPr>
          </a:p>
          <a:p>
            <a:pPr marL="19050">
              <a:spcBef>
                <a:spcPts val="900"/>
              </a:spcBef>
            </a:pPr>
            <a:r>
              <a:rPr sz="4950" spc="12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950" spc="120" dirty="0">
                <a:solidFill>
                  <a:srgbClr val="404040"/>
                </a:solidFill>
                <a:latin typeface="Century Gothic"/>
                <a:cs typeface="Century Gothic"/>
              </a:rPr>
              <a:t>Mencium,</a:t>
            </a:r>
            <a:r>
              <a:rPr sz="495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dirty="0">
                <a:solidFill>
                  <a:srgbClr val="404040"/>
                </a:solidFill>
                <a:latin typeface="Century Gothic"/>
                <a:cs typeface="Century Gothic"/>
              </a:rPr>
              <a:t>menghidu</a:t>
            </a:r>
            <a:endParaRPr sz="4950">
              <a:latin typeface="Century Gothic"/>
              <a:cs typeface="Century Gothic"/>
            </a:endParaRPr>
          </a:p>
          <a:p>
            <a:pPr marL="19050">
              <a:spcBef>
                <a:spcPts val="900"/>
              </a:spcBef>
            </a:pPr>
            <a:r>
              <a:rPr sz="4950" spc="113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950" spc="113" dirty="0">
                <a:solidFill>
                  <a:srgbClr val="404040"/>
                </a:solidFill>
                <a:latin typeface="Century Gothic"/>
                <a:cs typeface="Century Gothic"/>
              </a:rPr>
              <a:t>Mengecap,</a:t>
            </a:r>
            <a:r>
              <a:rPr sz="4950" spc="-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950" spc="-8" dirty="0">
                <a:solidFill>
                  <a:srgbClr val="404040"/>
                </a:solidFill>
                <a:latin typeface="Century Gothic"/>
                <a:cs typeface="Century Gothic"/>
              </a:rPr>
              <a:t>mencicipi</a:t>
            </a:r>
            <a:endParaRPr sz="49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151" y="1198550"/>
            <a:ext cx="25050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7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78789" y="964691"/>
            <a:ext cx="3751325" cy="5008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4002405" y="9352088"/>
            <a:ext cx="2674620" cy="227948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8" y="971726"/>
            <a:ext cx="12731115" cy="1681229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dirty="0"/>
              <a:t>Apa </a:t>
            </a:r>
            <a:r>
              <a:rPr spc="-8" dirty="0"/>
              <a:t>yang dapat </a:t>
            </a:r>
            <a:r>
              <a:rPr dirty="0"/>
              <a:t>kita </a:t>
            </a:r>
            <a:r>
              <a:rPr spc="-8" dirty="0"/>
              <a:t>lakukan dengan  Loose </a:t>
            </a:r>
            <a:r>
              <a:rPr dirty="0"/>
              <a:t>Parts</a:t>
            </a:r>
            <a:r>
              <a:rPr spc="3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1373886" y="3188969"/>
            <a:ext cx="6787134" cy="5061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8877680" y="3044151"/>
            <a:ext cx="2935605" cy="5602496"/>
          </a:xfrm>
          <a:prstGeom prst="rect">
            <a:avLst/>
          </a:prstGeom>
        </p:spPr>
        <p:txBody>
          <a:bodyPr vert="horz" wrap="square" lIns="0" tIns="130493" rIns="0" bIns="0" rtlCol="0">
            <a:spAutoFit/>
          </a:bodyPr>
          <a:lstStyle/>
          <a:p>
            <a:pPr marL="533400" indent="-514350">
              <a:spcBef>
                <a:spcPts val="1028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Membangun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85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spc="23" dirty="0">
                <a:solidFill>
                  <a:srgbClr val="404040"/>
                </a:solidFill>
                <a:latin typeface="Century Gothic"/>
                <a:cs typeface="Century Gothic"/>
              </a:rPr>
              <a:t>M</a:t>
            </a: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en</a:t>
            </a:r>
            <a:r>
              <a:rPr sz="2550" spc="8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ko</a:t>
            </a:r>
            <a:r>
              <a:rPr sz="2550" spc="-23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550" spc="-8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550" spc="-3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ruk</a:t>
            </a:r>
            <a:r>
              <a:rPr sz="2550" spc="-8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78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Memainkan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90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spc="-8" dirty="0">
                <a:solidFill>
                  <a:srgbClr val="404040"/>
                </a:solidFill>
                <a:latin typeface="Century Gothic"/>
                <a:cs typeface="Century Gothic"/>
              </a:rPr>
              <a:t>Experiment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93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Invent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78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Merancang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90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Explore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85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spc="-8" dirty="0">
                <a:solidFill>
                  <a:srgbClr val="404040"/>
                </a:solidFill>
                <a:latin typeface="Century Gothic"/>
                <a:cs typeface="Century Gothic"/>
              </a:rPr>
              <a:t>Discovery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85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Evaluasi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90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Modifikasi</a:t>
            </a:r>
            <a:endParaRPr sz="2550">
              <a:latin typeface="Century Gothic"/>
              <a:cs typeface="Century Gothic"/>
            </a:endParaRPr>
          </a:p>
          <a:p>
            <a:pPr marL="533400" indent="-514350">
              <a:spcBef>
                <a:spcPts val="878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550" dirty="0">
                <a:solidFill>
                  <a:srgbClr val="404040"/>
                </a:solidFill>
                <a:latin typeface="Century Gothic"/>
                <a:cs typeface="Century Gothic"/>
              </a:rPr>
              <a:t>Memantulkan</a:t>
            </a:r>
            <a:endParaRPr sz="2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24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44641" y="2894228"/>
            <a:ext cx="3280410" cy="5790368"/>
          </a:xfrm>
          <a:prstGeom prst="rect">
            <a:avLst/>
          </a:prstGeom>
        </p:spPr>
        <p:txBody>
          <a:bodyPr vert="horz" wrap="square" lIns="0" tIns="151448" rIns="0" bIns="0" rtlCol="0">
            <a:spAutoFit/>
          </a:bodyPr>
          <a:lstStyle/>
          <a:p>
            <a:pPr marL="293370" indent="-274320">
              <a:spcBef>
                <a:spcPts val="119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spc="-8" dirty="0">
                <a:latin typeface="Century Gothic"/>
                <a:cs typeface="Century Gothic"/>
              </a:rPr>
              <a:t>Mempelajari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Berpikir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Menimbang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50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mengukur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spc="-8" dirty="0">
                <a:latin typeface="Century Gothic"/>
                <a:cs typeface="Century Gothic"/>
              </a:rPr>
              <a:t>menggambar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membuat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menghitung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50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mengecat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Memecah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50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dirty="0">
                <a:latin typeface="Century Gothic"/>
                <a:cs typeface="Century Gothic"/>
              </a:rPr>
              <a:t>Memotong</a:t>
            </a:r>
            <a:endParaRPr sz="2550">
              <a:latin typeface="Century Gothic"/>
              <a:cs typeface="Century Gothic"/>
            </a:endParaRPr>
          </a:p>
          <a:p>
            <a:pPr marL="293370" indent="-274320">
              <a:spcBef>
                <a:spcPts val="104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550" spc="-8" dirty="0">
                <a:latin typeface="Century Gothic"/>
                <a:cs typeface="Century Gothic"/>
              </a:rPr>
              <a:t>Menggelindingkan</a:t>
            </a:r>
            <a:endParaRPr sz="25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46AA1A6-AEC9-8CAB-D721-BC3ABA5A5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8" y="1052213"/>
            <a:ext cx="4531995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Prinsip</a:t>
            </a:r>
            <a:r>
              <a:rPr spc="-98" dirty="0"/>
              <a:t> </a:t>
            </a:r>
            <a:r>
              <a:rPr spc="-8" dirty="0"/>
              <a:t>Utama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02406" y="3046514"/>
            <a:ext cx="5824538" cy="5500543"/>
          </a:xfrm>
          <a:prstGeom prst="rect">
            <a:avLst/>
          </a:prstGeom>
        </p:spPr>
        <p:txBody>
          <a:bodyPr vert="horz" wrap="square" lIns="0" tIns="82866" rIns="0" bIns="0" rtlCol="0">
            <a:spAutoFit/>
          </a:bodyPr>
          <a:lstStyle/>
          <a:p>
            <a:pPr marL="19050">
              <a:spcBef>
                <a:spcPts val="651"/>
              </a:spcBef>
            </a:pPr>
            <a:r>
              <a:rPr sz="4200" spc="306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306" dirty="0">
                <a:solidFill>
                  <a:srgbClr val="404040"/>
                </a:solidFill>
                <a:latin typeface="Century Gothic"/>
                <a:cs typeface="Century Gothic"/>
              </a:rPr>
              <a:t>“Be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4200" spc="-3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part”</a:t>
            </a:r>
            <a:endParaRPr sz="4200">
              <a:latin typeface="Century Gothic"/>
              <a:cs typeface="Century Gothic"/>
            </a:endParaRPr>
          </a:p>
          <a:p>
            <a:pPr marL="681989" indent="-662939">
              <a:spcBef>
                <a:spcPts val="503"/>
              </a:spcBef>
              <a:buClr>
                <a:srgbClr val="353535"/>
              </a:buClr>
              <a:buFont typeface="Wingdings 3"/>
              <a:buChar char="&gt;"/>
              <a:tabLst>
                <a:tab pos="681989" algn="l"/>
              </a:tabLst>
            </a:pP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Free</a:t>
            </a:r>
            <a:r>
              <a:rPr sz="4200" spc="1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dirty="0">
                <a:solidFill>
                  <a:srgbClr val="404040"/>
                </a:solidFill>
                <a:latin typeface="Century Gothic"/>
                <a:cs typeface="Century Gothic"/>
              </a:rPr>
              <a:t>mind,</a:t>
            </a:r>
            <a:endParaRPr sz="4200">
              <a:latin typeface="Century Gothic"/>
              <a:cs typeface="Century Gothic"/>
            </a:endParaRPr>
          </a:p>
          <a:p>
            <a:pPr marL="681989" indent="-662939">
              <a:spcBef>
                <a:spcPts val="488"/>
              </a:spcBef>
              <a:buClr>
                <a:srgbClr val="353535"/>
              </a:buClr>
              <a:buFont typeface="Wingdings 3"/>
              <a:buChar char="&gt;"/>
              <a:tabLst>
                <a:tab pos="681989" algn="l"/>
              </a:tabLst>
            </a:pP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Bebas..merdeka…</a:t>
            </a:r>
            <a:endParaRPr sz="4200">
              <a:latin typeface="Century Gothic"/>
              <a:cs typeface="Century Gothic"/>
            </a:endParaRPr>
          </a:p>
          <a:p>
            <a:pPr marL="681989" indent="-662939">
              <a:spcBef>
                <a:spcPts val="488"/>
              </a:spcBef>
              <a:buClr>
                <a:srgbClr val="353535"/>
              </a:buClr>
              <a:buFont typeface="Wingdings 3"/>
              <a:buChar char="&gt;"/>
              <a:tabLst>
                <a:tab pos="681989" algn="l"/>
              </a:tabLst>
            </a:pP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Kreatif</a:t>
            </a:r>
            <a:endParaRPr sz="4200">
              <a:latin typeface="Century Gothic"/>
              <a:cs typeface="Century Gothic"/>
            </a:endParaRPr>
          </a:p>
          <a:p>
            <a:pPr marL="681989" indent="-662939">
              <a:spcBef>
                <a:spcPts val="503"/>
              </a:spcBef>
              <a:buClr>
                <a:srgbClr val="353535"/>
              </a:buClr>
              <a:buFont typeface="Wingdings 3"/>
              <a:buChar char="&gt;"/>
              <a:tabLst>
                <a:tab pos="681989" algn="l"/>
              </a:tabLst>
            </a:pPr>
            <a:r>
              <a:rPr sz="4200" dirty="0">
                <a:solidFill>
                  <a:srgbClr val="404040"/>
                </a:solidFill>
                <a:latin typeface="Century Gothic"/>
                <a:cs typeface="Century Gothic"/>
              </a:rPr>
              <a:t>Original</a:t>
            </a:r>
            <a:endParaRPr sz="4200">
              <a:latin typeface="Century Gothic"/>
              <a:cs typeface="Century Gothic"/>
            </a:endParaRPr>
          </a:p>
          <a:p>
            <a:pPr marL="533400" marR="2248853" indent="-514350">
              <a:lnSpc>
                <a:spcPts val="4035"/>
              </a:lnSpc>
              <a:spcBef>
                <a:spcPts val="1463"/>
              </a:spcBef>
              <a:buClr>
                <a:srgbClr val="353535"/>
              </a:buClr>
              <a:buFont typeface="Wingdings 3"/>
              <a:buChar char="&gt;"/>
              <a:tabLst>
                <a:tab pos="681989" algn="l"/>
              </a:tabLst>
            </a:pPr>
            <a:r>
              <a:rPr sz="2700" dirty="0"/>
              <a:t>	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No </a:t>
            </a:r>
            <a:r>
              <a:rPr sz="4200" spc="-203" dirty="0">
                <a:solidFill>
                  <a:srgbClr val="404040"/>
                </a:solidFill>
                <a:latin typeface="Century Gothic"/>
                <a:cs typeface="Century Gothic"/>
              </a:rPr>
              <a:t>specific  </a:t>
            </a:r>
            <a:r>
              <a:rPr sz="4200" dirty="0">
                <a:solidFill>
                  <a:srgbClr val="404040"/>
                </a:solidFill>
                <a:latin typeface="Century Gothic"/>
                <a:cs typeface="Century Gothic"/>
              </a:rPr>
              <a:t>instruction</a:t>
            </a:r>
            <a:endParaRPr sz="4200">
              <a:latin typeface="Century Gothic"/>
              <a:cs typeface="Century Gothic"/>
            </a:endParaRPr>
          </a:p>
          <a:p>
            <a:pPr marL="19050">
              <a:spcBef>
                <a:spcPts val="518"/>
              </a:spcBef>
            </a:pPr>
            <a:r>
              <a:rPr sz="4200" spc="113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113" dirty="0">
                <a:solidFill>
                  <a:srgbClr val="404040"/>
                </a:solidFill>
                <a:latin typeface="Century Gothic"/>
                <a:cs typeface="Century Gothic"/>
              </a:rPr>
              <a:t>Bersyukur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&amp;</a:t>
            </a:r>
            <a:r>
              <a:rPr sz="4200" spc="-127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150" dirty="0">
                <a:solidFill>
                  <a:srgbClr val="404040"/>
                </a:solidFill>
                <a:latin typeface="Century Gothic"/>
                <a:cs typeface="Century Gothic"/>
              </a:rPr>
              <a:t>Qonaah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25861" y="2155698"/>
            <a:ext cx="4549139" cy="6053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25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2405" y="9352088"/>
            <a:ext cx="2674620" cy="227948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485383"/>
            <a:ext cx="2614613" cy="1168718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2406" y="5826055"/>
            <a:ext cx="6460808" cy="1265731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8100" dirty="0"/>
              <a:t>Math &amp;</a:t>
            </a:r>
            <a:r>
              <a:rPr sz="8100" spc="-135" dirty="0"/>
              <a:t> </a:t>
            </a:r>
            <a:r>
              <a:rPr sz="8100" spc="-8" dirty="0"/>
              <a:t>Sains</a:t>
            </a:r>
            <a:endParaRPr sz="8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71ECBEB-674F-3268-9FC4-B2CCF1A4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929" y="957809"/>
            <a:ext cx="5047298" cy="1265731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8100" b="1" dirty="0">
                <a:latin typeface="Berlin Sans FB"/>
                <a:cs typeface="Berlin Sans FB"/>
              </a:rPr>
              <a:t>Eksplorasi</a:t>
            </a:r>
            <a:endParaRPr sz="8100">
              <a:latin typeface="Berlin Sans FB"/>
              <a:cs typeface="Berlin Sans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94459" y="3630165"/>
            <a:ext cx="6556248" cy="6528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27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000" y="205740"/>
            <a:ext cx="8565642" cy="5630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9144000" y="6169911"/>
            <a:ext cx="8853678" cy="3989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9872" y="589929"/>
            <a:ext cx="1944053" cy="758862"/>
          </a:xfrm>
          <a:prstGeom prst="rect">
            <a:avLst/>
          </a:prstGeom>
        </p:spPr>
        <p:txBody>
          <a:bodyPr vert="horz" wrap="square" lIns="0" tIns="20003" rIns="0" bIns="0" rtlCol="0" anchor="ctr">
            <a:spAutoFit/>
          </a:bodyPr>
          <a:lstStyle/>
          <a:p>
            <a:pPr marL="19050">
              <a:spcBef>
                <a:spcPts val="158"/>
              </a:spcBef>
            </a:pPr>
            <a:r>
              <a:rPr sz="4800" spc="-8" dirty="0"/>
              <a:t>STE</a:t>
            </a:r>
            <a:r>
              <a:rPr sz="4800" spc="15" dirty="0"/>
              <a:t>A</a:t>
            </a:r>
            <a:r>
              <a:rPr sz="4800" dirty="0"/>
              <a:t>M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069021" y="1177861"/>
            <a:ext cx="3578543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2700" spc="-8" dirty="0">
                <a:solidFill>
                  <a:srgbClr val="404040"/>
                </a:solidFill>
                <a:latin typeface="Century Gothic"/>
                <a:cs typeface="Century Gothic"/>
              </a:rPr>
              <a:t>Membuat </a:t>
            </a:r>
            <a:r>
              <a:rPr sz="2700" spc="-30" dirty="0">
                <a:solidFill>
                  <a:srgbClr val="404040"/>
                </a:solidFill>
                <a:latin typeface="Century Gothic"/>
                <a:cs typeface="Century Gothic"/>
              </a:rPr>
              <a:t>Water</a:t>
            </a:r>
            <a:r>
              <a:rPr sz="2700" spc="3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2700" spc="-23" dirty="0">
                <a:solidFill>
                  <a:srgbClr val="404040"/>
                </a:solidFill>
                <a:latin typeface="Century Gothic"/>
                <a:cs typeface="Century Gothic"/>
              </a:rPr>
              <a:t>Wall</a:t>
            </a:r>
            <a:endParaRPr sz="2700">
              <a:latin typeface="Century Gothic"/>
              <a:cs typeface="Century Gothic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5247" y="1890521"/>
          <a:ext cx="15759111" cy="8092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2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6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Science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5353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1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Sifat 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air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mengalir </a:t>
                      </a:r>
                      <a:r>
                        <a:rPr sz="27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dari dataran</a:t>
                      </a:r>
                      <a:r>
                        <a:rPr sz="2700" b="1" spc="-8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tinggi  ke</a:t>
                      </a:r>
                      <a:r>
                        <a:rPr sz="27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rendah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5353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Technology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spc="-15" dirty="0">
                          <a:latin typeface="Century Gothic"/>
                          <a:cs typeface="Century Gothic"/>
                        </a:rPr>
                        <a:t>Water Wall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di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halaman</a:t>
                      </a:r>
                      <a:r>
                        <a:rPr sz="2700" spc="9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sekolah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Engineering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972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Gambar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dan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desain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water wall 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Membuat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struktur </a:t>
                      </a:r>
                      <a:r>
                        <a:rPr sz="2700" spc="-15" dirty="0">
                          <a:latin typeface="Century Gothic"/>
                          <a:cs typeface="Century Gothic"/>
                        </a:rPr>
                        <a:t>water</a:t>
                      </a:r>
                      <a:r>
                        <a:rPr sz="2700" spc="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wall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19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5" dirty="0">
                          <a:latin typeface="Century Gothic"/>
                          <a:cs typeface="Century Gothic"/>
                        </a:rPr>
                        <a:t>Art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CE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692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dirty="0">
                          <a:latin typeface="Century Gothic"/>
                          <a:cs typeface="Century Gothic"/>
                        </a:rPr>
                        <a:t>Membuat </a:t>
                      </a:r>
                      <a:r>
                        <a:rPr sz="2700" spc="-15" dirty="0">
                          <a:latin typeface="Century Gothic"/>
                          <a:cs typeface="Century Gothic"/>
                        </a:rPr>
                        <a:t>water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wall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dengan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rapih  </a:t>
                      </a:r>
                      <a:r>
                        <a:rPr sz="2700" spc="5" dirty="0">
                          <a:latin typeface="Century Gothic"/>
                          <a:cs typeface="Century Gothic"/>
                        </a:rPr>
                        <a:t>Memilih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bahan yang</a:t>
                      </a:r>
                      <a:r>
                        <a:rPr sz="27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menarik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53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Mathematic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Berapa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lama air mengalir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dari</a:t>
                      </a:r>
                      <a:r>
                        <a:rPr sz="2700" spc="-9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botol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700" spc="-10" dirty="0">
                          <a:latin typeface="Century Gothic"/>
                          <a:cs typeface="Century Gothic"/>
                        </a:rPr>
                        <a:t>pertama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hingga</a:t>
                      </a:r>
                      <a:r>
                        <a:rPr sz="2700" spc="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terakhir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1440" marR="307975">
                        <a:lnSpc>
                          <a:spcPct val="100000"/>
                        </a:lnSpc>
                      </a:pPr>
                      <a:r>
                        <a:rPr sz="2700" spc="-5" dirty="0">
                          <a:latin typeface="Century Gothic"/>
                          <a:cs typeface="Century Gothic"/>
                        </a:rPr>
                        <a:t>Berapa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lama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kelereng 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menggelinding </a:t>
                      </a:r>
                      <a:r>
                        <a:rPr sz="2700" spc="-5" dirty="0">
                          <a:latin typeface="Century Gothic"/>
                          <a:cs typeface="Century Gothic"/>
                        </a:rPr>
                        <a:t>dari </a:t>
                      </a:r>
                      <a:r>
                        <a:rPr sz="2700" spc="-10" dirty="0">
                          <a:latin typeface="Century Gothic"/>
                          <a:cs typeface="Century Gothic"/>
                        </a:rPr>
                        <a:t>botol pertama 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hingga</a:t>
                      </a:r>
                      <a:r>
                        <a:rPr sz="27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2700" dirty="0">
                          <a:latin typeface="Century Gothic"/>
                          <a:cs typeface="Century Gothic"/>
                        </a:rPr>
                        <a:t>finish</a:t>
                      </a:r>
                      <a:endParaRPr sz="2700">
                        <a:latin typeface="Century Gothic"/>
                        <a:cs typeface="Century Gothic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892789" y="1933955"/>
            <a:ext cx="6019037" cy="72854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EEC7DC1-4E58-6C86-4BEF-0CCFC8A38683}"/>
              </a:ext>
            </a:extLst>
          </p:cNvPr>
          <p:cNvSpPr/>
          <p:nvPr/>
        </p:nvSpPr>
        <p:spPr>
          <a:xfrm>
            <a:off x="12573000" y="723900"/>
            <a:ext cx="4631231" cy="1882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7551F58-A42C-4D7D-380D-25BD9908A5B1}"/>
              </a:ext>
            </a:extLst>
          </p:cNvPr>
          <p:cNvSpPr txBox="1">
            <a:spLocks/>
          </p:cNvSpPr>
          <p:nvPr/>
        </p:nvSpPr>
        <p:spPr>
          <a:xfrm>
            <a:off x="884514" y="1308770"/>
            <a:ext cx="749748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500">
              <a:spcBef>
                <a:spcPts val="100"/>
              </a:spcBef>
            </a:pPr>
            <a:r>
              <a:rPr lang="en-US" sz="4000" spc="-5" dirty="0"/>
              <a:t>Loose</a:t>
            </a:r>
            <a:r>
              <a:rPr lang="en-US" sz="4000" spc="10" dirty="0"/>
              <a:t> </a:t>
            </a:r>
            <a:r>
              <a:rPr lang="en-US" sz="4000" dirty="0"/>
              <a:t>Parts….</a:t>
            </a:r>
          </a:p>
          <a:p>
            <a:pPr marL="63500">
              <a:tabLst>
                <a:tab pos="1199515" algn="l"/>
              </a:tabLst>
            </a:pPr>
            <a:r>
              <a:rPr lang="en-US" sz="4000" spc="-670" dirty="0"/>
              <a:t>from</a:t>
            </a:r>
            <a:r>
              <a:rPr lang="en-US" sz="4000" spc="-1005" baseline="63888" dirty="0">
                <a:solidFill>
                  <a:srgbClr val="FDFFFF"/>
                </a:solidFill>
              </a:rPr>
              <a:t>3	</a:t>
            </a:r>
            <a:r>
              <a:rPr lang="en-US" sz="4000" dirty="0"/>
              <a:t>Reggio </a:t>
            </a:r>
            <a:r>
              <a:rPr lang="en-US" sz="4000" spc="-5" dirty="0"/>
              <a:t>Emilia</a:t>
            </a:r>
            <a:r>
              <a:rPr lang="en-US" sz="4000" spc="-55" dirty="0"/>
              <a:t> </a:t>
            </a:r>
            <a:r>
              <a:rPr lang="en-US" sz="4000" spc="-5" dirty="0"/>
              <a:t>inspired</a:t>
            </a:r>
            <a:endParaRPr lang="en-US" sz="4000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7D12FCD-432D-3186-D3D7-8F0D12B5B4BE}"/>
              </a:ext>
            </a:extLst>
          </p:cNvPr>
          <p:cNvSpPr/>
          <p:nvPr/>
        </p:nvSpPr>
        <p:spPr>
          <a:xfrm>
            <a:off x="3581400" y="3216402"/>
            <a:ext cx="11303508" cy="619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74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E55F257-6887-A2B8-5AAE-4674AEBEF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2535" y="2903151"/>
            <a:ext cx="4300538" cy="1373453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 marR="7620">
              <a:spcBef>
                <a:spcPts val="150"/>
              </a:spcBef>
            </a:pPr>
            <a:r>
              <a:rPr spc="-8" dirty="0"/>
              <a:t>Invent </a:t>
            </a:r>
            <a:r>
              <a:rPr dirty="0"/>
              <a:t>..  Techn</a:t>
            </a:r>
            <a:r>
              <a:rPr spc="-23" dirty="0"/>
              <a:t>o</a:t>
            </a:r>
            <a:r>
              <a:rPr spc="-8" dirty="0"/>
              <a:t>logy..</a:t>
            </a:r>
          </a:p>
        </p:txBody>
      </p:sp>
      <p:sp>
        <p:nvSpPr>
          <p:cNvPr id="4" name="object 4"/>
          <p:cNvSpPr/>
          <p:nvPr/>
        </p:nvSpPr>
        <p:spPr>
          <a:xfrm>
            <a:off x="9761220" y="964691"/>
            <a:ext cx="7429500" cy="859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4002405" y="9353093"/>
            <a:ext cx="2674620" cy="2269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29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63443" y="4461953"/>
            <a:ext cx="317849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Konstruksi</a:t>
            </a:r>
          </a:p>
        </p:txBody>
      </p:sp>
      <p:sp>
        <p:nvSpPr>
          <p:cNvPr id="4" name="object 4"/>
          <p:cNvSpPr/>
          <p:nvPr/>
        </p:nvSpPr>
        <p:spPr>
          <a:xfrm>
            <a:off x="1357883" y="1170431"/>
            <a:ext cx="6295644" cy="8405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943356" y="9726167"/>
            <a:ext cx="2674620" cy="2269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60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30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DC79C1-9E9B-F167-A6B6-38AA98858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" y="6485383"/>
            <a:ext cx="2614613" cy="1168718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2406" y="5826055"/>
            <a:ext cx="8466773" cy="1265731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8100" spc="-15" dirty="0"/>
              <a:t>Seni </a:t>
            </a:r>
            <a:r>
              <a:rPr sz="8100" dirty="0"/>
              <a:t>&amp;</a:t>
            </a:r>
            <a:r>
              <a:rPr sz="8100" spc="-83" dirty="0"/>
              <a:t> </a:t>
            </a:r>
            <a:r>
              <a:rPr sz="8100" spc="-8" dirty="0"/>
              <a:t>Kreativitas</a:t>
            </a:r>
            <a:endParaRPr sz="81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7929" y="1052213"/>
            <a:ext cx="310229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Mandala</a:t>
            </a:r>
          </a:p>
        </p:txBody>
      </p:sp>
      <p:sp>
        <p:nvSpPr>
          <p:cNvPr id="4" name="object 4"/>
          <p:cNvSpPr/>
          <p:nvPr/>
        </p:nvSpPr>
        <p:spPr>
          <a:xfrm>
            <a:off x="7726680" y="788670"/>
            <a:ext cx="9612630" cy="8533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4021455" y="9371138"/>
            <a:ext cx="2598420" cy="208711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8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9815" y="9353093"/>
            <a:ext cx="77153" cy="2269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350" dirty="0">
                <a:solidFill>
                  <a:srgbClr val="888888"/>
                </a:solidFill>
                <a:latin typeface="Century Gothic"/>
                <a:cs typeface="Century Gothic"/>
              </a:rPr>
              <a:t>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32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8689" y="3659885"/>
            <a:ext cx="5653278" cy="5847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52D5846-FDBB-8056-61C9-5258EF62A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/>
          <p:nvPr/>
        </p:nvSpPr>
        <p:spPr>
          <a:xfrm>
            <a:off x="9381745" y="585215"/>
            <a:ext cx="8487917" cy="9116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4021455" y="9371138"/>
            <a:ext cx="2636520" cy="208711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8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24125" y="1481071"/>
            <a:ext cx="3419475" cy="1681229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57150" marR="45720">
              <a:spcBef>
                <a:spcPts val="150"/>
              </a:spcBef>
            </a:pPr>
            <a:r>
              <a:rPr spc="-1298" dirty="0"/>
              <a:t>D</a:t>
            </a:r>
            <a:r>
              <a:rPr sz="4500" spc="-1945" baseline="27777" dirty="0">
                <a:solidFill>
                  <a:srgbClr val="FDFFFF"/>
                </a:solidFill>
              </a:rPr>
              <a:t>33</a:t>
            </a:r>
            <a:r>
              <a:rPr sz="4500" spc="-495" baseline="27777" dirty="0">
                <a:solidFill>
                  <a:srgbClr val="FDFFFF"/>
                </a:solidFill>
              </a:rPr>
              <a:t> </a:t>
            </a:r>
            <a:r>
              <a:rPr sz="5400" spc="-8" dirty="0"/>
              <a:t>iorama</a:t>
            </a:r>
            <a:r>
              <a:rPr sz="5400" spc="-53" dirty="0"/>
              <a:t> </a:t>
            </a:r>
            <a:r>
              <a:rPr sz="5400" dirty="0"/>
              <a:t>-  Tematik</a:t>
            </a:r>
            <a:endParaRPr sz="5400"/>
          </a:p>
        </p:txBody>
      </p:sp>
      <p:sp>
        <p:nvSpPr>
          <p:cNvPr id="6" name="object 6"/>
          <p:cNvSpPr/>
          <p:nvPr/>
        </p:nvSpPr>
        <p:spPr>
          <a:xfrm>
            <a:off x="934974" y="4489703"/>
            <a:ext cx="7790688" cy="51526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1449" y="6101905"/>
            <a:ext cx="4851083" cy="11272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7200" b="1" spc="-8" dirty="0">
                <a:solidFill>
                  <a:srgbClr val="178DBA"/>
                </a:solidFill>
                <a:latin typeface="Garamond"/>
                <a:cs typeface="Garamond"/>
              </a:rPr>
              <a:t>Craft</a:t>
            </a:r>
            <a:r>
              <a:rPr sz="7200" b="1" spc="-120" dirty="0">
                <a:solidFill>
                  <a:srgbClr val="178DBA"/>
                </a:solidFill>
                <a:latin typeface="Garamond"/>
                <a:cs typeface="Garamond"/>
              </a:rPr>
              <a:t> </a:t>
            </a:r>
            <a:r>
              <a:rPr sz="7200" b="1" dirty="0">
                <a:solidFill>
                  <a:srgbClr val="178DBA"/>
                </a:solidFill>
                <a:latin typeface="Garamond"/>
                <a:cs typeface="Garamond"/>
              </a:rPr>
              <a:t>animal</a:t>
            </a:r>
            <a:endParaRPr sz="7200">
              <a:latin typeface="Garamond"/>
              <a:cs typeface="Garam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61953" y="820674"/>
            <a:ext cx="5646419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1001420" y="9861042"/>
            <a:ext cx="2967990" cy="24910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>
              <a:spcBef>
                <a:spcPts val="143"/>
              </a:spcBef>
            </a:pPr>
            <a:r>
              <a:rPr sz="1500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500" spc="-10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50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3605" y="1215361"/>
            <a:ext cx="425768" cy="464551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spcBef>
                <a:spcPts val="23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34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060" y="5861303"/>
            <a:ext cx="4962906" cy="3605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/>
          <p:nvPr/>
        </p:nvSpPr>
        <p:spPr>
          <a:xfrm>
            <a:off x="882395" y="820675"/>
            <a:ext cx="4155948" cy="3557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8" name="object 8"/>
          <p:cNvSpPr/>
          <p:nvPr/>
        </p:nvSpPr>
        <p:spPr>
          <a:xfrm>
            <a:off x="12271247" y="5390387"/>
            <a:ext cx="4123944" cy="4123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/>
          <p:nvPr/>
        </p:nvSpPr>
        <p:spPr>
          <a:xfrm>
            <a:off x="6078473" y="873252"/>
            <a:ext cx="4629149" cy="32895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8222" y="1052213"/>
            <a:ext cx="5765480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Craft -</a:t>
            </a:r>
            <a:r>
              <a:rPr spc="-120" dirty="0"/>
              <a:t> </a:t>
            </a:r>
            <a:r>
              <a:rPr spc="-8" dirty="0"/>
              <a:t>huma</a:t>
            </a:r>
            <a:r>
              <a:rPr lang="en-US" spc="-8" dirty="0"/>
              <a:t>ns</a:t>
            </a:r>
            <a:endParaRPr spc="-8" dirty="0"/>
          </a:p>
        </p:txBody>
      </p:sp>
      <p:sp>
        <p:nvSpPr>
          <p:cNvPr id="4" name="object 4"/>
          <p:cNvSpPr txBox="1"/>
          <p:nvPr/>
        </p:nvSpPr>
        <p:spPr>
          <a:xfrm>
            <a:off x="8263779" y="984407"/>
            <a:ext cx="419100" cy="83484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r>
              <a:rPr sz="5400" spc="-8" dirty="0">
                <a:solidFill>
                  <a:srgbClr val="178DBA"/>
                </a:solidFill>
                <a:latin typeface="Century Gothic"/>
                <a:cs typeface="Century Gothic"/>
              </a:rPr>
              <a:t>n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8494" y="5429250"/>
            <a:ext cx="4626864" cy="3673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7" name="object 7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36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5025" y="5648705"/>
            <a:ext cx="4160519" cy="3673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9" name="object 9"/>
          <p:cNvSpPr/>
          <p:nvPr/>
        </p:nvSpPr>
        <p:spPr>
          <a:xfrm>
            <a:off x="11416284" y="1001268"/>
            <a:ext cx="5536692" cy="832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/>
          <p:nvPr/>
        </p:nvSpPr>
        <p:spPr>
          <a:xfrm>
            <a:off x="7875269" y="1271017"/>
            <a:ext cx="2871216" cy="35867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47600F2-4617-1CBC-BB78-23F6A1821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" y="6485383"/>
            <a:ext cx="2614613" cy="1168718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2406" y="5826055"/>
            <a:ext cx="10867073" cy="1265731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z="8100" dirty="0"/>
              <a:t>Loose Parts &amp;</a:t>
            </a:r>
            <a:r>
              <a:rPr sz="8100" spc="-113" dirty="0"/>
              <a:t> </a:t>
            </a:r>
            <a:r>
              <a:rPr sz="8100" dirty="0"/>
              <a:t>Literacy</a:t>
            </a:r>
            <a:endParaRPr sz="8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9" y="1052213"/>
            <a:ext cx="5073968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Eksploring</a:t>
            </a:r>
            <a:r>
              <a:rPr spc="-83" dirty="0"/>
              <a:t> </a:t>
            </a:r>
            <a:r>
              <a:rPr dirty="0"/>
              <a:t>Lines</a:t>
            </a:r>
          </a:p>
        </p:txBody>
      </p:sp>
      <p:sp>
        <p:nvSpPr>
          <p:cNvPr id="3" name="object 3"/>
          <p:cNvSpPr/>
          <p:nvPr/>
        </p:nvSpPr>
        <p:spPr>
          <a:xfrm>
            <a:off x="10218420" y="315467"/>
            <a:ext cx="7477506" cy="9971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2357438" y="3246311"/>
            <a:ext cx="5040630" cy="4691669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19050" marR="7620">
              <a:lnSpc>
                <a:spcPct val="90000"/>
              </a:lnSpc>
              <a:spcBef>
                <a:spcPts val="945"/>
              </a:spcBef>
            </a:pPr>
            <a:r>
              <a:rPr sz="6600" spc="-8" dirty="0">
                <a:latin typeface="Century Gothic"/>
                <a:cs typeface="Century Gothic"/>
              </a:rPr>
              <a:t>Garis lurus  </a:t>
            </a:r>
            <a:r>
              <a:rPr sz="6600" dirty="0">
                <a:latin typeface="Century Gothic"/>
                <a:cs typeface="Century Gothic"/>
              </a:rPr>
              <a:t>Lengkung  </a:t>
            </a:r>
            <a:r>
              <a:rPr sz="6600" spc="-8" dirty="0">
                <a:latin typeface="Century Gothic"/>
                <a:cs typeface="Century Gothic"/>
              </a:rPr>
              <a:t>Gelombang  Simpul  Bergerigi</a:t>
            </a:r>
            <a:endParaRPr sz="6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603F86A-7F71-7927-3FEE-7F0FCE6D6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35792" y="3835208"/>
            <a:ext cx="505682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Membuat</a:t>
            </a:r>
            <a:r>
              <a:rPr spc="-127" dirty="0"/>
              <a:t> </a:t>
            </a:r>
            <a:r>
              <a:rPr spc="-8" dirty="0"/>
              <a:t>pola</a:t>
            </a:r>
          </a:p>
        </p:txBody>
      </p:sp>
      <p:sp>
        <p:nvSpPr>
          <p:cNvPr id="4" name="object 4"/>
          <p:cNvSpPr/>
          <p:nvPr/>
        </p:nvSpPr>
        <p:spPr>
          <a:xfrm>
            <a:off x="1570482" y="473202"/>
            <a:ext cx="8412480" cy="841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mouseover3.jpg">
            <a:extLst>
              <a:ext uri="{FF2B5EF4-FFF2-40B4-BE49-F238E27FC236}">
                <a16:creationId xmlns:a16="http://schemas.microsoft.com/office/drawing/2014/main" id="{8322995E-7C24-4274-869B-A7FF9FA2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052" y="1828800"/>
            <a:ext cx="12131548" cy="2781300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Arial Narrow" pitchFamily="34" charset="0"/>
              </a:rPr>
              <a:t>Kreativitas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bukan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hanya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untuk</a:t>
            </a:r>
            <a:r>
              <a:rPr lang="en-US" sz="5400" dirty="0">
                <a:latin typeface="Arial Narrow" pitchFamily="34" charset="0"/>
              </a:rPr>
              <a:t> yang </a:t>
            </a:r>
            <a:r>
              <a:rPr lang="en-US" sz="5400" dirty="0" err="1">
                <a:latin typeface="Arial Narrow" pitchFamily="34" charset="0"/>
              </a:rPr>
              <a:t>berbakat</a:t>
            </a:r>
            <a:r>
              <a:rPr lang="en-US" sz="5400" dirty="0">
                <a:latin typeface="Arial Narrow" pitchFamily="34" charset="0"/>
              </a:rPr>
              <a:t>, </a:t>
            </a:r>
            <a:r>
              <a:rPr lang="en-US" sz="5400" dirty="0" err="1">
                <a:latin typeface="Arial Narrow" pitchFamily="34" charset="0"/>
              </a:rPr>
              <a:t>semua</a:t>
            </a:r>
            <a:r>
              <a:rPr lang="en-US" sz="5400" dirty="0">
                <a:latin typeface="Arial Narrow" pitchFamily="34" charset="0"/>
              </a:rPr>
              <a:t> orang </a:t>
            </a:r>
            <a:r>
              <a:rPr lang="en-US" sz="5400" dirty="0" err="1">
                <a:latin typeface="Arial Narrow" pitchFamily="34" charset="0"/>
              </a:rPr>
              <a:t>kreatif</a:t>
            </a:r>
            <a:r>
              <a:rPr lang="en-US" sz="5400" dirty="0">
                <a:latin typeface="Arial Narrow" pitchFamily="34" charset="0"/>
              </a:rPr>
              <a:t> Ketika </a:t>
            </a:r>
            <a:r>
              <a:rPr lang="en-US" sz="5400" dirty="0" err="1">
                <a:latin typeface="Arial Narrow" pitchFamily="34" charset="0"/>
              </a:rPr>
              <a:t>disediakan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lingkungan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dengan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jenis</a:t>
            </a:r>
            <a:r>
              <a:rPr lang="en-US" sz="5400" dirty="0">
                <a:latin typeface="Arial Narrow" pitchFamily="34" charset="0"/>
              </a:rPr>
              <a:t> dan </a:t>
            </a:r>
            <a:r>
              <a:rPr lang="en-US" sz="5400" dirty="0" err="1">
                <a:latin typeface="Arial Narrow" pitchFamily="34" charset="0"/>
              </a:rPr>
              <a:t>jumlah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dirty="0" err="1">
                <a:latin typeface="Arial Narrow" pitchFamily="34" charset="0"/>
              </a:rPr>
              <a:t>variabel</a:t>
            </a:r>
            <a:r>
              <a:rPr lang="en-US" sz="5400" dirty="0">
                <a:latin typeface="Arial Narrow" pitchFamily="34" charset="0"/>
              </a:rPr>
              <a:t> yang </a:t>
            </a:r>
            <a:r>
              <a:rPr lang="en-US" sz="5400" dirty="0" err="1">
                <a:latin typeface="Arial Narrow" pitchFamily="34" charset="0"/>
              </a:rPr>
              <a:t>tepat</a:t>
            </a:r>
            <a:r>
              <a:rPr lang="en-US" sz="5400" dirty="0">
                <a:latin typeface="Arial Narrow" pitchFamily="34" charset="0"/>
              </a:rPr>
              <a:t> </a:t>
            </a:r>
            <a:r>
              <a:rPr lang="en-US" sz="5400" b="1" dirty="0">
                <a:latin typeface="Arial Narrow" pitchFamily="34" charset="0"/>
              </a:rPr>
              <a:t>(Nicolson)</a:t>
            </a:r>
            <a:r>
              <a:rPr lang="en-US" sz="5400" dirty="0">
                <a:latin typeface="Arial Narrow" pitchFamily="34" charset="0"/>
              </a:rPr>
              <a:t> 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F2254A8-6B29-FFD6-5422-EB3CC612ADF1}"/>
              </a:ext>
            </a:extLst>
          </p:cNvPr>
          <p:cNvSpPr txBox="1">
            <a:spLocks/>
          </p:cNvSpPr>
          <p:nvPr/>
        </p:nvSpPr>
        <p:spPr>
          <a:xfrm>
            <a:off x="1813052" y="6180258"/>
            <a:ext cx="11826748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42745" marR="226060" indent="-343535" algn="just">
              <a:spcBef>
                <a:spcPts val="95"/>
              </a:spcBef>
            </a:pPr>
            <a:r>
              <a:rPr lang="en-ID" sz="4000" spc="135" dirty="0">
                <a:solidFill>
                  <a:schemeClr val="tx1"/>
                </a:solidFill>
                <a:latin typeface="Wingdings 3"/>
                <a:cs typeface="Wingdings 3"/>
              </a:rPr>
              <a:t></a:t>
            </a:r>
            <a:r>
              <a:rPr lang="en-ID" sz="4000" spc="135" dirty="0" err="1">
                <a:solidFill>
                  <a:schemeClr val="tx1"/>
                </a:solidFill>
              </a:rPr>
              <a:t>Teori</a:t>
            </a:r>
            <a:r>
              <a:rPr lang="en-ID" sz="4000" spc="135" dirty="0">
                <a:solidFill>
                  <a:schemeClr val="tx1"/>
                </a:solidFill>
              </a:rPr>
              <a:t> </a:t>
            </a:r>
            <a:r>
              <a:rPr lang="en-ID" sz="4000" spc="-5" dirty="0" err="1">
                <a:solidFill>
                  <a:schemeClr val="tx1"/>
                </a:solidFill>
              </a:rPr>
              <a:t>tentang</a:t>
            </a:r>
            <a:r>
              <a:rPr lang="en-ID" sz="4000" spc="-5" dirty="0">
                <a:solidFill>
                  <a:schemeClr val="tx1"/>
                </a:solidFill>
              </a:rPr>
              <a:t> Loose Parts </a:t>
            </a:r>
            <a:r>
              <a:rPr lang="en-ID" sz="4000" spc="-10" dirty="0" err="1">
                <a:solidFill>
                  <a:schemeClr val="tx1"/>
                </a:solidFill>
              </a:rPr>
              <a:t>pertama</a:t>
            </a:r>
            <a:r>
              <a:rPr lang="en-ID" sz="4000" spc="-10" dirty="0">
                <a:solidFill>
                  <a:schemeClr val="tx1"/>
                </a:solidFill>
              </a:rPr>
              <a:t> </a:t>
            </a:r>
            <a:r>
              <a:rPr lang="en-ID" sz="4000" spc="-5" dirty="0">
                <a:solidFill>
                  <a:schemeClr val="tx1"/>
                </a:solidFill>
              </a:rPr>
              <a:t>kali  </a:t>
            </a:r>
            <a:r>
              <a:rPr lang="en-ID" sz="4000" spc="-5" dirty="0" err="1">
                <a:solidFill>
                  <a:schemeClr val="tx1"/>
                </a:solidFill>
              </a:rPr>
              <a:t>diluncurkan</a:t>
            </a:r>
            <a:r>
              <a:rPr lang="en-ID" sz="4000" spc="-5" dirty="0">
                <a:solidFill>
                  <a:schemeClr val="tx1"/>
                </a:solidFill>
              </a:rPr>
              <a:t> </a:t>
            </a:r>
            <a:r>
              <a:rPr lang="en-ID" sz="4000" dirty="0">
                <a:solidFill>
                  <a:schemeClr val="tx1"/>
                </a:solidFill>
              </a:rPr>
              <a:t>oleh </a:t>
            </a:r>
            <a:r>
              <a:rPr lang="en-ID" sz="4000" spc="-5" dirty="0" err="1">
                <a:solidFill>
                  <a:schemeClr val="tx1"/>
                </a:solidFill>
              </a:rPr>
              <a:t>seorang</a:t>
            </a:r>
            <a:r>
              <a:rPr lang="en-ID" sz="4000" spc="-5" dirty="0">
                <a:solidFill>
                  <a:schemeClr val="tx1"/>
                </a:solidFill>
              </a:rPr>
              <a:t> </a:t>
            </a:r>
            <a:r>
              <a:rPr lang="en-ID" sz="4000" spc="-5" dirty="0" err="1">
                <a:solidFill>
                  <a:schemeClr val="tx1"/>
                </a:solidFill>
              </a:rPr>
              <a:t>arsitek</a:t>
            </a:r>
            <a:r>
              <a:rPr lang="en-ID" sz="4000" spc="-5" dirty="0">
                <a:solidFill>
                  <a:schemeClr val="tx1"/>
                </a:solidFill>
              </a:rPr>
              <a:t> </a:t>
            </a:r>
            <a:r>
              <a:rPr lang="en-ID" sz="4000" dirty="0">
                <a:solidFill>
                  <a:schemeClr val="tx1"/>
                </a:solidFill>
              </a:rPr>
              <a:t>Simon  </a:t>
            </a:r>
            <a:r>
              <a:rPr lang="en-ID" sz="4000" spc="-5" dirty="0">
                <a:solidFill>
                  <a:schemeClr val="tx1"/>
                </a:solidFill>
              </a:rPr>
              <a:t>Nicholson </a:t>
            </a:r>
            <a:r>
              <a:rPr lang="en-ID" sz="4000" spc="-10" dirty="0">
                <a:solidFill>
                  <a:schemeClr val="tx1"/>
                </a:solidFill>
              </a:rPr>
              <a:t>pada </a:t>
            </a:r>
            <a:r>
              <a:rPr lang="en-ID" sz="4000" spc="-5" dirty="0" err="1">
                <a:solidFill>
                  <a:schemeClr val="tx1"/>
                </a:solidFill>
              </a:rPr>
              <a:t>tahun</a:t>
            </a:r>
            <a:r>
              <a:rPr lang="en-ID" sz="4000" spc="65" dirty="0">
                <a:solidFill>
                  <a:schemeClr val="tx1"/>
                </a:solidFill>
              </a:rPr>
              <a:t> </a:t>
            </a:r>
            <a:r>
              <a:rPr lang="en-ID" sz="4000" spc="-10" dirty="0">
                <a:solidFill>
                  <a:schemeClr val="tx1"/>
                </a:solidFill>
              </a:rPr>
              <a:t>197</a:t>
            </a:r>
          </a:p>
        </p:txBody>
      </p:sp>
    </p:spTree>
    <p:extLst>
      <p:ext uri="{BB962C8B-B14F-4D97-AF65-F5344CB8AC3E}">
        <p14:creationId xmlns:p14="http://schemas.microsoft.com/office/powerpoint/2010/main" val="398022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4664" y="1052213"/>
            <a:ext cx="419195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Mengisi</a:t>
            </a:r>
            <a:r>
              <a:rPr spc="-98" dirty="0"/>
              <a:t> </a:t>
            </a:r>
            <a:r>
              <a:rPr dirty="0"/>
              <a:t>Pola</a:t>
            </a:r>
          </a:p>
        </p:txBody>
      </p:sp>
      <p:sp>
        <p:nvSpPr>
          <p:cNvPr id="4" name="object 4"/>
          <p:cNvSpPr/>
          <p:nvPr/>
        </p:nvSpPr>
        <p:spPr>
          <a:xfrm>
            <a:off x="457201" y="304039"/>
            <a:ext cx="9521189" cy="952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10117835" y="3298695"/>
            <a:ext cx="7525512" cy="6835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5E462A6-2F71-8C0A-B081-74D39B98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767" y="3555935"/>
            <a:ext cx="468725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Mengikuti</a:t>
            </a:r>
            <a:r>
              <a:rPr spc="-90" dirty="0"/>
              <a:t> </a:t>
            </a:r>
            <a:r>
              <a:rPr spc="-8" dirty="0"/>
              <a:t>alur</a:t>
            </a:r>
          </a:p>
        </p:txBody>
      </p:sp>
      <p:sp>
        <p:nvSpPr>
          <p:cNvPr id="4" name="object 4"/>
          <p:cNvSpPr/>
          <p:nvPr/>
        </p:nvSpPr>
        <p:spPr>
          <a:xfrm>
            <a:off x="8407907" y="338328"/>
            <a:ext cx="9313164" cy="9313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2315" y="1748471"/>
            <a:ext cx="5027294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dirty="0"/>
              <a:t>Menulis </a:t>
            </a:r>
            <a:r>
              <a:rPr spc="-8" dirty="0"/>
              <a:t>di</a:t>
            </a:r>
            <a:r>
              <a:rPr spc="-113" dirty="0"/>
              <a:t> </a:t>
            </a:r>
            <a:r>
              <a:rPr spc="-8" dirty="0"/>
              <a:t>pasir</a:t>
            </a:r>
          </a:p>
        </p:txBody>
      </p:sp>
      <p:sp>
        <p:nvSpPr>
          <p:cNvPr id="4" name="object 4"/>
          <p:cNvSpPr/>
          <p:nvPr/>
        </p:nvSpPr>
        <p:spPr>
          <a:xfrm>
            <a:off x="8209026" y="532637"/>
            <a:ext cx="9354312" cy="935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838962" y="3552443"/>
            <a:ext cx="6679692" cy="6334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5EE9A6-6FC9-91B8-8A9B-4F8AD83DC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2406" y="980377"/>
            <a:ext cx="393287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15" dirty="0"/>
              <a:t>Sosiodrama</a:t>
            </a:r>
          </a:p>
        </p:txBody>
      </p:sp>
      <p:sp>
        <p:nvSpPr>
          <p:cNvPr id="4" name="object 4"/>
          <p:cNvSpPr/>
          <p:nvPr/>
        </p:nvSpPr>
        <p:spPr>
          <a:xfrm>
            <a:off x="3785617" y="2507741"/>
            <a:ext cx="10209275" cy="6814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43</a:t>
            </a:r>
            <a:endParaRPr sz="3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5EE9A6-6FC9-91B8-8A9B-4F8AD83DC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84555" y="1198550"/>
            <a:ext cx="46386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43</a:t>
            </a:r>
            <a:endParaRPr sz="3000">
              <a:latin typeface="Century Gothic"/>
              <a:cs typeface="Century Gothic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7AE578-A95B-3502-1E17-D56DA20FD531}"/>
              </a:ext>
            </a:extLst>
          </p:cNvPr>
          <p:cNvGrpSpPr/>
          <p:nvPr/>
        </p:nvGrpSpPr>
        <p:grpSpPr>
          <a:xfrm>
            <a:off x="4267200" y="1104900"/>
            <a:ext cx="9818217" cy="1380882"/>
            <a:chOff x="-1895905" y="-23930"/>
            <a:chExt cx="12078939" cy="1831891"/>
          </a:xfrm>
        </p:grpSpPr>
        <p:sp>
          <p:nvSpPr>
            <p:cNvPr id="10" name="AutoShape 9">
              <a:extLst>
                <a:ext uri="{FF2B5EF4-FFF2-40B4-BE49-F238E27FC236}">
                  <a16:creationId xmlns:a16="http://schemas.microsoft.com/office/drawing/2014/main" id="{02E0BAFE-99AF-9C1A-AAC5-F8C5295B4102}"/>
                </a:ext>
              </a:extLst>
            </p:cNvPr>
            <p:cNvSpPr/>
            <p:nvPr/>
          </p:nvSpPr>
          <p:spPr>
            <a:xfrm>
              <a:off x="-1234990" y="-23930"/>
              <a:ext cx="10520785" cy="1831891"/>
            </a:xfrm>
            <a:prstGeom prst="rect">
              <a:avLst/>
            </a:prstGeom>
            <a:solidFill>
              <a:srgbClr val="56AEFF"/>
            </a:solidFill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64A5E6-D212-DC92-D63A-31C996ABF673}"/>
                </a:ext>
              </a:extLst>
            </p:cNvPr>
            <p:cNvSpPr txBox="1"/>
            <p:nvPr/>
          </p:nvSpPr>
          <p:spPr>
            <a:xfrm>
              <a:off x="-1895905" y="516735"/>
              <a:ext cx="12078939" cy="11353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7051"/>
                </a:lnSpc>
                <a:spcBef>
                  <a:spcPct val="0"/>
                </a:spcBef>
              </a:pPr>
              <a:r>
                <a:rPr lang="en-US" sz="5875" dirty="0" err="1">
                  <a:solidFill>
                    <a:srgbClr val="FFFFFF"/>
                  </a:solidFill>
                  <a:latin typeface="More Sugar Thin"/>
                </a:rPr>
                <a:t>Pre_test</a:t>
              </a:r>
              <a:endParaRPr lang="en-US" sz="5875" dirty="0">
                <a:solidFill>
                  <a:srgbClr val="FFFFFF"/>
                </a:solidFill>
                <a:latin typeface="More Sugar Thin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309703-55FB-E8B0-CF56-FC9A9FDE5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623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16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2AA2D14-1BA1-F7B8-3AA0-7D767FC1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082779" y="4172603"/>
            <a:ext cx="14073803" cy="2099414"/>
            <a:chOff x="0" y="0"/>
            <a:chExt cx="18765071" cy="2799218"/>
          </a:xfrm>
        </p:grpSpPr>
        <p:sp>
          <p:nvSpPr>
            <p:cNvPr id="3" name="AutoShape 3"/>
            <p:cNvSpPr/>
            <p:nvPr/>
          </p:nvSpPr>
          <p:spPr>
            <a:xfrm>
              <a:off x="0" y="6211"/>
              <a:ext cx="18765071" cy="2786796"/>
            </a:xfrm>
            <a:prstGeom prst="rect">
              <a:avLst/>
            </a:prstGeom>
            <a:solidFill>
              <a:srgbClr val="7F73E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93414" y="0"/>
              <a:ext cx="17047988" cy="2799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30"/>
                </a:lnSpc>
              </a:pPr>
              <a:r>
                <a:rPr lang="en-US" sz="13775">
                  <a:solidFill>
                    <a:srgbClr val="FFFFFF"/>
                  </a:solidFill>
                  <a:latin typeface="More Sugar Thin"/>
                </a:rPr>
                <a:t>Terima kasih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81199" flipV="1">
            <a:off x="1056059" y="3372801"/>
            <a:ext cx="2405418" cy="11371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97107" y="5417875"/>
            <a:ext cx="1676107" cy="1752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86150">
            <a:off x="13602701" y="3474377"/>
            <a:ext cx="3912033" cy="954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7929" y="1056785"/>
            <a:ext cx="6870383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b="1" spc="-8" dirty="0">
                <a:latin typeface="Century Gothic"/>
                <a:cs typeface="Century Gothic"/>
              </a:rPr>
              <a:t>Apa </a:t>
            </a:r>
            <a:r>
              <a:rPr b="1" dirty="0">
                <a:latin typeface="Century Gothic"/>
                <a:cs typeface="Century Gothic"/>
              </a:rPr>
              <a:t>itu </a:t>
            </a:r>
            <a:r>
              <a:rPr b="1" spc="-8" dirty="0">
                <a:latin typeface="Century Gothic"/>
                <a:cs typeface="Century Gothic"/>
              </a:rPr>
              <a:t>Loose Parts</a:t>
            </a:r>
            <a:r>
              <a:rPr b="1" spc="-105" dirty="0">
                <a:latin typeface="Century Gothic"/>
                <a:cs typeface="Century Gothic"/>
              </a:rPr>
              <a:t> </a:t>
            </a:r>
            <a:r>
              <a:rPr b="1" dirty="0"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3514" y="3530575"/>
            <a:ext cx="12816840" cy="560974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 marR="2525078">
              <a:lnSpc>
                <a:spcPct val="120000"/>
              </a:lnSpc>
              <a:spcBef>
                <a:spcPts val="150"/>
              </a:spcBef>
            </a:pPr>
            <a:r>
              <a:rPr sz="4200" spc="90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90" dirty="0">
                <a:solidFill>
                  <a:srgbClr val="404040"/>
                </a:solidFill>
                <a:latin typeface="Century Gothic"/>
                <a:cs typeface="Century Gothic"/>
              </a:rPr>
              <a:t>Benda-benda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atau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material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apa </a:t>
            </a:r>
            <a:r>
              <a:rPr sz="4200" spc="-225" dirty="0">
                <a:solidFill>
                  <a:srgbClr val="404040"/>
                </a:solidFill>
                <a:latin typeface="Century Gothic"/>
                <a:cs typeface="Century Gothic"/>
              </a:rPr>
              <a:t>saja 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yang dapat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 pindahkan,</a:t>
            </a:r>
            <a:r>
              <a:rPr sz="4200" spc="6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dibawa,</a:t>
            </a:r>
            <a:endParaRPr sz="4200">
              <a:latin typeface="Century Gothic"/>
              <a:cs typeface="Century Gothic"/>
            </a:endParaRPr>
          </a:p>
          <a:p>
            <a:pPr marL="19050" marR="7620">
              <a:lnSpc>
                <a:spcPts val="4545"/>
              </a:lnSpc>
              <a:spcBef>
                <a:spcPts val="1553"/>
              </a:spcBef>
            </a:pPr>
            <a:r>
              <a:rPr sz="4200" dirty="0">
                <a:solidFill>
                  <a:srgbClr val="404040"/>
                </a:solidFill>
                <a:latin typeface="Century Gothic"/>
                <a:cs typeface="Century Gothic"/>
              </a:rPr>
              <a:t>dikombinasikan,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didesain ulang, di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lepaskan atau 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disatukan kembali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dengan berbagai</a:t>
            </a:r>
            <a:r>
              <a:rPr sz="4200" spc="127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cara</a:t>
            </a:r>
            <a:endParaRPr sz="4200">
              <a:latin typeface="Century Gothic"/>
              <a:cs typeface="Century Gothic"/>
            </a:endParaRPr>
          </a:p>
          <a:p>
            <a:pPr>
              <a:spcBef>
                <a:spcPts val="23"/>
              </a:spcBef>
            </a:pPr>
            <a:endParaRPr sz="6075">
              <a:latin typeface="Century Gothic"/>
              <a:cs typeface="Century Gothic"/>
            </a:endParaRPr>
          </a:p>
          <a:p>
            <a:pPr marL="533400" marR="315278" indent="-515303" algn="just">
              <a:lnSpc>
                <a:spcPct val="90000"/>
              </a:lnSpc>
            </a:pPr>
            <a:r>
              <a:rPr sz="4200" spc="135" dirty="0">
                <a:solidFill>
                  <a:srgbClr val="353535"/>
                </a:solidFill>
                <a:latin typeface="Wingdings 3"/>
                <a:cs typeface="Wingdings 3"/>
              </a:rPr>
              <a:t></a:t>
            </a:r>
            <a:r>
              <a:rPr sz="4200" spc="135" dirty="0">
                <a:solidFill>
                  <a:srgbClr val="404040"/>
                </a:solidFill>
                <a:latin typeface="Century Gothic"/>
                <a:cs typeface="Century Gothic"/>
              </a:rPr>
              <a:t>Material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yang tidak </a:t>
            </a:r>
            <a:r>
              <a:rPr sz="4200" dirty="0">
                <a:solidFill>
                  <a:srgbClr val="404040"/>
                </a:solidFill>
                <a:latin typeface="Century Gothic"/>
                <a:cs typeface="Century Gothic"/>
              </a:rPr>
              <a:t>memiliki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form yang</a:t>
            </a:r>
            <a:r>
              <a:rPr sz="4200" spc="-120" dirty="0">
                <a:solidFill>
                  <a:srgbClr val="404040"/>
                </a:solidFill>
                <a:latin typeface="Century Gothic"/>
                <a:cs typeface="Century Gothic"/>
              </a:rPr>
              <a:t> spesifik 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atau panduan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khusus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yang dapat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digunakan  terpisah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atau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disatukan </a:t>
            </a:r>
            <a:r>
              <a:rPr sz="4200" spc="-15" dirty="0">
                <a:solidFill>
                  <a:srgbClr val="404040"/>
                </a:solidFill>
                <a:latin typeface="Century Gothic"/>
                <a:cs typeface="Century Gothic"/>
              </a:rPr>
              <a:t>dengan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material</a:t>
            </a:r>
            <a:r>
              <a:rPr sz="4200" spc="1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4200" spc="-8" dirty="0">
                <a:solidFill>
                  <a:srgbClr val="404040"/>
                </a:solidFill>
                <a:latin typeface="Century Gothic"/>
                <a:cs typeface="Century Gothic"/>
              </a:rPr>
              <a:t>lain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151" y="1198550"/>
            <a:ext cx="25050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5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2697" y="804672"/>
            <a:ext cx="5129783" cy="4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028700" y="1078711"/>
            <a:ext cx="16518086" cy="812957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6650">
            <a:off x="16078" y="781933"/>
            <a:ext cx="3525244" cy="493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6650">
            <a:off x="15856462" y="8924012"/>
            <a:ext cx="2403380" cy="6685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8154" y="326428"/>
            <a:ext cx="16198632" cy="115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0"/>
              </a:lnSpc>
            </a:pPr>
            <a:r>
              <a:rPr lang="en-US" sz="7975" dirty="0" err="1">
                <a:solidFill>
                  <a:srgbClr val="56AEFF"/>
                </a:solidFill>
                <a:latin typeface="More Sugar Thin"/>
              </a:rPr>
              <a:t>Kelebihan</a:t>
            </a:r>
            <a:r>
              <a:rPr lang="en-US" sz="7975" dirty="0">
                <a:solidFill>
                  <a:srgbClr val="56AEFF"/>
                </a:solidFill>
                <a:latin typeface="More Sugar Thin"/>
              </a:rPr>
              <a:t> Loose Part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FC9E71-CF69-8A22-3552-7FDD7C19DAA4}"/>
              </a:ext>
            </a:extLst>
          </p:cNvPr>
          <p:cNvGrpSpPr/>
          <p:nvPr/>
        </p:nvGrpSpPr>
        <p:grpSpPr>
          <a:xfrm>
            <a:off x="1642587" y="1943100"/>
            <a:ext cx="15121413" cy="1324753"/>
            <a:chOff x="6214587" y="653215"/>
            <a:chExt cx="5977413" cy="7407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F7955D-FD46-B4E4-520B-15ED184D5679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Portabel</a:t>
              </a:r>
              <a:r>
                <a:rPr lang="en-US" altLang="ko-KR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r>
                <a:rPr lang="en-US" altLang="ko-KR" sz="2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menarik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anak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memungkinkan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mereka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memiliki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kepemilikan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atas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pengalaman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bermain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mereka</a:t>
              </a:r>
              <a:endParaRPr lang="ko-KR" alt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D8C6D7-A132-E93D-092D-523894083345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E407EC-3936-B4C5-CA15-947CFA40132D}"/>
              </a:ext>
            </a:extLst>
          </p:cNvPr>
          <p:cNvGrpSpPr/>
          <p:nvPr/>
        </p:nvGrpSpPr>
        <p:grpSpPr>
          <a:xfrm>
            <a:off x="1642587" y="5219701"/>
            <a:ext cx="15121413" cy="1336675"/>
            <a:chOff x="6214587" y="3078857"/>
            <a:chExt cx="5977413" cy="75395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6BE3E8-C7F2-CBE8-E747-B18747932206}"/>
                </a:ext>
              </a:extLst>
            </p:cNvPr>
            <p:cNvSpPr/>
            <p:nvPr/>
          </p:nvSpPr>
          <p:spPr>
            <a:xfrm>
              <a:off x="6559023" y="3078857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Sensorik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Sempurna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belajar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tekstur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bobot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pola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bentuk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2F497D-B2D6-CB44-B804-18960D939E4B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37D69-3EC3-39AD-1D8F-0A0DE36BD878}"/>
              </a:ext>
            </a:extLst>
          </p:cNvPr>
          <p:cNvGrpSpPr/>
          <p:nvPr/>
        </p:nvGrpSpPr>
        <p:grpSpPr>
          <a:xfrm>
            <a:off x="1524000" y="6819900"/>
            <a:ext cx="15240000" cy="1183303"/>
            <a:chOff x="6214587" y="4304833"/>
            <a:chExt cx="5977413" cy="74079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5DE22A-93B5-DAD9-B305-87F3960B71CB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Mendorong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Imajinasi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&amp;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Kreativitas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Anak-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anak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menentukan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tujuan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 dan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bagaimana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mereka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EC9580-8846-39FE-CB27-673E00C2F908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4EAC76-CDD1-BF30-C5B7-EAD5043F1240}"/>
              </a:ext>
            </a:extLst>
          </p:cNvPr>
          <p:cNvGrpSpPr/>
          <p:nvPr/>
        </p:nvGrpSpPr>
        <p:grpSpPr>
          <a:xfrm>
            <a:off x="1600200" y="8184237"/>
            <a:ext cx="15163800" cy="1243530"/>
            <a:chOff x="6214587" y="5517656"/>
            <a:chExt cx="5977413" cy="74255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261A013-67B4-86F4-2301-6B40396104FC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Sesuai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perkembangan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Anak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mempergunakan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sesuai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Tingkat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perkembangan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mereka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F7BFD77-6A5F-115A-09F1-990F1922ACE0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AE6A71-CC91-41A6-E460-7DBA15B79E65}"/>
              </a:ext>
            </a:extLst>
          </p:cNvPr>
          <p:cNvGrpSpPr/>
          <p:nvPr/>
        </p:nvGrpSpPr>
        <p:grpSpPr>
          <a:xfrm>
            <a:off x="1828800" y="3457385"/>
            <a:ext cx="14935200" cy="1457515"/>
            <a:chOff x="6214587" y="1866035"/>
            <a:chExt cx="5977413" cy="740795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4F6929C-4F65-38BB-D2B4-FEBB51FBB289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1706563" algn="ctr" defTabSz="579438"/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Terbuka: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Mereka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inheren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flaksibel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dan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digunakan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cara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tak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ada</a:t>
              </a:r>
              <a:r>
                <a:rPr lang="en-US" altLang="ko-KR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habisnya</a:t>
              </a:r>
              <a:endParaRPr lang="ko-KR" altLang="en-US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ko-KR" alt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4D77D00-EF84-2D99-0DAF-F864B9126945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940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1809" y="-1439053"/>
            <a:ext cx="18589809" cy="1375645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79314" y="1204923"/>
            <a:ext cx="16518086" cy="812957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ID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56650">
            <a:off x="16078" y="781933"/>
            <a:ext cx="3525244" cy="4935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6650">
            <a:off x="15856462" y="8924012"/>
            <a:ext cx="2403380" cy="6685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8154" y="326428"/>
            <a:ext cx="16198632" cy="115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70"/>
              </a:lnSpc>
            </a:pPr>
            <a:r>
              <a:rPr lang="en-US" sz="7975" dirty="0" err="1">
                <a:solidFill>
                  <a:srgbClr val="56AEFF"/>
                </a:solidFill>
                <a:latin typeface="More Sugar Thin"/>
              </a:rPr>
              <a:t>Kelebihan</a:t>
            </a:r>
            <a:r>
              <a:rPr lang="en-US" sz="7975" dirty="0">
                <a:solidFill>
                  <a:srgbClr val="56AEFF"/>
                </a:solidFill>
                <a:latin typeface="More Sugar Thin"/>
              </a:rPr>
              <a:t> Loose Part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31EB0-ED94-1FD9-68AE-3F3CAC415A42}"/>
              </a:ext>
            </a:extLst>
          </p:cNvPr>
          <p:cNvSpPr txBox="1"/>
          <p:nvPr/>
        </p:nvSpPr>
        <p:spPr>
          <a:xfrm>
            <a:off x="2895600" y="2523292"/>
            <a:ext cx="661800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8800" b="1" dirty="0">
                <a:solidFill>
                  <a:schemeClr val="accent1"/>
                </a:solidFill>
                <a:cs typeface="Arial" pitchFamily="34" charset="0"/>
              </a:rPr>
              <a:t>6</a:t>
            </a:r>
            <a:endParaRPr lang="ko-KR" altLang="en-US" sz="8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33E0C-3455-EBD9-5151-B919A05B47D9}"/>
              </a:ext>
            </a:extLst>
          </p:cNvPr>
          <p:cNvSpPr txBox="1"/>
          <p:nvPr/>
        </p:nvSpPr>
        <p:spPr>
          <a:xfrm>
            <a:off x="2971800" y="4203293"/>
            <a:ext cx="432048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8800" b="1" dirty="0">
                <a:solidFill>
                  <a:schemeClr val="accent4"/>
                </a:solidFill>
                <a:cs typeface="Arial" pitchFamily="34" charset="0"/>
              </a:rPr>
              <a:t>7</a:t>
            </a:r>
            <a:endParaRPr lang="ko-KR" altLang="en-US" sz="8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17E5B6-B5D2-34AA-2E28-A5F296CCE3E7}"/>
              </a:ext>
            </a:extLst>
          </p:cNvPr>
          <p:cNvSpPr txBox="1"/>
          <p:nvPr/>
        </p:nvSpPr>
        <p:spPr>
          <a:xfrm>
            <a:off x="4038600" y="2932345"/>
            <a:ext cx="12344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Meningkatkan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variasi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&amp; Tingkat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Pengalaman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Bermain</a:t>
            </a:r>
            <a:endParaRPr lang="en-US" altLang="ko-KR" sz="2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Sosial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konstruktif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simbolis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, dramatis,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eksplorasi</a:t>
            </a:r>
            <a:r>
              <a:rPr lang="en-US" altLang="ko-KR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mereka</a:t>
            </a:r>
            <a:endParaRPr lang="ko-KR" altLang="en-US" sz="28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0F886C-6EDA-9F62-A2EC-B67CFFF90461}"/>
              </a:ext>
            </a:extLst>
          </p:cNvPr>
          <p:cNvSpPr txBox="1"/>
          <p:nvPr/>
        </p:nvSpPr>
        <p:spPr>
          <a:xfrm>
            <a:off x="3073152" y="6108293"/>
            <a:ext cx="432048" cy="13542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8800" b="1" dirty="0">
                <a:solidFill>
                  <a:schemeClr val="accent3"/>
                </a:solidFill>
                <a:cs typeface="Arial" pitchFamily="34" charset="0"/>
              </a:rPr>
              <a:t>8</a:t>
            </a:r>
            <a:endParaRPr lang="ko-KR" altLang="en-US" sz="8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0CABC8-C704-815D-47C9-256E24F30C48}"/>
              </a:ext>
            </a:extLst>
          </p:cNvPr>
          <p:cNvSpPr txBox="1"/>
          <p:nvPr/>
        </p:nvSpPr>
        <p:spPr>
          <a:xfrm>
            <a:off x="4038600" y="4609650"/>
            <a:ext cx="124968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Hemat</a:t>
            </a:r>
            <a:r>
              <a:rPr lang="en-US" altLang="ko-KR" sz="2800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Biaya</a:t>
            </a:r>
            <a:endParaRPr lang="en-US" altLang="ko-KR" sz="2800" dirty="0">
              <a:solidFill>
                <a:srgbClr val="7030A0"/>
              </a:solidFill>
              <a:cs typeface="Arial" pitchFamily="34" charset="0"/>
            </a:endParaRPr>
          </a:p>
          <a:p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Mudah</a:t>
            </a:r>
            <a:r>
              <a:rPr lang="en-US" altLang="ko-KR" sz="2800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didapatkan</a:t>
            </a:r>
            <a:r>
              <a:rPr lang="en-US" altLang="ko-KR" sz="2800" dirty="0">
                <a:solidFill>
                  <a:srgbClr val="7030A0"/>
                </a:solidFill>
                <a:cs typeface="Arial" pitchFamily="34" charset="0"/>
              </a:rPr>
              <a:t> &amp; </a:t>
            </a:r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Menyenangkan</a:t>
            </a:r>
            <a:r>
              <a:rPr lang="en-US" altLang="ko-KR" sz="2800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jika</a:t>
            </a:r>
            <a:r>
              <a:rPr lang="en-US" altLang="ko-KR" sz="2800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7030A0"/>
                </a:solidFill>
                <a:cs typeface="Arial" pitchFamily="34" charset="0"/>
              </a:rPr>
              <a:t>dikumpulkan</a:t>
            </a:r>
            <a:endParaRPr lang="ko-KR" altLang="en-US" sz="2800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1B6417B-7FD9-FB19-12B0-1A69B09784BE}"/>
              </a:ext>
            </a:extLst>
          </p:cNvPr>
          <p:cNvSpPr txBox="1"/>
          <p:nvPr/>
        </p:nvSpPr>
        <p:spPr>
          <a:xfrm>
            <a:off x="4038600" y="6216759"/>
            <a:ext cx="123444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Mengembangkan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Keterampilan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&amp;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Kompetisi</a:t>
            </a:r>
            <a:endParaRPr lang="en-US" altLang="ko-KR" sz="2800" dirty="0">
              <a:solidFill>
                <a:srgbClr val="00B050"/>
              </a:solidFill>
              <a:cs typeface="Arial" pitchFamily="34" charset="0"/>
            </a:endParaRPr>
          </a:p>
          <a:p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Mendorong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pemecahan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masalah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Kerjasama,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pengambilan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Keputusan,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keterampilan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motoric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halus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dan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kasar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kemandirian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kosakata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fisika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seni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,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matematika</a:t>
            </a:r>
            <a:r>
              <a:rPr lang="en-US" altLang="ko-KR" sz="2800" dirty="0">
                <a:solidFill>
                  <a:srgbClr val="00B050"/>
                </a:solidFill>
                <a:cs typeface="Arial" pitchFamily="34" charset="0"/>
              </a:rPr>
              <a:t> dan </a:t>
            </a:r>
            <a:r>
              <a:rPr lang="en-US" altLang="ko-KR" sz="2800" dirty="0" err="1">
                <a:solidFill>
                  <a:srgbClr val="00B050"/>
                </a:solidFill>
                <a:cs typeface="Arial" pitchFamily="34" charset="0"/>
              </a:rPr>
              <a:t>sains</a:t>
            </a:r>
            <a:endParaRPr lang="ko-KR" altLang="en-US" sz="2800" dirty="0">
              <a:solidFill>
                <a:srgbClr val="00B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5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304" y="995635"/>
            <a:ext cx="11744325" cy="696344"/>
          </a:xfrm>
          <a:prstGeom prst="rect">
            <a:avLst/>
          </a:prstGeom>
        </p:spPr>
        <p:txBody>
          <a:bodyPr vert="horz" wrap="square" lIns="0" tIns="19050" rIns="0" bIns="0" rtlCol="0" anchor="ctr">
            <a:spAutoFit/>
          </a:bodyPr>
          <a:lstStyle/>
          <a:p>
            <a:pPr marL="19050">
              <a:spcBef>
                <a:spcPts val="150"/>
              </a:spcBef>
            </a:pPr>
            <a:r>
              <a:rPr spc="-8" dirty="0"/>
              <a:t>Dimana Memperoleh Loose</a:t>
            </a:r>
            <a:r>
              <a:rPr spc="15" dirty="0"/>
              <a:t> </a:t>
            </a:r>
            <a:r>
              <a:rPr dirty="0"/>
              <a:t>Parts…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18766" y="3008567"/>
            <a:ext cx="2087880" cy="3057568"/>
          </a:xfrm>
          <a:prstGeom prst="rect">
            <a:avLst/>
          </a:prstGeom>
        </p:spPr>
        <p:txBody>
          <a:bodyPr vert="horz" wrap="square" lIns="0" tIns="208598" rIns="0" bIns="0" rtlCol="0">
            <a:spAutoFit/>
          </a:bodyPr>
          <a:lstStyle/>
          <a:p>
            <a:pPr marL="532448" indent="-514350">
              <a:spcBef>
                <a:spcPts val="1643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Ha</a:t>
            </a:r>
            <a:r>
              <a:rPr sz="2700" spc="15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man</a:t>
            </a:r>
            <a:endParaRPr sz="2700">
              <a:latin typeface="Century Gothic"/>
              <a:cs typeface="Century Gothic"/>
            </a:endParaRPr>
          </a:p>
          <a:p>
            <a:pPr marL="532448" indent="-514350">
              <a:spcBef>
                <a:spcPts val="1491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8" dirty="0">
                <a:solidFill>
                  <a:srgbClr val="404040"/>
                </a:solidFill>
                <a:latin typeface="Century Gothic"/>
                <a:cs typeface="Century Gothic"/>
              </a:rPr>
              <a:t>Dapur</a:t>
            </a:r>
            <a:endParaRPr sz="2700">
              <a:latin typeface="Century Gothic"/>
              <a:cs typeface="Century Gothic"/>
            </a:endParaRPr>
          </a:p>
          <a:p>
            <a:pPr marL="532448" indent="-514350">
              <a:spcBef>
                <a:spcPts val="1491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8" dirty="0">
                <a:solidFill>
                  <a:srgbClr val="404040"/>
                </a:solidFill>
                <a:latin typeface="Century Gothic"/>
                <a:cs typeface="Century Gothic"/>
              </a:rPr>
              <a:t>Kebun</a:t>
            </a:r>
            <a:endParaRPr sz="2700">
              <a:latin typeface="Century Gothic"/>
              <a:cs typeface="Century Gothic"/>
            </a:endParaRPr>
          </a:p>
          <a:p>
            <a:pPr marL="532448" indent="-514350">
              <a:spcBef>
                <a:spcPts val="1515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8" dirty="0">
                <a:solidFill>
                  <a:srgbClr val="404040"/>
                </a:solidFill>
                <a:latin typeface="Century Gothic"/>
                <a:cs typeface="Century Gothic"/>
              </a:rPr>
              <a:t>Jalan</a:t>
            </a:r>
            <a:endParaRPr sz="2700">
              <a:latin typeface="Century Gothic"/>
              <a:cs typeface="Century Gothic"/>
            </a:endParaRPr>
          </a:p>
          <a:p>
            <a:pPr marL="532448" indent="-514350">
              <a:spcBef>
                <a:spcPts val="1491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Rumah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9374" y="2734580"/>
            <a:ext cx="1915478" cy="3666388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533400" indent="-514350">
              <a:spcBef>
                <a:spcPts val="165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Hutan</a:t>
            </a:r>
            <a:endParaRPr sz="2700">
              <a:latin typeface="Century Gothic"/>
              <a:cs typeface="Century Gothic"/>
            </a:endParaRPr>
          </a:p>
          <a:p>
            <a:pPr marL="533400" indent="-514350">
              <a:spcBef>
                <a:spcPts val="150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Bukit</a:t>
            </a:r>
            <a:endParaRPr sz="2700">
              <a:latin typeface="Century Gothic"/>
              <a:cs typeface="Century Gothic"/>
            </a:endParaRPr>
          </a:p>
          <a:p>
            <a:pPr marL="533400" indent="-514350">
              <a:spcBef>
                <a:spcPts val="1491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8" dirty="0">
                <a:solidFill>
                  <a:srgbClr val="404040"/>
                </a:solidFill>
                <a:latin typeface="Century Gothic"/>
                <a:cs typeface="Century Gothic"/>
              </a:rPr>
              <a:t>Gu</a:t>
            </a: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u</a:t>
            </a: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endParaRPr sz="2700">
              <a:latin typeface="Century Gothic"/>
              <a:cs typeface="Century Gothic"/>
            </a:endParaRPr>
          </a:p>
          <a:p>
            <a:pPr marL="533400" indent="-514350">
              <a:spcBef>
                <a:spcPts val="1508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23" dirty="0">
                <a:solidFill>
                  <a:srgbClr val="404040"/>
                </a:solidFill>
                <a:latin typeface="Century Gothic"/>
                <a:cs typeface="Century Gothic"/>
              </a:rPr>
              <a:t>Sawah</a:t>
            </a:r>
            <a:endParaRPr sz="2700">
              <a:latin typeface="Century Gothic"/>
              <a:cs typeface="Century Gothic"/>
            </a:endParaRPr>
          </a:p>
          <a:p>
            <a:pPr marL="533400" indent="-514350">
              <a:spcBef>
                <a:spcPts val="1500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dirty="0">
                <a:solidFill>
                  <a:srgbClr val="404040"/>
                </a:solidFill>
                <a:latin typeface="Century Gothic"/>
                <a:cs typeface="Century Gothic"/>
              </a:rPr>
              <a:t>Pesisir</a:t>
            </a:r>
            <a:endParaRPr sz="2700">
              <a:latin typeface="Century Gothic"/>
              <a:cs typeface="Century Gothic"/>
            </a:endParaRPr>
          </a:p>
          <a:p>
            <a:pPr marL="533400" indent="-514350">
              <a:spcBef>
                <a:spcPts val="1491"/>
              </a:spcBef>
              <a:buClr>
                <a:srgbClr val="353535"/>
              </a:buClr>
              <a:buFont typeface="Wingdings 3"/>
              <a:buChar char="&gt;"/>
              <a:tabLst>
                <a:tab pos="532448" algn="l"/>
                <a:tab pos="533400" algn="l"/>
              </a:tabLst>
            </a:pPr>
            <a:r>
              <a:rPr sz="2700" spc="-15" dirty="0">
                <a:solidFill>
                  <a:srgbClr val="404040"/>
                </a:solidFill>
                <a:latin typeface="Century Gothic"/>
                <a:cs typeface="Century Gothic"/>
              </a:rPr>
              <a:t>Pantai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2405" y="9353093"/>
            <a:ext cx="1409700" cy="2269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050">
              <a:spcBef>
                <a:spcPts val="150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75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1683" y="9371138"/>
            <a:ext cx="1266825" cy="208711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1350" spc="-15" dirty="0">
                <a:solidFill>
                  <a:srgbClr val="888888"/>
                </a:solidFill>
                <a:latin typeface="Century Gothic"/>
                <a:cs typeface="Century Gothic"/>
              </a:rPr>
              <a:t>t</a:t>
            </a:r>
            <a:r>
              <a:rPr sz="1350" spc="15" dirty="0">
                <a:solidFill>
                  <a:srgbClr val="888888"/>
                </a:solidFill>
                <a:latin typeface="Century Gothic"/>
                <a:cs typeface="Century Gothic"/>
              </a:rPr>
              <a:t>i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@</a:t>
            </a:r>
            <a:r>
              <a:rPr sz="1350" spc="-15" dirty="0">
                <a:solidFill>
                  <a:srgbClr val="888888"/>
                </a:solidFill>
                <a:latin typeface="Century Gothic"/>
                <a:cs typeface="Century Gothic"/>
              </a:rPr>
              <a:t>P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G</a:t>
            </a:r>
            <a:r>
              <a:rPr sz="1350" spc="8" dirty="0">
                <a:solidFill>
                  <a:srgbClr val="888888"/>
                </a:solidFill>
                <a:latin typeface="Century Gothic"/>
                <a:cs typeface="Century Gothic"/>
              </a:rPr>
              <a:t>P</a:t>
            </a:r>
            <a:r>
              <a:rPr sz="1350" spc="-68" dirty="0">
                <a:solidFill>
                  <a:srgbClr val="888888"/>
                </a:solidFill>
                <a:latin typeface="Century Gothic"/>
                <a:cs typeface="Century Gothic"/>
              </a:rPr>
              <a:t>A</a:t>
            </a:r>
            <a:r>
              <a:rPr sz="1350" dirty="0">
                <a:solidFill>
                  <a:srgbClr val="888888"/>
                </a:solidFill>
                <a:latin typeface="Century Gothic"/>
                <a:cs typeface="Century Gothic"/>
              </a:rPr>
              <a:t>U</a:t>
            </a:r>
            <a:r>
              <a:rPr sz="1350" spc="15" dirty="0">
                <a:solidFill>
                  <a:srgbClr val="888888"/>
                </a:solidFill>
                <a:latin typeface="Century Gothic"/>
                <a:cs typeface="Century Gothic"/>
              </a:rPr>
              <a:t>D</a:t>
            </a:r>
            <a:r>
              <a:rPr sz="1350" dirty="0">
                <a:solidFill>
                  <a:srgbClr val="888888"/>
                </a:solidFill>
                <a:latin typeface="Century Gothic"/>
                <a:cs typeface="Century Gothic"/>
              </a:rPr>
              <a:t>-</a:t>
            </a:r>
            <a:r>
              <a:rPr sz="1350" spc="15" dirty="0">
                <a:solidFill>
                  <a:srgbClr val="888888"/>
                </a:solidFill>
                <a:latin typeface="Century Gothic"/>
                <a:cs typeface="Century Gothic"/>
              </a:rPr>
              <a:t>U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P</a:t>
            </a:r>
            <a:r>
              <a:rPr sz="1350" dirty="0">
                <a:solidFill>
                  <a:srgbClr val="888888"/>
                </a:solidFill>
                <a:latin typeface="Century Gothic"/>
                <a:cs typeface="Century Gothic"/>
              </a:rPr>
              <a:t>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7151" y="1198550"/>
            <a:ext cx="250508" cy="481863"/>
          </a:xfrm>
          <a:prstGeom prst="rect">
            <a:avLst/>
          </a:prstGeom>
        </p:spPr>
        <p:txBody>
          <a:bodyPr vert="horz" wrap="square" lIns="0" tIns="20003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9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4579" y="2829418"/>
            <a:ext cx="1614488" cy="2550698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293370" indent="-274320">
              <a:spcBef>
                <a:spcPts val="1830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dirty="0">
                <a:latin typeface="Century Gothic"/>
                <a:cs typeface="Century Gothic"/>
              </a:rPr>
              <a:t>Kolam</a:t>
            </a:r>
            <a:endParaRPr sz="2700">
              <a:latin typeface="Century Gothic"/>
              <a:cs typeface="Century Gothic"/>
            </a:endParaRPr>
          </a:p>
          <a:p>
            <a:pPr marL="293370" indent="-274320">
              <a:spcBef>
                <a:spcPts val="1680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spc="-8" dirty="0">
                <a:latin typeface="Century Gothic"/>
                <a:cs typeface="Century Gothic"/>
              </a:rPr>
              <a:t>Se</a:t>
            </a:r>
            <a:r>
              <a:rPr sz="2700" spc="8" dirty="0">
                <a:latin typeface="Century Gothic"/>
                <a:cs typeface="Century Gothic"/>
              </a:rPr>
              <a:t>l</a:t>
            </a:r>
            <a:r>
              <a:rPr sz="2700" dirty="0">
                <a:latin typeface="Century Gothic"/>
                <a:cs typeface="Century Gothic"/>
              </a:rPr>
              <a:t>o</a:t>
            </a:r>
            <a:r>
              <a:rPr sz="2700" spc="-15" dirty="0">
                <a:latin typeface="Century Gothic"/>
                <a:cs typeface="Century Gothic"/>
              </a:rPr>
              <a:t>ka</a:t>
            </a:r>
            <a:r>
              <a:rPr sz="2700" dirty="0">
                <a:latin typeface="Century Gothic"/>
                <a:cs typeface="Century Gothic"/>
              </a:rPr>
              <a:t>n</a:t>
            </a:r>
            <a:endParaRPr sz="2700">
              <a:latin typeface="Century Gothic"/>
              <a:cs typeface="Century Gothic"/>
            </a:endParaRPr>
          </a:p>
          <a:p>
            <a:pPr marL="293370" indent="-274320">
              <a:spcBef>
                <a:spcPts val="167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spc="-8" dirty="0">
                <a:latin typeface="Century Gothic"/>
                <a:cs typeface="Century Gothic"/>
              </a:rPr>
              <a:t>Sungai</a:t>
            </a:r>
            <a:endParaRPr sz="2700">
              <a:latin typeface="Century Gothic"/>
              <a:cs typeface="Century Gothic"/>
            </a:endParaRPr>
          </a:p>
          <a:p>
            <a:pPr marL="293370" indent="-274320">
              <a:spcBef>
                <a:spcPts val="167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spc="-8" dirty="0">
                <a:latin typeface="Century Gothic"/>
                <a:cs typeface="Century Gothic"/>
              </a:rPr>
              <a:t>Laut</a:t>
            </a:r>
            <a:endParaRPr sz="27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4954" y="6992873"/>
            <a:ext cx="4393692" cy="2471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0" name="object 10"/>
          <p:cNvSpPr/>
          <p:nvPr/>
        </p:nvSpPr>
        <p:spPr>
          <a:xfrm>
            <a:off x="5394960" y="6922007"/>
            <a:ext cx="3929634" cy="261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1"/>
          <p:cNvSpPr/>
          <p:nvPr/>
        </p:nvSpPr>
        <p:spPr>
          <a:xfrm>
            <a:off x="13876021" y="6992873"/>
            <a:ext cx="3929633" cy="2615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12"/>
          <p:cNvSpPr/>
          <p:nvPr/>
        </p:nvSpPr>
        <p:spPr>
          <a:xfrm>
            <a:off x="9630917" y="6821423"/>
            <a:ext cx="3927348" cy="2612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13321094" y="3341750"/>
            <a:ext cx="2158365" cy="1916230"/>
          </a:xfrm>
          <a:prstGeom prst="rect">
            <a:avLst/>
          </a:prstGeom>
        </p:spPr>
        <p:txBody>
          <a:bodyPr vert="horz" wrap="square" lIns="0" tIns="231458" rIns="0" bIns="0" rtlCol="0">
            <a:spAutoFit/>
          </a:bodyPr>
          <a:lstStyle/>
          <a:p>
            <a:pPr marL="293370" indent="-274320">
              <a:spcBef>
                <a:spcPts val="182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spc="-8" dirty="0">
                <a:latin typeface="Century Gothic"/>
                <a:cs typeface="Century Gothic"/>
              </a:rPr>
              <a:t>Bengkel</a:t>
            </a:r>
            <a:endParaRPr sz="2700">
              <a:latin typeface="Century Gothic"/>
              <a:cs typeface="Century Gothic"/>
            </a:endParaRPr>
          </a:p>
          <a:p>
            <a:pPr marL="293370" indent="-274320">
              <a:spcBef>
                <a:spcPts val="167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dirty="0">
                <a:latin typeface="Century Gothic"/>
                <a:cs typeface="Century Gothic"/>
              </a:rPr>
              <a:t>Limbah</a:t>
            </a:r>
            <a:endParaRPr sz="2700">
              <a:latin typeface="Century Gothic"/>
              <a:cs typeface="Century Gothic"/>
            </a:endParaRPr>
          </a:p>
          <a:p>
            <a:pPr marL="293370" indent="-274320">
              <a:spcBef>
                <a:spcPts val="1673"/>
              </a:spcBef>
              <a:buClr>
                <a:srgbClr val="252525"/>
              </a:buClr>
              <a:buFont typeface="Garamond"/>
              <a:buChar char="◦"/>
              <a:tabLst>
                <a:tab pos="293370" algn="l"/>
              </a:tabLst>
            </a:pPr>
            <a:r>
              <a:rPr sz="2700" dirty="0">
                <a:latin typeface="Century Gothic"/>
                <a:cs typeface="Century Gothic"/>
              </a:rPr>
              <a:t>Sisa</a:t>
            </a:r>
            <a:r>
              <a:rPr sz="2700" spc="-120" dirty="0">
                <a:latin typeface="Century Gothic"/>
                <a:cs typeface="Century Gothic"/>
              </a:rPr>
              <a:t> </a:t>
            </a:r>
            <a:r>
              <a:rPr sz="2700" spc="-8" dirty="0">
                <a:latin typeface="Century Gothic"/>
                <a:cs typeface="Century Gothic"/>
              </a:rPr>
              <a:t>industri</a:t>
            </a:r>
            <a:endParaRPr sz="2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134"/>
            <a:ext cx="2388870" cy="762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353535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1403605" y="1215361"/>
            <a:ext cx="5254943" cy="8284640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spcBef>
                <a:spcPts val="23"/>
              </a:spcBef>
            </a:pPr>
            <a:r>
              <a:rPr sz="3000" dirty="0">
                <a:solidFill>
                  <a:srgbClr val="FDFFFF"/>
                </a:solidFill>
                <a:latin typeface="Century Gothic"/>
                <a:cs typeface="Century Gothic"/>
              </a:rPr>
              <a:t>10</a:t>
            </a:r>
            <a:endParaRPr sz="3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600">
              <a:latin typeface="Century Gothic"/>
              <a:cs typeface="Century Gothic"/>
            </a:endParaRPr>
          </a:p>
          <a:p>
            <a:pPr marL="2617470">
              <a:spcBef>
                <a:spcPts val="3225"/>
              </a:spcBef>
            </a:pP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Yeni</a:t>
            </a:r>
            <a:r>
              <a:rPr sz="1350" spc="-83" dirty="0">
                <a:solidFill>
                  <a:srgbClr val="888888"/>
                </a:solidFill>
                <a:latin typeface="Century Gothic"/>
                <a:cs typeface="Century Gothic"/>
              </a:rPr>
              <a:t> </a:t>
            </a:r>
            <a:r>
              <a:rPr sz="1350" spc="-8" dirty="0">
                <a:solidFill>
                  <a:srgbClr val="888888"/>
                </a:solidFill>
                <a:latin typeface="Century Gothic"/>
                <a:cs typeface="Century Gothic"/>
              </a:rPr>
              <a:t>Rachmawati@PGPAUD-UPI</a:t>
            </a:r>
            <a:endParaRPr sz="13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5" name="object 5"/>
          <p:cNvSpPr/>
          <p:nvPr/>
        </p:nvSpPr>
        <p:spPr>
          <a:xfrm>
            <a:off x="198881" y="2779775"/>
            <a:ext cx="17730788" cy="4728210"/>
          </a:xfrm>
          <a:custGeom>
            <a:avLst/>
            <a:gdLst/>
            <a:ahLst/>
            <a:cxnLst/>
            <a:rect l="l" t="t" r="r" b="b"/>
            <a:pathLst>
              <a:path w="11820525" h="3152140">
                <a:moveTo>
                  <a:pt x="0" y="3151632"/>
                </a:moveTo>
                <a:lnTo>
                  <a:pt x="11820144" y="3151632"/>
                </a:lnTo>
                <a:lnTo>
                  <a:pt x="11820144" y="0"/>
                </a:lnTo>
                <a:lnTo>
                  <a:pt x="0" y="0"/>
                </a:lnTo>
                <a:lnTo>
                  <a:pt x="0" y="3151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76142" y="4612309"/>
            <a:ext cx="9778364" cy="941604"/>
          </a:xfrm>
          <a:prstGeom prst="rect">
            <a:avLst/>
          </a:prstGeom>
        </p:spPr>
        <p:txBody>
          <a:bodyPr vert="horz" wrap="square" lIns="0" tIns="18098" rIns="0" bIns="0" rtlCol="0" anchor="ctr">
            <a:spAutoFit/>
          </a:bodyPr>
          <a:lstStyle/>
          <a:p>
            <a:pPr marL="19050">
              <a:spcBef>
                <a:spcPts val="143"/>
              </a:spcBef>
            </a:pPr>
            <a:r>
              <a:rPr sz="6000" spc="-15" dirty="0">
                <a:solidFill>
                  <a:srgbClr val="252525"/>
                </a:solidFill>
              </a:rPr>
              <a:t>Beragam Jenis </a:t>
            </a:r>
            <a:r>
              <a:rPr sz="6000" spc="-8" dirty="0">
                <a:solidFill>
                  <a:srgbClr val="252525"/>
                </a:solidFill>
              </a:rPr>
              <a:t>Loose</a:t>
            </a:r>
            <a:r>
              <a:rPr sz="6000" spc="113" dirty="0">
                <a:solidFill>
                  <a:srgbClr val="252525"/>
                </a:solidFill>
              </a:rPr>
              <a:t> </a:t>
            </a:r>
            <a:r>
              <a:rPr sz="6000" spc="-8" dirty="0">
                <a:solidFill>
                  <a:srgbClr val="252525"/>
                </a:solidFill>
              </a:rPr>
              <a:t>Parts</a:t>
            </a:r>
            <a:endParaRPr sz="6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674</Words>
  <Application>Microsoft Office PowerPoint</Application>
  <PresentationFormat>Custom</PresentationFormat>
  <Paragraphs>217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 Narrow</vt:lpstr>
      <vt:lpstr>Calibri</vt:lpstr>
      <vt:lpstr>Arial</vt:lpstr>
      <vt:lpstr>More Sugar Thin</vt:lpstr>
      <vt:lpstr>Century Gothic</vt:lpstr>
      <vt:lpstr>Garamond</vt:lpstr>
      <vt:lpstr>Wingdings 3</vt:lpstr>
      <vt:lpstr>Times New Roman</vt:lpstr>
      <vt:lpstr>Berlin Sans FB</vt:lpstr>
      <vt:lpstr>Office Theme</vt:lpstr>
      <vt:lpstr>PowerPoint Presentation</vt:lpstr>
      <vt:lpstr>PowerPoint Presentation</vt:lpstr>
      <vt:lpstr>PowerPoint Presentation</vt:lpstr>
      <vt:lpstr>Kreativitas bukan hanya untuk yang berbakat, semua orang kreatif Ketika disediakan lingkungan dengan jenis dan jumlah variabel yang tepat (Nicolson) </vt:lpstr>
      <vt:lpstr>Apa itu Loose Parts ?</vt:lpstr>
      <vt:lpstr>PowerPoint Presentation</vt:lpstr>
      <vt:lpstr>PowerPoint Presentation</vt:lpstr>
      <vt:lpstr>Dimana Memperoleh Loose Parts…</vt:lpstr>
      <vt:lpstr>Beragam Jenis Loose Parts</vt:lpstr>
      <vt:lpstr>Apa Saja Jenis –Jenis Loose Parts..??</vt:lpstr>
      <vt:lpstr>Gabus</vt:lpstr>
      <vt:lpstr>PowerPoint Presentation</vt:lpstr>
      <vt:lpstr>Kayu</vt:lpstr>
      <vt:lpstr>Biji –Bijian</vt:lpstr>
      <vt:lpstr>Tube kertas</vt:lpstr>
      <vt:lpstr>Kain</vt:lpstr>
      <vt:lpstr>PowerPoint Presentation</vt:lpstr>
      <vt:lpstr>Storage &amp; Display</vt:lpstr>
      <vt:lpstr>Artistik, Indah…</vt:lpstr>
      <vt:lpstr>PowerPoint Presentation</vt:lpstr>
      <vt:lpstr>Display ..</vt:lpstr>
      <vt:lpstr>How To Play With  The Loose Parts ..?</vt:lpstr>
      <vt:lpstr>Berikan Kebebasan &amp;  Beragam Pengalaman….</vt:lpstr>
      <vt:lpstr>Pengalaman sensoris….</vt:lpstr>
      <vt:lpstr>Apa yang dapat kita lakukan dengan  Loose Parts ?</vt:lpstr>
      <vt:lpstr>Prinsip Utama</vt:lpstr>
      <vt:lpstr>Math &amp; Sains</vt:lpstr>
      <vt:lpstr>Eksplorasi</vt:lpstr>
      <vt:lpstr>STEAM</vt:lpstr>
      <vt:lpstr>Invent ..  Technology..</vt:lpstr>
      <vt:lpstr>Konstruksi</vt:lpstr>
      <vt:lpstr>Seni &amp; Kreativitas</vt:lpstr>
      <vt:lpstr>Mandala</vt:lpstr>
      <vt:lpstr>D33 iorama -  Tematik</vt:lpstr>
      <vt:lpstr>PowerPoint Presentation</vt:lpstr>
      <vt:lpstr>Craft - humans</vt:lpstr>
      <vt:lpstr>Loose Parts &amp; Literacy</vt:lpstr>
      <vt:lpstr>Eksploring Lines</vt:lpstr>
      <vt:lpstr>Membuat pola</vt:lpstr>
      <vt:lpstr>Mengisi Pola</vt:lpstr>
      <vt:lpstr>Mengikuti alur</vt:lpstr>
      <vt:lpstr>Menulis di pasir</vt:lpstr>
      <vt:lpstr>Sosiodrama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</dc:title>
  <dc:creator>User</dc:creator>
  <cp:lastModifiedBy>Silvie Mil</cp:lastModifiedBy>
  <cp:revision>6</cp:revision>
  <dcterms:created xsi:type="dcterms:W3CDTF">2006-08-16T00:00:00Z</dcterms:created>
  <dcterms:modified xsi:type="dcterms:W3CDTF">2024-05-23T01:13:00Z</dcterms:modified>
  <dc:identifier>DAEvr7MG8-I</dc:identifier>
</cp:coreProperties>
</file>