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522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945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624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7316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635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2078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519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8500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8068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16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265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750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011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1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144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304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443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729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4237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inta.kemdikbud.go.id/journals/index/?q=kesehatan%2Bmasyaraka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uhamka.ac.id/index.php/arkesmas/guidelin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103/sja.SJA_543_18" TargetMode="External"/><Relationship Id="rId2" Type="http://schemas.openxmlformats.org/officeDocument/2006/relationships/hyperlink" Target="https://buku.kompa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uniadosen.com/" TargetMode="External"/><Relationship Id="rId5" Type="http://schemas.openxmlformats.org/officeDocument/2006/relationships/hyperlink" Target="https://lppm.umus.ac.id/" TargetMode="External"/><Relationship Id="rId4" Type="http://schemas.openxmlformats.org/officeDocument/2006/relationships/hyperlink" Target="https://penerbitdeepublish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405" y="205093"/>
            <a:ext cx="1716508" cy="11707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82647" y="696657"/>
            <a:ext cx="73660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400" i="1" spc="-50" dirty="0">
                <a:latin typeface="Liberation Sans Narrow"/>
                <a:cs typeface="Liberation Sans Narrow"/>
              </a:rPr>
              <a:t>“</a:t>
            </a:r>
            <a:endParaRPr sz="14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</a:pPr>
            <a:r>
              <a:rPr sz="1400" i="1" spc="-50" dirty="0">
                <a:latin typeface="Liberation Sans Narrow"/>
                <a:cs typeface="Liberation Sans Narrow"/>
              </a:rPr>
              <a:t>s</a:t>
            </a:r>
            <a:endParaRPr sz="1400">
              <a:latin typeface="Liberation Sans Narrow"/>
              <a:cs typeface="Liberation Sans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811" y="0"/>
            <a:ext cx="2391410" cy="1632585"/>
            <a:chOff x="19811" y="0"/>
            <a:chExt cx="2391410" cy="1632585"/>
          </a:xfrm>
        </p:grpSpPr>
        <p:sp>
          <p:nvSpPr>
            <p:cNvPr id="5" name="object 5"/>
            <p:cNvSpPr/>
            <p:nvPr/>
          </p:nvSpPr>
          <p:spPr>
            <a:xfrm>
              <a:off x="2116073" y="166878"/>
              <a:ext cx="0" cy="1317625"/>
            </a:xfrm>
            <a:custGeom>
              <a:avLst/>
              <a:gdLst/>
              <a:ahLst/>
              <a:cxnLst/>
              <a:rect l="l" t="t" r="r" b="b"/>
              <a:pathLst>
                <a:path h="1317625">
                  <a:moveTo>
                    <a:pt x="0" y="0"/>
                  </a:moveTo>
                  <a:lnTo>
                    <a:pt x="0" y="1317625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1" y="0"/>
              <a:ext cx="2391156" cy="16322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69947" y="430148"/>
            <a:ext cx="6278245" cy="902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sz="1600" b="1" dirty="0">
                <a:solidFill>
                  <a:srgbClr val="2E5496"/>
                </a:solidFill>
                <a:latin typeface="Liberation Sans Narrow"/>
                <a:cs typeface="Liberation Sans Narrow"/>
              </a:rPr>
              <a:t>VISI</a:t>
            </a:r>
            <a:r>
              <a:rPr sz="1600" b="1" spc="-40" dirty="0">
                <a:solidFill>
                  <a:srgbClr val="2E5496"/>
                </a:solidFill>
                <a:latin typeface="Liberation Sans Narrow"/>
                <a:cs typeface="Liberation Sans Narrow"/>
              </a:rPr>
              <a:t> </a:t>
            </a:r>
            <a:r>
              <a:rPr sz="1600" b="1" dirty="0">
                <a:solidFill>
                  <a:srgbClr val="2E5496"/>
                </a:solidFill>
                <a:latin typeface="Liberation Sans Narrow"/>
                <a:cs typeface="Liberation Sans Narrow"/>
              </a:rPr>
              <a:t>PROOGRAM</a:t>
            </a:r>
            <a:r>
              <a:rPr sz="1600" b="1" spc="-15" dirty="0">
                <a:solidFill>
                  <a:srgbClr val="2E5496"/>
                </a:solidFill>
                <a:latin typeface="Liberation Sans Narrow"/>
                <a:cs typeface="Liberation Sans Narrow"/>
              </a:rPr>
              <a:t> </a:t>
            </a:r>
            <a:r>
              <a:rPr sz="1600" b="1" dirty="0">
                <a:solidFill>
                  <a:srgbClr val="2E5496"/>
                </a:solidFill>
                <a:latin typeface="Liberation Sans Narrow"/>
                <a:cs typeface="Liberation Sans Narrow"/>
              </a:rPr>
              <a:t>STUDI</a:t>
            </a:r>
            <a:r>
              <a:rPr sz="1600" b="1" spc="-35" dirty="0">
                <a:solidFill>
                  <a:srgbClr val="2E5496"/>
                </a:solidFill>
                <a:latin typeface="Liberation Sans Narrow"/>
                <a:cs typeface="Liberation Sans Narrow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Liberation Sans Narrow"/>
                <a:cs typeface="Liberation Sans Narrow"/>
              </a:rPr>
              <a:t>SARJANA</a:t>
            </a:r>
            <a:r>
              <a:rPr sz="1600" b="1" spc="-65" dirty="0">
                <a:solidFill>
                  <a:srgbClr val="2E5496"/>
                </a:solidFill>
                <a:latin typeface="Liberation Sans Narrow"/>
                <a:cs typeface="Liberation Sans Narrow"/>
              </a:rPr>
              <a:t> </a:t>
            </a:r>
            <a:r>
              <a:rPr sz="1600" b="1" spc="-25" dirty="0">
                <a:solidFill>
                  <a:srgbClr val="2E5496"/>
                </a:solidFill>
                <a:latin typeface="Liberation Sans Narrow"/>
                <a:cs typeface="Liberation Sans Narrow"/>
              </a:rPr>
              <a:t>KESEHATAN </a:t>
            </a:r>
            <a:r>
              <a:rPr sz="1600" b="1" spc="-10" dirty="0">
                <a:solidFill>
                  <a:srgbClr val="2E5496"/>
                </a:solidFill>
                <a:latin typeface="Liberation Sans Narrow"/>
                <a:cs typeface="Liberation Sans Narrow"/>
              </a:rPr>
              <a:t>MASYARAKAT</a:t>
            </a:r>
            <a:endParaRPr sz="16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98600"/>
              </a:lnSpc>
              <a:spcBef>
                <a:spcPts val="20"/>
              </a:spcBef>
            </a:pPr>
            <a:r>
              <a:rPr sz="1400" i="1" dirty="0">
                <a:latin typeface="Liberation Sans Narrow"/>
                <a:cs typeface="Liberation Sans Narrow"/>
              </a:rPr>
              <a:t>“Program</a:t>
            </a:r>
            <a:r>
              <a:rPr sz="1400" i="1" spc="-3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Studi</a:t>
            </a:r>
            <a:r>
              <a:rPr sz="1400" i="1" spc="-2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Sarjana</a:t>
            </a:r>
            <a:r>
              <a:rPr sz="1400" i="1" spc="-30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Kesehatan</a:t>
            </a:r>
            <a:r>
              <a:rPr sz="1400" i="1" spc="-1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Masyarakat</a:t>
            </a:r>
            <a:r>
              <a:rPr sz="1400" i="1" spc="-20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FIKES</a:t>
            </a:r>
            <a:r>
              <a:rPr sz="1400" i="1" spc="-20" dirty="0">
                <a:latin typeface="Liberation Sans Narrow"/>
                <a:cs typeface="Liberation Sans Narrow"/>
              </a:rPr>
              <a:t> </a:t>
            </a:r>
            <a:r>
              <a:rPr sz="1400" i="1" spc="-10" dirty="0">
                <a:latin typeface="Liberation Sans Narrow"/>
                <a:cs typeface="Liberation Sans Narrow"/>
              </a:rPr>
              <a:t>UHAMKA</a:t>
            </a:r>
            <a:r>
              <a:rPr sz="1400" i="1" spc="-9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pada</a:t>
            </a:r>
            <a:r>
              <a:rPr sz="1400" i="1" spc="-30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tahun</a:t>
            </a:r>
            <a:r>
              <a:rPr sz="1400" i="1" spc="-1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2020</a:t>
            </a:r>
            <a:r>
              <a:rPr sz="1400" i="1" spc="-30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menjadi</a:t>
            </a:r>
            <a:r>
              <a:rPr sz="1400" i="1" spc="-15" dirty="0">
                <a:latin typeface="Liberation Sans Narrow"/>
                <a:cs typeface="Liberation Sans Narrow"/>
              </a:rPr>
              <a:t> </a:t>
            </a:r>
            <a:r>
              <a:rPr sz="1400" i="1" spc="-10" dirty="0">
                <a:latin typeface="Liberation Sans Narrow"/>
                <a:cs typeface="Liberation Sans Narrow"/>
              </a:rPr>
              <a:t>salah </a:t>
            </a:r>
            <a:r>
              <a:rPr sz="1400" i="1" dirty="0">
                <a:latin typeface="Liberation Sans Narrow"/>
                <a:cs typeface="Liberation Sans Narrow"/>
              </a:rPr>
              <a:t>satu</a:t>
            </a:r>
            <a:r>
              <a:rPr sz="1400" i="1" spc="-3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pusat</a:t>
            </a:r>
            <a:r>
              <a:rPr sz="1400" i="1" spc="-2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Pendidikan</a:t>
            </a:r>
            <a:r>
              <a:rPr sz="1400" i="1" spc="-40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tinggi</a:t>
            </a:r>
            <a:r>
              <a:rPr sz="1400" i="1" spc="-3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kesehatan</a:t>
            </a:r>
            <a:r>
              <a:rPr sz="1400" i="1" spc="-2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masyarakat</a:t>
            </a:r>
            <a:r>
              <a:rPr sz="1400" i="1" spc="-20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yang</a:t>
            </a:r>
            <a:r>
              <a:rPr sz="1400" i="1" spc="-3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menghasilkan</a:t>
            </a:r>
            <a:r>
              <a:rPr sz="1400" i="1" spc="-30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lulusa</a:t>
            </a:r>
            <a:r>
              <a:rPr sz="1400" i="1" spc="-3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unggul</a:t>
            </a:r>
            <a:r>
              <a:rPr sz="1400" i="1" spc="-3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di</a:t>
            </a:r>
            <a:r>
              <a:rPr sz="1400" i="1" spc="-40" dirty="0">
                <a:latin typeface="Liberation Sans Narrow"/>
                <a:cs typeface="Liberation Sans Narrow"/>
              </a:rPr>
              <a:t> </a:t>
            </a:r>
            <a:r>
              <a:rPr sz="1400" i="1" spc="-10" dirty="0">
                <a:latin typeface="Liberation Sans Narrow"/>
                <a:cs typeface="Liberation Sans Narrow"/>
              </a:rPr>
              <a:t>tingkat </a:t>
            </a:r>
            <a:r>
              <a:rPr sz="1400" i="1" dirty="0">
                <a:latin typeface="Liberation Sans Narrow"/>
                <a:cs typeface="Liberation Sans Narrow"/>
              </a:rPr>
              <a:t>nasional</a:t>
            </a:r>
            <a:r>
              <a:rPr sz="1400" i="1" spc="-40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yang</a:t>
            </a:r>
            <a:r>
              <a:rPr sz="1400" i="1" spc="-2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memiliki</a:t>
            </a:r>
            <a:r>
              <a:rPr sz="1400" i="1" spc="-40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kecerdasan</a:t>
            </a:r>
            <a:r>
              <a:rPr sz="1400" i="1" spc="-4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spiritual</a:t>
            </a:r>
            <a:r>
              <a:rPr sz="1400" i="1" spc="-2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,intelektual,</a:t>
            </a:r>
            <a:r>
              <a:rPr sz="1400" i="1" spc="-3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emosional,</a:t>
            </a:r>
            <a:r>
              <a:rPr sz="1400" i="1" spc="-25" dirty="0">
                <a:latin typeface="Liberation Sans Narrow"/>
                <a:cs typeface="Liberation Sans Narrow"/>
              </a:rPr>
              <a:t> </a:t>
            </a:r>
            <a:r>
              <a:rPr sz="1400" i="1" dirty="0">
                <a:latin typeface="Liberation Sans Narrow"/>
                <a:cs typeface="Liberation Sans Narrow"/>
              </a:rPr>
              <a:t>dan</a:t>
            </a:r>
            <a:r>
              <a:rPr sz="1400" i="1" spc="-40" dirty="0">
                <a:latin typeface="Liberation Sans Narrow"/>
                <a:cs typeface="Liberation Sans Narrow"/>
              </a:rPr>
              <a:t> </a:t>
            </a:r>
            <a:r>
              <a:rPr sz="1400" i="1" spc="-10" dirty="0">
                <a:latin typeface="Liberation Sans Narrow"/>
                <a:cs typeface="Liberation Sans Narrow"/>
              </a:rPr>
              <a:t>sosial</a:t>
            </a:r>
            <a:endParaRPr sz="1400">
              <a:latin typeface="Liberation Sans Narrow"/>
              <a:cs typeface="Liberation Sans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16073" y="166878"/>
            <a:ext cx="0" cy="1317625"/>
          </a:xfrm>
          <a:custGeom>
            <a:avLst/>
            <a:gdLst/>
            <a:ahLst/>
            <a:cxnLst/>
            <a:rect l="l" t="t" r="r" b="b"/>
            <a:pathLst>
              <a:path h="1317625">
                <a:moveTo>
                  <a:pt x="0" y="0"/>
                </a:moveTo>
                <a:lnTo>
                  <a:pt x="0" y="1317625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49526" y="4245102"/>
            <a:ext cx="6758940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90" dirty="0">
                <a:latin typeface="Carlito"/>
                <a:cs typeface="Carlito"/>
              </a:rPr>
              <a:t>Publikasi</a:t>
            </a:r>
            <a:r>
              <a:rPr sz="4800" spc="-160" dirty="0">
                <a:latin typeface="Carlito"/>
                <a:cs typeface="Carlito"/>
              </a:rPr>
              <a:t> </a:t>
            </a:r>
            <a:r>
              <a:rPr sz="4800" spc="-45" dirty="0">
                <a:latin typeface="Carlito"/>
                <a:cs typeface="Carlito"/>
              </a:rPr>
              <a:t>Hasil</a:t>
            </a:r>
            <a:r>
              <a:rPr sz="4800" spc="-160" dirty="0">
                <a:latin typeface="Carlito"/>
                <a:cs typeface="Carlito"/>
              </a:rPr>
              <a:t> </a:t>
            </a:r>
            <a:r>
              <a:rPr sz="4800" spc="-100" dirty="0">
                <a:latin typeface="Carlito"/>
                <a:cs typeface="Carlito"/>
              </a:rPr>
              <a:t>Karya</a:t>
            </a:r>
            <a:r>
              <a:rPr sz="4800" spc="-170" dirty="0">
                <a:latin typeface="Carlito"/>
                <a:cs typeface="Carlito"/>
              </a:rPr>
              <a:t> </a:t>
            </a:r>
            <a:r>
              <a:rPr sz="4800" spc="-10" dirty="0">
                <a:latin typeface="Carlito"/>
                <a:cs typeface="Carlito"/>
              </a:rPr>
              <a:t>Ilmiah</a:t>
            </a:r>
            <a:endParaRPr sz="4800" dirty="0">
              <a:latin typeface="Carlito"/>
              <a:cs typeface="Carlito"/>
            </a:endParaRPr>
          </a:p>
          <a:p>
            <a:pPr marL="3235960">
              <a:lnSpc>
                <a:spcPct val="100000"/>
              </a:lnSpc>
              <a:spcBef>
                <a:spcPts val="2150"/>
              </a:spcBef>
            </a:pPr>
            <a:r>
              <a:rPr sz="1800" b="1" spc="-10" dirty="0">
                <a:latin typeface="Carlito"/>
                <a:cs typeface="Carlito"/>
              </a:rPr>
              <a:t>Pemateri</a:t>
            </a:r>
            <a:r>
              <a:rPr sz="1800" b="1" spc="-5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:</a:t>
            </a:r>
            <a:r>
              <a:rPr sz="1800" b="1" spc="-15" dirty="0">
                <a:latin typeface="Carlito"/>
                <a:cs typeface="Carlito"/>
              </a:rPr>
              <a:t> </a:t>
            </a:r>
            <a:r>
              <a:rPr lang="en-US" sz="1800" b="1" spc="-15" dirty="0">
                <a:latin typeface="Carlito"/>
                <a:cs typeface="Carlito"/>
              </a:rPr>
              <a:t>Alib Birwin</a:t>
            </a:r>
            <a:r>
              <a:rPr sz="1800" b="1" spc="-10" dirty="0">
                <a:latin typeface="Carlito"/>
                <a:cs typeface="Carlito"/>
              </a:rPr>
              <a:t>,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S.K.M,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M.Epid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258" y="6525769"/>
            <a:ext cx="1787236" cy="73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Jenis</a:t>
            </a:r>
            <a:r>
              <a:rPr spc="-204" dirty="0"/>
              <a:t> </a:t>
            </a:r>
            <a:r>
              <a:rPr spc="-75" dirty="0"/>
              <a:t>Artikel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9412" y="2398776"/>
            <a:ext cx="2464435" cy="1480185"/>
          </a:xfrm>
          <a:prstGeom prst="rect">
            <a:avLst/>
          </a:prstGeom>
          <a:ln w="12700">
            <a:solidFill>
              <a:srgbClr val="3C67B0"/>
            </a:solidFill>
          </a:ln>
        </p:spPr>
        <p:txBody>
          <a:bodyPr vert="horz" wrap="square" lIns="0" tIns="243840" rIns="0" bIns="0" rtlCol="0">
            <a:spAutoFit/>
          </a:bodyPr>
          <a:lstStyle/>
          <a:p>
            <a:pPr marL="397510" marR="391795" indent="302895">
              <a:lnSpc>
                <a:spcPts val="2530"/>
              </a:lnSpc>
              <a:spcBef>
                <a:spcPts val="1920"/>
              </a:spcBef>
            </a:pPr>
            <a:r>
              <a:rPr sz="2300" dirty="0">
                <a:latin typeface="Carlito"/>
                <a:cs typeface="Carlito"/>
              </a:rPr>
              <a:t>1.</a:t>
            </a:r>
            <a:r>
              <a:rPr sz="2300" spc="-10" dirty="0">
                <a:latin typeface="Carlito"/>
                <a:cs typeface="Carlito"/>
              </a:rPr>
              <a:t> Artikel </a:t>
            </a:r>
            <a:r>
              <a:rPr sz="2300" dirty="0">
                <a:latin typeface="Carlito"/>
                <a:cs typeface="Carlito"/>
              </a:rPr>
              <a:t>Penelitian</a:t>
            </a:r>
            <a:r>
              <a:rPr sz="2300" spc="-120" dirty="0">
                <a:latin typeface="Carlito"/>
                <a:cs typeface="Carlito"/>
              </a:rPr>
              <a:t> </a:t>
            </a:r>
            <a:r>
              <a:rPr sz="2300" spc="-20" dirty="0">
                <a:latin typeface="Carlito"/>
                <a:cs typeface="Carlito"/>
              </a:rPr>
              <a:t>Asli</a:t>
            </a:r>
            <a:endParaRPr sz="2300">
              <a:latin typeface="Carlito"/>
              <a:cs typeface="Carlito"/>
            </a:endParaRPr>
          </a:p>
          <a:p>
            <a:pPr marL="101600">
              <a:lnSpc>
                <a:spcPts val="2475"/>
              </a:lnSpc>
            </a:pPr>
            <a:r>
              <a:rPr sz="2300" dirty="0">
                <a:latin typeface="Carlito"/>
                <a:cs typeface="Carlito"/>
              </a:rPr>
              <a:t>(</a:t>
            </a:r>
            <a:r>
              <a:rPr sz="2300" i="1" dirty="0">
                <a:latin typeface="Carlito"/>
                <a:cs typeface="Carlito"/>
              </a:rPr>
              <a:t>Original</a:t>
            </a:r>
            <a:r>
              <a:rPr sz="2300" i="1" spc="-45" dirty="0">
                <a:latin typeface="Carlito"/>
                <a:cs typeface="Carlito"/>
              </a:rPr>
              <a:t> </a:t>
            </a:r>
            <a:r>
              <a:rPr sz="2300" i="1" spc="-10" dirty="0">
                <a:latin typeface="Carlito"/>
                <a:cs typeface="Carlito"/>
              </a:rPr>
              <a:t>Research</a:t>
            </a:r>
            <a:r>
              <a:rPr sz="2300" spc="-10" dirty="0">
                <a:latin typeface="Carlito"/>
                <a:cs typeface="Carlito"/>
              </a:rPr>
              <a:t>)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9084" y="2398776"/>
            <a:ext cx="2466340" cy="1480185"/>
          </a:xfrm>
          <a:prstGeom prst="rect">
            <a:avLst/>
          </a:prstGeom>
          <a:ln w="12700">
            <a:solidFill>
              <a:srgbClr val="3C67B0"/>
            </a:solidFill>
          </a:ln>
        </p:spPr>
        <p:txBody>
          <a:bodyPr vert="horz" wrap="square" lIns="0" tIns="1943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30"/>
              </a:spcBef>
            </a:pPr>
            <a:endParaRPr sz="2300">
              <a:latin typeface="Times New Roman"/>
              <a:cs typeface="Times New Roman"/>
            </a:endParaRPr>
          </a:p>
          <a:p>
            <a:pPr marL="663575">
              <a:lnSpc>
                <a:spcPct val="100000"/>
              </a:lnSpc>
            </a:pPr>
            <a:r>
              <a:rPr sz="2300" dirty="0">
                <a:latin typeface="Carlito"/>
                <a:cs typeface="Carlito"/>
              </a:rPr>
              <a:t>2.</a:t>
            </a:r>
            <a:r>
              <a:rPr sz="2300" spc="-10" dirty="0">
                <a:latin typeface="Carlito"/>
                <a:cs typeface="Carlito"/>
              </a:rPr>
              <a:t> Review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0279" y="2398776"/>
            <a:ext cx="2464435" cy="1480185"/>
          </a:xfrm>
          <a:prstGeom prst="rect">
            <a:avLst/>
          </a:prstGeom>
          <a:ln w="12700">
            <a:solidFill>
              <a:srgbClr val="3C67B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0"/>
              </a:spcBef>
            </a:pPr>
            <a:endParaRPr sz="2300">
              <a:latin typeface="Times New Roman"/>
              <a:cs typeface="Times New Roman"/>
            </a:endParaRPr>
          </a:p>
          <a:p>
            <a:pPr marL="639445" marR="628015" indent="63500">
              <a:lnSpc>
                <a:spcPts val="2530"/>
              </a:lnSpc>
              <a:spcBef>
                <a:spcPts val="5"/>
              </a:spcBef>
            </a:pPr>
            <a:r>
              <a:rPr sz="2300" dirty="0">
                <a:latin typeface="Carlito"/>
                <a:cs typeface="Carlito"/>
              </a:rPr>
              <a:t>3.</a:t>
            </a:r>
            <a:r>
              <a:rPr sz="2300" spc="-10" dirty="0">
                <a:latin typeface="Carlito"/>
                <a:cs typeface="Carlito"/>
              </a:rPr>
              <a:t> Artikel </a:t>
            </a:r>
            <a:r>
              <a:rPr sz="2300" spc="-20" dirty="0">
                <a:latin typeface="Carlito"/>
                <a:cs typeface="Carlito"/>
              </a:rPr>
              <a:t>Perspektif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4248" y="4123944"/>
            <a:ext cx="2464435" cy="1480185"/>
          </a:xfrm>
          <a:prstGeom prst="rect">
            <a:avLst/>
          </a:prstGeom>
          <a:ln w="12700">
            <a:solidFill>
              <a:srgbClr val="3C67B0"/>
            </a:solidFill>
          </a:ln>
        </p:spPr>
        <p:txBody>
          <a:bodyPr vert="horz" wrap="square" lIns="0" tIns="1943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30"/>
              </a:spcBef>
            </a:pPr>
            <a:endParaRPr sz="2300">
              <a:latin typeface="Times New Roman"/>
              <a:cs typeface="Times New Roman"/>
            </a:endParaRPr>
          </a:p>
          <a:p>
            <a:pPr marL="537210">
              <a:lnSpc>
                <a:spcPct val="100000"/>
              </a:lnSpc>
            </a:pPr>
            <a:r>
              <a:rPr sz="2300" dirty="0">
                <a:latin typeface="Carlito"/>
                <a:cs typeface="Carlito"/>
              </a:rPr>
              <a:t>4.</a:t>
            </a:r>
            <a:r>
              <a:rPr sz="2300" spc="-10" dirty="0">
                <a:latin typeface="Carlito"/>
                <a:cs typeface="Carlito"/>
              </a:rPr>
              <a:t> </a:t>
            </a:r>
            <a:r>
              <a:rPr sz="2300" i="1" spc="-10" dirty="0">
                <a:latin typeface="Carlito"/>
                <a:cs typeface="Carlito"/>
              </a:rPr>
              <a:t>Editorials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5444" y="4123944"/>
            <a:ext cx="2464435" cy="1480185"/>
          </a:xfrm>
          <a:prstGeom prst="rect">
            <a:avLst/>
          </a:prstGeom>
          <a:ln w="12700">
            <a:solidFill>
              <a:srgbClr val="3C67B0"/>
            </a:solidFill>
          </a:ln>
        </p:spPr>
        <p:txBody>
          <a:bodyPr vert="horz" wrap="square" lIns="0" tIns="238760" rIns="0" bIns="0" rtlCol="0">
            <a:spAutoFit/>
          </a:bodyPr>
          <a:lstStyle/>
          <a:p>
            <a:pPr marL="539115" marR="533400" indent="162560">
              <a:lnSpc>
                <a:spcPct val="91600"/>
              </a:lnSpc>
              <a:spcBef>
                <a:spcPts val="1880"/>
              </a:spcBef>
            </a:pPr>
            <a:r>
              <a:rPr sz="2300" dirty="0">
                <a:latin typeface="Carlito"/>
                <a:cs typeface="Carlito"/>
              </a:rPr>
              <a:t>5.</a:t>
            </a:r>
            <a:r>
              <a:rPr sz="2300" spc="-10" dirty="0">
                <a:latin typeface="Carlito"/>
                <a:cs typeface="Carlito"/>
              </a:rPr>
              <a:t> Artikel </a:t>
            </a:r>
            <a:r>
              <a:rPr sz="2300" spc="-20" dirty="0">
                <a:latin typeface="Carlito"/>
                <a:cs typeface="Carlito"/>
              </a:rPr>
              <a:t>Pengabdian </a:t>
            </a:r>
            <a:r>
              <a:rPr sz="2300" spc="-10" dirty="0">
                <a:latin typeface="Carlito"/>
                <a:cs typeface="Carlito"/>
              </a:rPr>
              <a:t>Masyarakat</a:t>
            </a:r>
            <a:endParaRPr sz="2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12306"/>
            <a:ext cx="3162299" cy="13243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84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5" dirty="0"/>
              <a:t>Jenis</a:t>
            </a:r>
            <a:r>
              <a:rPr sz="6000" spc="-235" dirty="0"/>
              <a:t> </a:t>
            </a:r>
            <a:r>
              <a:rPr sz="6000" spc="-60" dirty="0"/>
              <a:t>Jurnal_</a:t>
            </a:r>
            <a:r>
              <a:rPr sz="3600" spc="-60" dirty="0"/>
              <a:t>Berdasarkan</a:t>
            </a:r>
            <a:r>
              <a:rPr sz="3600" spc="-80" dirty="0"/>
              <a:t> </a:t>
            </a:r>
            <a:r>
              <a:rPr sz="3600" spc="-10" dirty="0"/>
              <a:t>Wilayah</a:t>
            </a:r>
            <a:endParaRPr sz="36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8500" y="2092325"/>
          <a:ext cx="7734300" cy="3780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Jurnal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Nasional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Jurnal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Internasional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Cakupan</a:t>
                      </a:r>
                      <a:r>
                        <a:rPr sz="18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Publikasi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Dalam</a:t>
                      </a:r>
                      <a:r>
                        <a:rPr sz="18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negeri</a:t>
                      </a:r>
                      <a:r>
                        <a:rPr sz="18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Indonesia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Dunia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Bahasa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Bahasa</a:t>
                      </a:r>
                      <a:r>
                        <a:rPr sz="18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Indonesia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435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Bahasa</a:t>
                      </a:r>
                      <a:r>
                        <a:rPr sz="18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internasional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yang</a:t>
                      </a:r>
                      <a:r>
                        <a:rPr sz="18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resmi</a:t>
                      </a:r>
                      <a:r>
                        <a:rPr sz="18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digunakan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oleh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PBB</a:t>
                      </a:r>
                      <a:r>
                        <a:rPr sz="18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(Inggris,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 Cina,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Perancis,</a:t>
                      </a:r>
                      <a:r>
                        <a:rPr sz="18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Arab,</a:t>
                      </a:r>
                      <a:r>
                        <a:rPr sz="18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5" dirty="0">
                          <a:latin typeface="Carlito"/>
                          <a:cs typeface="Carlito"/>
                        </a:rPr>
                        <a:t>dan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Rusia)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Dewan</a:t>
                      </a:r>
                      <a:r>
                        <a:rPr sz="1800" b="1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Redaksi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639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Berasal</a:t>
                      </a:r>
                      <a:r>
                        <a:rPr sz="18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dari</a:t>
                      </a:r>
                      <a:r>
                        <a:rPr sz="18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dalam negeri-Indonesia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24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Empat</a:t>
                      </a:r>
                      <a:r>
                        <a:rPr sz="18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anggota</a:t>
                      </a:r>
                      <a:r>
                        <a:rPr sz="18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dewan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redaksi</a:t>
                      </a:r>
                      <a:r>
                        <a:rPr sz="18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dari</a:t>
                      </a:r>
                      <a:r>
                        <a:rPr sz="18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negara</a:t>
                      </a:r>
                      <a:r>
                        <a:rPr sz="18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yang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berbeda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16" y="5792722"/>
            <a:ext cx="2296668" cy="9616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9066" y="216484"/>
            <a:ext cx="5867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5" dirty="0"/>
              <a:t>Jenis</a:t>
            </a:r>
            <a:r>
              <a:rPr sz="6000" spc="-260" dirty="0"/>
              <a:t> </a:t>
            </a:r>
            <a:r>
              <a:rPr sz="6000" spc="-60" dirty="0"/>
              <a:t>Jurnal</a:t>
            </a:r>
            <a:r>
              <a:rPr sz="6000" spc="-245" dirty="0"/>
              <a:t> </a:t>
            </a:r>
            <a:r>
              <a:rPr sz="3600" spc="-20" dirty="0"/>
              <a:t>Berdasarkan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09066" y="1095832"/>
            <a:ext cx="1838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latin typeface="Carlito"/>
                <a:cs typeface="Carlito"/>
              </a:rPr>
              <a:t>Akreditasi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936" y="1680972"/>
            <a:ext cx="3868420" cy="824865"/>
          </a:xfrm>
          <a:prstGeom prst="rect">
            <a:avLst/>
          </a:prstGeom>
          <a:ln w="9525">
            <a:solidFill>
              <a:srgbClr val="385622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90805" marR="1182370">
              <a:lnSpc>
                <a:spcPts val="2590"/>
              </a:lnSpc>
              <a:spcBef>
                <a:spcPts val="830"/>
              </a:spcBef>
            </a:pPr>
            <a:r>
              <a:rPr sz="2400" b="1" dirty="0">
                <a:latin typeface="Carlito"/>
                <a:cs typeface="Carlito"/>
              </a:rPr>
              <a:t>Jurnal</a:t>
            </a:r>
            <a:r>
              <a:rPr sz="2400" b="1" spc="-35" dirty="0">
                <a:latin typeface="Carlito"/>
                <a:cs typeface="Carlito"/>
              </a:rPr>
              <a:t> </a:t>
            </a:r>
            <a:r>
              <a:rPr sz="2400" b="1" spc="-30" dirty="0">
                <a:latin typeface="Carlito"/>
                <a:cs typeface="Carlito"/>
              </a:rPr>
              <a:t>Terakreditasi/ </a:t>
            </a:r>
            <a:r>
              <a:rPr sz="2400" b="1" spc="-10" dirty="0">
                <a:latin typeface="Carlito"/>
                <a:cs typeface="Carlito"/>
              </a:rPr>
              <a:t>Terindeks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936" y="2505455"/>
            <a:ext cx="3868420" cy="3683635"/>
          </a:xfrm>
          <a:custGeom>
            <a:avLst/>
            <a:gdLst/>
            <a:ahLst/>
            <a:cxnLst/>
            <a:rect l="l" t="t" r="r" b="b"/>
            <a:pathLst>
              <a:path w="3868420" h="3683635">
                <a:moveTo>
                  <a:pt x="0" y="3683508"/>
                </a:moveTo>
                <a:lnTo>
                  <a:pt x="3867912" y="3683508"/>
                </a:lnTo>
                <a:lnTo>
                  <a:pt x="3867912" y="0"/>
                </a:lnTo>
                <a:lnTo>
                  <a:pt x="0" y="0"/>
                </a:lnTo>
                <a:lnTo>
                  <a:pt x="0" y="3683508"/>
                </a:lnTo>
                <a:close/>
              </a:path>
            </a:pathLst>
          </a:custGeom>
          <a:ln w="9525">
            <a:solidFill>
              <a:srgbClr val="385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9066" y="2502154"/>
            <a:ext cx="3595370" cy="11468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0665" marR="5080" indent="-22860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25" dirty="0">
                <a:latin typeface="Carlito"/>
                <a:cs typeface="Carlito"/>
              </a:rPr>
              <a:t>Telah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melalui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proses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seleksi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yang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ketat </a:t>
            </a:r>
            <a:r>
              <a:rPr sz="1600" dirty="0">
                <a:latin typeface="Carlito"/>
                <a:cs typeface="Carlito"/>
              </a:rPr>
              <a:t>dan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memenuhi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standar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kualitas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yang </a:t>
            </a:r>
            <a:r>
              <a:rPr sz="1600" spc="-10" dirty="0">
                <a:latin typeface="Carlito"/>
                <a:cs typeface="Carlito"/>
              </a:rPr>
              <a:t>ditetapkan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oleh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lembaga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atau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indeks tertentu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seperti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Scopus,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Web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of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Science, </a:t>
            </a:r>
            <a:r>
              <a:rPr sz="1600" dirty="0">
                <a:latin typeface="Carlito"/>
                <a:cs typeface="Carlito"/>
              </a:rPr>
              <a:t>atau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PubMed.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066" y="3725926"/>
            <a:ext cx="36633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rlito"/>
                <a:cs typeface="Carlito"/>
              </a:rPr>
              <a:t>Manfaat</a:t>
            </a:r>
            <a:r>
              <a:rPr sz="1600" spc="28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publikasi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di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jurnal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terakreditasi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spc="-50" dirty="0">
                <a:latin typeface="Carlito"/>
                <a:cs typeface="Carlito"/>
              </a:rPr>
              <a:t>: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066" y="4073778"/>
            <a:ext cx="3623310" cy="14928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0665" marR="5080" indent="-228600">
              <a:lnSpc>
                <a:spcPts val="1730"/>
              </a:lnSpc>
              <a:spcBef>
                <a:spcPts val="310"/>
              </a:spcBef>
              <a:buAutoNum type="arabicParenR"/>
              <a:tabLst>
                <a:tab pos="240665" algn="l"/>
              </a:tabLst>
            </a:pPr>
            <a:r>
              <a:rPr sz="1600" dirty="0">
                <a:latin typeface="Carlito"/>
                <a:cs typeface="Carlito"/>
              </a:rPr>
              <a:t>memiliki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peluang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lebih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besar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untuk </a:t>
            </a:r>
            <a:r>
              <a:rPr sz="1600" dirty="0">
                <a:latin typeface="Carlito"/>
                <a:cs typeface="Carlito"/>
              </a:rPr>
              <a:t>ditemukan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oleh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sesama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peneliti,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praktisi, </a:t>
            </a:r>
            <a:r>
              <a:rPr sz="1600" dirty="0">
                <a:latin typeface="Carlito"/>
                <a:cs typeface="Carlito"/>
              </a:rPr>
              <a:t>dan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akademisi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dari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berbagai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belahan dunia.</a:t>
            </a:r>
            <a:endParaRPr sz="1600">
              <a:latin typeface="Carlito"/>
              <a:cs typeface="Carlito"/>
            </a:endParaRPr>
          </a:p>
          <a:p>
            <a:pPr marL="240665" marR="40640" indent="-228600">
              <a:lnSpc>
                <a:spcPts val="1730"/>
              </a:lnSpc>
              <a:spcBef>
                <a:spcPts val="990"/>
              </a:spcBef>
              <a:buAutoNum type="arabicParenR"/>
              <a:tabLst>
                <a:tab pos="240665" algn="l"/>
              </a:tabLst>
            </a:pPr>
            <a:r>
              <a:rPr sz="1600" spc="-10" dirty="0">
                <a:latin typeface="Carlito"/>
                <a:cs typeface="Carlito"/>
              </a:rPr>
              <a:t>meningkatkan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kredibilitas </a:t>
            </a:r>
            <a:r>
              <a:rPr sz="1600" dirty="0">
                <a:latin typeface="Carlito"/>
                <a:cs typeface="Carlito"/>
              </a:rPr>
              <a:t>peneliti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dalam </a:t>
            </a:r>
            <a:r>
              <a:rPr sz="1600" spc="-10" dirty="0">
                <a:latin typeface="Carlito"/>
                <a:cs typeface="Carlito"/>
              </a:rPr>
              <a:t>komunitas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ilmiah.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29911" y="1680972"/>
            <a:ext cx="3888104" cy="824865"/>
          </a:xfrm>
          <a:prstGeom prst="rect">
            <a:avLst/>
          </a:prstGeom>
          <a:ln w="9525">
            <a:solidFill>
              <a:srgbClr val="385622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28600">
              <a:lnSpc>
                <a:spcPts val="2740"/>
              </a:lnSpc>
              <a:spcBef>
                <a:spcPts val="509"/>
              </a:spcBef>
            </a:pPr>
            <a:r>
              <a:rPr sz="2400" b="1" dirty="0">
                <a:latin typeface="Carlito"/>
                <a:cs typeface="Carlito"/>
              </a:rPr>
              <a:t>Jurnal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Tidak</a:t>
            </a:r>
            <a:r>
              <a:rPr sz="2400" b="1" spc="-2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Terakreditasi/</a:t>
            </a:r>
            <a:endParaRPr sz="2400">
              <a:latin typeface="Carlito"/>
              <a:cs typeface="Carlito"/>
            </a:endParaRPr>
          </a:p>
          <a:p>
            <a:pPr marL="90805">
              <a:lnSpc>
                <a:spcPts val="2740"/>
              </a:lnSpc>
            </a:pPr>
            <a:r>
              <a:rPr sz="2400" b="1" spc="-10" dirty="0">
                <a:latin typeface="Carlito"/>
                <a:cs typeface="Carlito"/>
              </a:rPr>
              <a:t>Terindeks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29911" y="2505455"/>
            <a:ext cx="3888104" cy="3683635"/>
          </a:xfrm>
          <a:custGeom>
            <a:avLst/>
            <a:gdLst/>
            <a:ahLst/>
            <a:cxnLst/>
            <a:rect l="l" t="t" r="r" b="b"/>
            <a:pathLst>
              <a:path w="3888104" h="3683635">
                <a:moveTo>
                  <a:pt x="0" y="3683508"/>
                </a:moveTo>
                <a:lnTo>
                  <a:pt x="3887724" y="3683508"/>
                </a:lnTo>
                <a:lnTo>
                  <a:pt x="3887724" y="0"/>
                </a:lnTo>
                <a:lnTo>
                  <a:pt x="0" y="0"/>
                </a:lnTo>
                <a:lnTo>
                  <a:pt x="0" y="3683508"/>
                </a:lnTo>
                <a:close/>
              </a:path>
            </a:pathLst>
          </a:custGeom>
          <a:ln w="9525">
            <a:solidFill>
              <a:srgbClr val="385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08652" y="2473198"/>
            <a:ext cx="3186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rlito"/>
                <a:cs typeface="Carlito"/>
              </a:rPr>
              <a:t>Seleksi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lebih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longgar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18253" y="3319398"/>
            <a:ext cx="5054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FF0000"/>
                </a:solidFill>
                <a:latin typeface="Carlito"/>
                <a:cs typeface="Carlito"/>
              </a:rPr>
              <a:t>VS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92195"/>
            <a:ext cx="3563620" cy="3649979"/>
            <a:chOff x="0" y="3092195"/>
            <a:chExt cx="3563620" cy="3649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428" y="3092195"/>
              <a:ext cx="3186684" cy="26517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7952" y="4942839"/>
              <a:ext cx="487680" cy="292100"/>
            </a:xfrm>
            <a:custGeom>
              <a:avLst/>
              <a:gdLst/>
              <a:ahLst/>
              <a:cxnLst/>
              <a:rect l="l" t="t" r="r" b="b"/>
              <a:pathLst>
                <a:path w="487680" h="292100">
                  <a:moveTo>
                    <a:pt x="4876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92100"/>
                  </a:lnTo>
                  <a:lnTo>
                    <a:pt x="47167" y="292100"/>
                  </a:lnTo>
                  <a:lnTo>
                    <a:pt x="47167" y="46990"/>
                  </a:lnTo>
                  <a:lnTo>
                    <a:pt x="487680" y="46990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51" y="4942331"/>
              <a:ext cx="487680" cy="292735"/>
            </a:xfrm>
            <a:custGeom>
              <a:avLst/>
              <a:gdLst/>
              <a:ahLst/>
              <a:cxnLst/>
              <a:rect l="l" t="t" r="r" b="b"/>
              <a:pathLst>
                <a:path w="487680" h="292735">
                  <a:moveTo>
                    <a:pt x="487679" y="0"/>
                  </a:moveTo>
                  <a:lnTo>
                    <a:pt x="487679" y="47117"/>
                  </a:lnTo>
                  <a:lnTo>
                    <a:pt x="47167" y="47117"/>
                  </a:lnTo>
                  <a:lnTo>
                    <a:pt x="47167" y="292608"/>
                  </a:lnTo>
                  <a:lnTo>
                    <a:pt x="0" y="292608"/>
                  </a:lnTo>
                  <a:lnTo>
                    <a:pt x="0" y="0"/>
                  </a:lnTo>
                  <a:lnTo>
                    <a:pt x="487679" y="0"/>
                  </a:lnTo>
                  <a:close/>
                </a:path>
              </a:pathLst>
            </a:custGeom>
            <a:ln w="1269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7542" y="567309"/>
            <a:ext cx="4521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rlito"/>
                <a:cs typeface="Carlito"/>
              </a:rPr>
              <a:t>Jenis</a:t>
            </a:r>
            <a:r>
              <a:rPr sz="1400" spc="-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Jurnal</a:t>
            </a:r>
            <a:r>
              <a:rPr sz="1400" spc="5" dirty="0">
                <a:latin typeface="Carlito"/>
                <a:cs typeface="Carlito"/>
              </a:rPr>
              <a:t> </a:t>
            </a:r>
            <a:r>
              <a:rPr sz="1400" spc="-20" dirty="0">
                <a:latin typeface="Carlito"/>
                <a:cs typeface="Carlito"/>
              </a:rPr>
              <a:t>Berdasarkan</a:t>
            </a:r>
            <a:r>
              <a:rPr sz="1400" spc="5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Akreditasi_</a:t>
            </a:r>
            <a:r>
              <a:rPr sz="1600" spc="-25" dirty="0">
                <a:latin typeface="Carlito"/>
                <a:cs typeface="Carlito"/>
              </a:rPr>
              <a:t>Ad.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Jurnal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45" dirty="0">
                <a:latin typeface="Carlito"/>
                <a:cs typeface="Carlito"/>
              </a:rPr>
              <a:t>Terakreditasi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400" spc="-50" dirty="0">
                <a:latin typeface="Carlito"/>
                <a:cs typeface="Carlito"/>
              </a:rPr>
              <a:t>: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542" y="719404"/>
            <a:ext cx="3479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Indeksasi</a:t>
            </a:r>
            <a:r>
              <a:rPr spc="-175" dirty="0"/>
              <a:t> </a:t>
            </a:r>
            <a:r>
              <a:rPr spc="-35" dirty="0"/>
              <a:t>Jurnal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5168" y="1734134"/>
            <a:ext cx="7731125" cy="8851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39395" marR="5080" indent="-226695" algn="just">
              <a:lnSpc>
                <a:spcPct val="908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Roboto"/>
                <a:cs typeface="Roboto"/>
              </a:rPr>
              <a:t>Ada</a:t>
            </a:r>
            <a:r>
              <a:rPr sz="2000" spc="440" dirty="0">
                <a:latin typeface="Roboto"/>
                <a:cs typeface="Roboto"/>
              </a:rPr>
              <a:t> </a:t>
            </a:r>
            <a:r>
              <a:rPr sz="2000" dirty="0">
                <a:latin typeface="Roboto"/>
                <a:cs typeface="Roboto"/>
              </a:rPr>
              <a:t>berbagai</a:t>
            </a:r>
            <a:r>
              <a:rPr sz="2000" spc="445" dirty="0">
                <a:latin typeface="Roboto"/>
                <a:cs typeface="Roboto"/>
              </a:rPr>
              <a:t> </a:t>
            </a:r>
            <a:r>
              <a:rPr sz="2000" dirty="0">
                <a:latin typeface="Roboto"/>
                <a:cs typeface="Roboto"/>
              </a:rPr>
              <a:t>basis</a:t>
            </a:r>
            <a:r>
              <a:rPr sz="2000" spc="445" dirty="0">
                <a:latin typeface="Roboto"/>
                <a:cs typeface="Roboto"/>
              </a:rPr>
              <a:t> </a:t>
            </a:r>
            <a:r>
              <a:rPr sz="2000" dirty="0">
                <a:latin typeface="Roboto"/>
                <a:cs typeface="Roboto"/>
              </a:rPr>
              <a:t>data</a:t>
            </a:r>
            <a:r>
              <a:rPr sz="2000" spc="450" dirty="0">
                <a:latin typeface="Roboto"/>
                <a:cs typeface="Roboto"/>
              </a:rPr>
              <a:t> </a:t>
            </a:r>
            <a:r>
              <a:rPr sz="2000" dirty="0">
                <a:latin typeface="Roboto"/>
                <a:cs typeface="Roboto"/>
              </a:rPr>
              <a:t>yang</a:t>
            </a:r>
            <a:r>
              <a:rPr sz="2000" spc="445" dirty="0">
                <a:latin typeface="Roboto"/>
                <a:cs typeface="Roboto"/>
              </a:rPr>
              <a:t> </a:t>
            </a:r>
            <a:r>
              <a:rPr sz="2000" dirty="0">
                <a:latin typeface="Roboto"/>
                <a:cs typeface="Roboto"/>
              </a:rPr>
              <a:t>menyediakan</a:t>
            </a:r>
            <a:r>
              <a:rPr sz="2000" spc="445" dirty="0">
                <a:latin typeface="Roboto"/>
                <a:cs typeface="Roboto"/>
              </a:rPr>
              <a:t> </a:t>
            </a:r>
            <a:r>
              <a:rPr sz="2000" dirty="0">
                <a:latin typeface="Roboto"/>
                <a:cs typeface="Roboto"/>
              </a:rPr>
              <a:t>indeks</a:t>
            </a:r>
            <a:r>
              <a:rPr sz="2000" spc="445" dirty="0">
                <a:latin typeface="Roboto"/>
                <a:cs typeface="Roboto"/>
              </a:rPr>
              <a:t> </a:t>
            </a:r>
            <a:r>
              <a:rPr sz="2000" dirty="0">
                <a:latin typeface="Roboto"/>
                <a:cs typeface="Roboto"/>
              </a:rPr>
              <a:t>jurnal;</a:t>
            </a:r>
            <a:r>
              <a:rPr sz="2000" spc="440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baik 	</a:t>
            </a:r>
            <a:r>
              <a:rPr sz="2000" dirty="0">
                <a:latin typeface="Roboto"/>
                <a:cs typeface="Roboto"/>
              </a:rPr>
              <a:t>nasional</a:t>
            </a:r>
            <a:r>
              <a:rPr sz="2000" spc="80" dirty="0">
                <a:latin typeface="Roboto"/>
                <a:cs typeface="Roboto"/>
              </a:rPr>
              <a:t>  </a:t>
            </a:r>
            <a:r>
              <a:rPr sz="2000" dirty="0">
                <a:latin typeface="Roboto"/>
                <a:cs typeface="Roboto"/>
              </a:rPr>
              <a:t>maupun</a:t>
            </a:r>
            <a:r>
              <a:rPr sz="2000" spc="80" dirty="0">
                <a:latin typeface="Roboto"/>
                <a:cs typeface="Roboto"/>
              </a:rPr>
              <a:t>  </a:t>
            </a:r>
            <a:r>
              <a:rPr sz="2000" dirty="0">
                <a:latin typeface="Roboto"/>
                <a:cs typeface="Roboto"/>
              </a:rPr>
              <a:t>internasional,</a:t>
            </a:r>
            <a:r>
              <a:rPr sz="2000" spc="85" dirty="0">
                <a:latin typeface="Roboto"/>
                <a:cs typeface="Roboto"/>
              </a:rPr>
              <a:t>  </a:t>
            </a:r>
            <a:r>
              <a:rPr sz="2000" dirty="0">
                <a:latin typeface="Roboto"/>
                <a:cs typeface="Roboto"/>
              </a:rPr>
              <a:t>seperti</a:t>
            </a:r>
            <a:r>
              <a:rPr sz="2000" spc="85" dirty="0">
                <a:latin typeface="Roboto"/>
                <a:cs typeface="Roboto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Roboto"/>
                <a:cs typeface="Roboto"/>
              </a:rPr>
              <a:t>Sinta,</a:t>
            </a:r>
            <a:r>
              <a:rPr sz="2000" b="1" spc="75" dirty="0">
                <a:solidFill>
                  <a:srgbClr val="FF0000"/>
                </a:solidFill>
                <a:latin typeface="Roboto"/>
                <a:cs typeface="Roboto"/>
              </a:rPr>
              <a:t>  </a:t>
            </a:r>
            <a:r>
              <a:rPr sz="2000" b="1" dirty="0">
                <a:latin typeface="Roboto"/>
                <a:cs typeface="Roboto"/>
              </a:rPr>
              <a:t>Google</a:t>
            </a:r>
            <a:r>
              <a:rPr sz="2000" b="1" spc="80" dirty="0">
                <a:latin typeface="Roboto"/>
                <a:cs typeface="Roboto"/>
              </a:rPr>
              <a:t>  </a:t>
            </a:r>
            <a:r>
              <a:rPr sz="2000" b="1" spc="-10" dirty="0">
                <a:latin typeface="Roboto"/>
                <a:cs typeface="Roboto"/>
              </a:rPr>
              <a:t>Scholar, 	</a:t>
            </a:r>
            <a:r>
              <a:rPr sz="2000" b="1" dirty="0">
                <a:solidFill>
                  <a:srgbClr val="FF0000"/>
                </a:solidFill>
                <a:latin typeface="Roboto"/>
                <a:cs typeface="Roboto"/>
              </a:rPr>
              <a:t>Scopus,</a:t>
            </a:r>
            <a:r>
              <a:rPr sz="2000" b="1" spc="-10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Web</a:t>
            </a:r>
            <a:r>
              <a:rPr sz="2000" b="1" spc="-25" dirty="0"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of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Science, dan</a:t>
            </a:r>
            <a:r>
              <a:rPr sz="2000" b="1" spc="-10" dirty="0">
                <a:latin typeface="Roboto"/>
                <a:cs typeface="Roboto"/>
              </a:rPr>
              <a:t> PubMed.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247" y="5007102"/>
            <a:ext cx="2343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Carlito"/>
                <a:cs typeface="Carlito"/>
              </a:rPr>
              <a:t>S6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78509" y="4801870"/>
            <a:ext cx="633095" cy="307340"/>
            <a:chOff x="778509" y="4801870"/>
            <a:chExt cx="633095" cy="3073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509" y="4803394"/>
              <a:ext cx="94996" cy="949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17448" y="4808219"/>
              <a:ext cx="487680" cy="294640"/>
            </a:xfrm>
            <a:custGeom>
              <a:avLst/>
              <a:gdLst/>
              <a:ahLst/>
              <a:cxnLst/>
              <a:rect l="l" t="t" r="r" b="b"/>
              <a:pathLst>
                <a:path w="487680" h="294639">
                  <a:moveTo>
                    <a:pt x="4876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94640"/>
                  </a:lnTo>
                  <a:lnTo>
                    <a:pt x="47409" y="294640"/>
                  </a:lnTo>
                  <a:lnTo>
                    <a:pt x="47409" y="46990"/>
                  </a:lnTo>
                  <a:lnTo>
                    <a:pt x="487680" y="46990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AD8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7447" y="4808220"/>
              <a:ext cx="487680" cy="294640"/>
            </a:xfrm>
            <a:custGeom>
              <a:avLst/>
              <a:gdLst/>
              <a:ahLst/>
              <a:cxnLst/>
              <a:rect l="l" t="t" r="r" b="b"/>
              <a:pathLst>
                <a:path w="487680" h="294639">
                  <a:moveTo>
                    <a:pt x="487680" y="0"/>
                  </a:moveTo>
                  <a:lnTo>
                    <a:pt x="487680" y="47370"/>
                  </a:lnTo>
                  <a:lnTo>
                    <a:pt x="47409" y="47370"/>
                  </a:lnTo>
                  <a:lnTo>
                    <a:pt x="47409" y="294131"/>
                  </a:lnTo>
                  <a:lnTo>
                    <a:pt x="0" y="294131"/>
                  </a:lnTo>
                  <a:lnTo>
                    <a:pt x="0" y="0"/>
                  </a:lnTo>
                  <a:lnTo>
                    <a:pt x="487680" y="0"/>
                  </a:lnTo>
                  <a:close/>
                </a:path>
              </a:pathLst>
            </a:custGeom>
            <a:ln w="12700">
              <a:solidFill>
                <a:srgbClr val="AD8A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18133" y="4873878"/>
            <a:ext cx="2343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Carlito"/>
                <a:cs typeface="Carlito"/>
              </a:rPr>
              <a:t>S5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16482" y="4669282"/>
            <a:ext cx="635000" cy="305435"/>
            <a:chOff x="1316482" y="4669282"/>
            <a:chExt cx="635000" cy="30543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482" y="4669282"/>
              <a:ext cx="96520" cy="9651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56944" y="4676139"/>
              <a:ext cx="487680" cy="292100"/>
            </a:xfrm>
            <a:custGeom>
              <a:avLst/>
              <a:gdLst/>
              <a:ahLst/>
              <a:cxnLst/>
              <a:rect l="l" t="t" r="r" b="b"/>
              <a:pathLst>
                <a:path w="487680" h="292100">
                  <a:moveTo>
                    <a:pt x="4876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92100"/>
                  </a:lnTo>
                  <a:lnTo>
                    <a:pt x="47117" y="292100"/>
                  </a:lnTo>
                  <a:lnTo>
                    <a:pt x="47117" y="46990"/>
                  </a:lnTo>
                  <a:lnTo>
                    <a:pt x="487680" y="46990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AB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56944" y="4675632"/>
              <a:ext cx="487680" cy="292735"/>
            </a:xfrm>
            <a:custGeom>
              <a:avLst/>
              <a:gdLst/>
              <a:ahLst/>
              <a:cxnLst/>
              <a:rect l="l" t="t" r="r" b="b"/>
              <a:pathLst>
                <a:path w="487680" h="292735">
                  <a:moveTo>
                    <a:pt x="487680" y="0"/>
                  </a:moveTo>
                  <a:lnTo>
                    <a:pt x="487680" y="47117"/>
                  </a:lnTo>
                  <a:lnTo>
                    <a:pt x="47117" y="47117"/>
                  </a:lnTo>
                  <a:lnTo>
                    <a:pt x="47117" y="292608"/>
                  </a:lnTo>
                  <a:lnTo>
                    <a:pt x="0" y="292608"/>
                  </a:lnTo>
                  <a:lnTo>
                    <a:pt x="0" y="0"/>
                  </a:lnTo>
                  <a:lnTo>
                    <a:pt x="487680" y="0"/>
                  </a:lnTo>
                  <a:close/>
                </a:path>
              </a:pathLst>
            </a:custGeom>
            <a:ln w="12700">
              <a:solidFill>
                <a:srgbClr val="AB6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57019" y="4740402"/>
            <a:ext cx="2343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Carlito"/>
                <a:cs typeface="Carlito"/>
              </a:rPr>
              <a:t>S4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55977" y="4535170"/>
            <a:ext cx="633095" cy="307340"/>
            <a:chOff x="1855977" y="4535170"/>
            <a:chExt cx="633095" cy="30734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5977" y="4536694"/>
              <a:ext cx="94996" cy="9499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994916" y="4541519"/>
              <a:ext cx="487680" cy="294640"/>
            </a:xfrm>
            <a:custGeom>
              <a:avLst/>
              <a:gdLst/>
              <a:ahLst/>
              <a:cxnLst/>
              <a:rect l="l" t="t" r="r" b="b"/>
              <a:pathLst>
                <a:path w="487680" h="294639">
                  <a:moveTo>
                    <a:pt x="4876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94640"/>
                  </a:lnTo>
                  <a:lnTo>
                    <a:pt x="47371" y="294640"/>
                  </a:lnTo>
                  <a:lnTo>
                    <a:pt x="47371" y="46990"/>
                  </a:lnTo>
                  <a:lnTo>
                    <a:pt x="487680" y="46990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AD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94915" y="4541520"/>
              <a:ext cx="487680" cy="294640"/>
            </a:xfrm>
            <a:custGeom>
              <a:avLst/>
              <a:gdLst/>
              <a:ahLst/>
              <a:cxnLst/>
              <a:rect l="l" t="t" r="r" b="b"/>
              <a:pathLst>
                <a:path w="487680" h="294639">
                  <a:moveTo>
                    <a:pt x="487679" y="0"/>
                  </a:moveTo>
                  <a:lnTo>
                    <a:pt x="487679" y="47370"/>
                  </a:lnTo>
                  <a:lnTo>
                    <a:pt x="47370" y="47370"/>
                  </a:lnTo>
                  <a:lnTo>
                    <a:pt x="47370" y="294131"/>
                  </a:lnTo>
                  <a:lnTo>
                    <a:pt x="0" y="294131"/>
                  </a:lnTo>
                  <a:lnTo>
                    <a:pt x="0" y="0"/>
                  </a:lnTo>
                  <a:lnTo>
                    <a:pt x="487679" y="0"/>
                  </a:lnTo>
                  <a:close/>
                </a:path>
              </a:pathLst>
            </a:custGeom>
            <a:ln w="12700">
              <a:solidFill>
                <a:srgbClr val="AD5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144648" y="4607178"/>
            <a:ext cx="2343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Carlito"/>
                <a:cs typeface="Carlito"/>
              </a:rPr>
              <a:t>S3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393950" y="4402582"/>
            <a:ext cx="635000" cy="305435"/>
            <a:chOff x="2393950" y="4402582"/>
            <a:chExt cx="635000" cy="30543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3950" y="4402582"/>
              <a:ext cx="96519" cy="9651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534412" y="4409439"/>
              <a:ext cx="487680" cy="292100"/>
            </a:xfrm>
            <a:custGeom>
              <a:avLst/>
              <a:gdLst/>
              <a:ahLst/>
              <a:cxnLst/>
              <a:rect l="l" t="t" r="r" b="b"/>
              <a:pathLst>
                <a:path w="487680" h="292100">
                  <a:moveTo>
                    <a:pt x="4876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92100"/>
                  </a:lnTo>
                  <a:lnTo>
                    <a:pt x="47117" y="292100"/>
                  </a:lnTo>
                  <a:lnTo>
                    <a:pt x="47117" y="46990"/>
                  </a:lnTo>
                  <a:lnTo>
                    <a:pt x="487680" y="46990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B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34412" y="4408932"/>
              <a:ext cx="487680" cy="292735"/>
            </a:xfrm>
            <a:custGeom>
              <a:avLst/>
              <a:gdLst/>
              <a:ahLst/>
              <a:cxnLst/>
              <a:rect l="l" t="t" r="r" b="b"/>
              <a:pathLst>
                <a:path w="487680" h="292735">
                  <a:moveTo>
                    <a:pt x="487680" y="0"/>
                  </a:moveTo>
                  <a:lnTo>
                    <a:pt x="487680" y="47117"/>
                  </a:lnTo>
                  <a:lnTo>
                    <a:pt x="47117" y="47117"/>
                  </a:lnTo>
                  <a:lnTo>
                    <a:pt x="47117" y="292608"/>
                  </a:lnTo>
                  <a:lnTo>
                    <a:pt x="0" y="292608"/>
                  </a:lnTo>
                  <a:lnTo>
                    <a:pt x="0" y="0"/>
                  </a:lnTo>
                  <a:lnTo>
                    <a:pt x="487680" y="0"/>
                  </a:lnTo>
                  <a:close/>
                </a:path>
              </a:pathLst>
            </a:custGeom>
            <a:ln w="12700">
              <a:solidFill>
                <a:srgbClr val="B04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683510" y="4473702"/>
            <a:ext cx="2349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Carlito"/>
                <a:cs typeface="Carlito"/>
              </a:rPr>
              <a:t>S2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933445" y="4268470"/>
            <a:ext cx="633095" cy="307340"/>
            <a:chOff x="2933445" y="4268470"/>
            <a:chExt cx="633095" cy="307340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3445" y="4269994"/>
              <a:ext cx="94996" cy="9499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072384" y="4274819"/>
              <a:ext cx="487680" cy="294640"/>
            </a:xfrm>
            <a:custGeom>
              <a:avLst/>
              <a:gdLst/>
              <a:ahLst/>
              <a:cxnLst/>
              <a:rect l="l" t="t" r="r" b="b"/>
              <a:pathLst>
                <a:path w="487679" h="294639">
                  <a:moveTo>
                    <a:pt x="4876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294640"/>
                  </a:lnTo>
                  <a:lnTo>
                    <a:pt x="47371" y="294640"/>
                  </a:lnTo>
                  <a:lnTo>
                    <a:pt x="47371" y="46990"/>
                  </a:lnTo>
                  <a:lnTo>
                    <a:pt x="487680" y="46990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B4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72383" y="4274820"/>
              <a:ext cx="487680" cy="294640"/>
            </a:xfrm>
            <a:custGeom>
              <a:avLst/>
              <a:gdLst/>
              <a:ahLst/>
              <a:cxnLst/>
              <a:rect l="l" t="t" r="r" b="b"/>
              <a:pathLst>
                <a:path w="487679" h="294639">
                  <a:moveTo>
                    <a:pt x="487680" y="0"/>
                  </a:moveTo>
                  <a:lnTo>
                    <a:pt x="487680" y="47370"/>
                  </a:lnTo>
                  <a:lnTo>
                    <a:pt x="47371" y="47370"/>
                  </a:lnTo>
                  <a:lnTo>
                    <a:pt x="47371" y="294131"/>
                  </a:lnTo>
                  <a:lnTo>
                    <a:pt x="0" y="294131"/>
                  </a:lnTo>
                  <a:lnTo>
                    <a:pt x="0" y="0"/>
                  </a:lnTo>
                  <a:lnTo>
                    <a:pt x="487680" y="0"/>
                  </a:lnTo>
                  <a:close/>
                </a:path>
              </a:pathLst>
            </a:custGeom>
            <a:ln w="12700">
              <a:solidFill>
                <a:srgbClr val="B4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222751" y="4340478"/>
            <a:ext cx="2343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Carlito"/>
                <a:cs typeface="Carlito"/>
              </a:rPr>
              <a:t>S1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6427" y="2793492"/>
            <a:ext cx="3187065" cy="4064635"/>
          </a:xfrm>
          <a:custGeom>
            <a:avLst/>
            <a:gdLst/>
            <a:ahLst/>
            <a:cxnLst/>
            <a:rect l="l" t="t" r="r" b="b"/>
            <a:pathLst>
              <a:path w="3187065" h="4064634">
                <a:moveTo>
                  <a:pt x="0" y="4064508"/>
                </a:moveTo>
                <a:lnTo>
                  <a:pt x="3186684" y="4064508"/>
                </a:lnTo>
                <a:lnTo>
                  <a:pt x="3186684" y="0"/>
                </a:lnTo>
                <a:lnTo>
                  <a:pt x="0" y="0"/>
                </a:lnTo>
                <a:lnTo>
                  <a:pt x="0" y="406450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3804983" y="3926903"/>
            <a:ext cx="5223510" cy="1583055"/>
            <a:chOff x="3804983" y="3926903"/>
            <a:chExt cx="5223510" cy="1583055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82079" y="4185564"/>
              <a:ext cx="4443169" cy="99629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809746" y="3931665"/>
              <a:ext cx="5213985" cy="1573530"/>
            </a:xfrm>
            <a:custGeom>
              <a:avLst/>
              <a:gdLst/>
              <a:ahLst/>
              <a:cxnLst/>
              <a:rect l="l" t="t" r="r" b="b"/>
              <a:pathLst>
                <a:path w="5213984" h="1573529">
                  <a:moveTo>
                    <a:pt x="0" y="1573149"/>
                  </a:moveTo>
                  <a:lnTo>
                    <a:pt x="5213984" y="1573149"/>
                  </a:lnTo>
                  <a:lnTo>
                    <a:pt x="5213984" y="0"/>
                  </a:lnTo>
                  <a:lnTo>
                    <a:pt x="0" y="0"/>
                  </a:lnTo>
                  <a:lnTo>
                    <a:pt x="0" y="1573149"/>
                  </a:lnTo>
                  <a:close/>
                </a:path>
              </a:pathLst>
            </a:custGeom>
            <a:ln w="9525">
              <a:solidFill>
                <a:srgbClr val="7E5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63668" y="4738369"/>
              <a:ext cx="737870" cy="441959"/>
            </a:xfrm>
            <a:custGeom>
              <a:avLst/>
              <a:gdLst/>
              <a:ahLst/>
              <a:cxnLst/>
              <a:rect l="l" t="t" r="r" b="b"/>
              <a:pathLst>
                <a:path w="737870" h="441960">
                  <a:moveTo>
                    <a:pt x="737616" y="0"/>
                  </a:moveTo>
                  <a:lnTo>
                    <a:pt x="0" y="0"/>
                  </a:lnTo>
                  <a:lnTo>
                    <a:pt x="0" y="71120"/>
                  </a:lnTo>
                  <a:lnTo>
                    <a:pt x="0" y="441960"/>
                  </a:lnTo>
                  <a:lnTo>
                    <a:pt x="71247" y="441960"/>
                  </a:lnTo>
                  <a:lnTo>
                    <a:pt x="71247" y="71120"/>
                  </a:lnTo>
                  <a:lnTo>
                    <a:pt x="737616" y="71120"/>
                  </a:lnTo>
                  <a:lnTo>
                    <a:pt x="73761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63668" y="4738115"/>
              <a:ext cx="737870" cy="441959"/>
            </a:xfrm>
            <a:custGeom>
              <a:avLst/>
              <a:gdLst/>
              <a:ahLst/>
              <a:cxnLst/>
              <a:rect l="l" t="t" r="r" b="b"/>
              <a:pathLst>
                <a:path w="737870" h="441960">
                  <a:moveTo>
                    <a:pt x="737616" y="0"/>
                  </a:moveTo>
                  <a:lnTo>
                    <a:pt x="737616" y="71246"/>
                  </a:lnTo>
                  <a:lnTo>
                    <a:pt x="71247" y="71246"/>
                  </a:lnTo>
                  <a:lnTo>
                    <a:pt x="71247" y="441959"/>
                  </a:lnTo>
                  <a:lnTo>
                    <a:pt x="0" y="441959"/>
                  </a:lnTo>
                  <a:lnTo>
                    <a:pt x="0" y="0"/>
                  </a:lnTo>
                  <a:lnTo>
                    <a:pt x="737616" y="0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136769" y="4841188"/>
            <a:ext cx="40386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600" spc="-25" dirty="0">
                <a:latin typeface="Carlito"/>
                <a:cs typeface="Carlito"/>
              </a:rPr>
              <a:t>Q4</a:t>
            </a:r>
            <a:endParaRPr sz="260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571490" y="4529073"/>
            <a:ext cx="951865" cy="456565"/>
            <a:chOff x="5571490" y="4529073"/>
            <a:chExt cx="951865" cy="456565"/>
          </a:xfrm>
        </p:grpSpPr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1490" y="4529073"/>
              <a:ext cx="137668" cy="13919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779008" y="4535169"/>
              <a:ext cx="737870" cy="443230"/>
            </a:xfrm>
            <a:custGeom>
              <a:avLst/>
              <a:gdLst/>
              <a:ahLst/>
              <a:cxnLst/>
              <a:rect l="l" t="t" r="r" b="b"/>
              <a:pathLst>
                <a:path w="737870" h="443229">
                  <a:moveTo>
                    <a:pt x="737616" y="0"/>
                  </a:moveTo>
                  <a:lnTo>
                    <a:pt x="0" y="0"/>
                  </a:lnTo>
                  <a:lnTo>
                    <a:pt x="0" y="72390"/>
                  </a:lnTo>
                  <a:lnTo>
                    <a:pt x="0" y="443230"/>
                  </a:lnTo>
                  <a:lnTo>
                    <a:pt x="71501" y="443230"/>
                  </a:lnTo>
                  <a:lnTo>
                    <a:pt x="71501" y="72390"/>
                  </a:lnTo>
                  <a:lnTo>
                    <a:pt x="737616" y="72390"/>
                  </a:lnTo>
                  <a:lnTo>
                    <a:pt x="73761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79008" y="4535423"/>
              <a:ext cx="737870" cy="443865"/>
            </a:xfrm>
            <a:custGeom>
              <a:avLst/>
              <a:gdLst/>
              <a:ahLst/>
              <a:cxnLst/>
              <a:rect l="l" t="t" r="r" b="b"/>
              <a:pathLst>
                <a:path w="737870" h="443864">
                  <a:moveTo>
                    <a:pt x="737615" y="0"/>
                  </a:moveTo>
                  <a:lnTo>
                    <a:pt x="737615" y="71500"/>
                  </a:lnTo>
                  <a:lnTo>
                    <a:pt x="71500" y="71500"/>
                  </a:lnTo>
                  <a:lnTo>
                    <a:pt x="71500" y="443483"/>
                  </a:lnTo>
                  <a:lnTo>
                    <a:pt x="0" y="443483"/>
                  </a:lnTo>
                  <a:lnTo>
                    <a:pt x="0" y="0"/>
                  </a:lnTo>
                  <a:lnTo>
                    <a:pt x="737615" y="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952109" y="4640071"/>
            <a:ext cx="4032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latin typeface="Carlito"/>
                <a:cs typeface="Carlito"/>
              </a:rPr>
              <a:t>Q3</a:t>
            </a:r>
            <a:endParaRPr sz="26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386829" y="4327905"/>
            <a:ext cx="951865" cy="456565"/>
            <a:chOff x="6386829" y="4327905"/>
            <a:chExt cx="951865" cy="456565"/>
          </a:xfrm>
        </p:grpSpPr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6829" y="4327905"/>
              <a:ext cx="137668" cy="13766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594348" y="4334509"/>
              <a:ext cx="737870" cy="443230"/>
            </a:xfrm>
            <a:custGeom>
              <a:avLst/>
              <a:gdLst/>
              <a:ahLst/>
              <a:cxnLst/>
              <a:rect l="l" t="t" r="r" b="b"/>
              <a:pathLst>
                <a:path w="737870" h="443229">
                  <a:moveTo>
                    <a:pt x="737616" y="0"/>
                  </a:moveTo>
                  <a:lnTo>
                    <a:pt x="0" y="0"/>
                  </a:lnTo>
                  <a:lnTo>
                    <a:pt x="0" y="71120"/>
                  </a:lnTo>
                  <a:lnTo>
                    <a:pt x="0" y="443230"/>
                  </a:lnTo>
                  <a:lnTo>
                    <a:pt x="71501" y="443230"/>
                  </a:lnTo>
                  <a:lnTo>
                    <a:pt x="71501" y="71120"/>
                  </a:lnTo>
                  <a:lnTo>
                    <a:pt x="737616" y="71120"/>
                  </a:lnTo>
                  <a:lnTo>
                    <a:pt x="73761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594347" y="4334255"/>
              <a:ext cx="737870" cy="443865"/>
            </a:xfrm>
            <a:custGeom>
              <a:avLst/>
              <a:gdLst/>
              <a:ahLst/>
              <a:cxnLst/>
              <a:rect l="l" t="t" r="r" b="b"/>
              <a:pathLst>
                <a:path w="737870" h="443864">
                  <a:moveTo>
                    <a:pt x="737616" y="0"/>
                  </a:moveTo>
                  <a:lnTo>
                    <a:pt x="737616" y="71501"/>
                  </a:lnTo>
                  <a:lnTo>
                    <a:pt x="71500" y="71501"/>
                  </a:lnTo>
                  <a:lnTo>
                    <a:pt x="71500" y="443484"/>
                  </a:lnTo>
                  <a:lnTo>
                    <a:pt x="0" y="443484"/>
                  </a:lnTo>
                  <a:lnTo>
                    <a:pt x="0" y="0"/>
                  </a:lnTo>
                  <a:lnTo>
                    <a:pt x="737616" y="0"/>
                  </a:lnTo>
                  <a:close/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767448" y="4438269"/>
            <a:ext cx="4032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latin typeface="Carlito"/>
                <a:cs typeface="Carlito"/>
              </a:rPr>
              <a:t>Q2</a:t>
            </a:r>
            <a:endParaRPr sz="2600">
              <a:latin typeface="Carlito"/>
              <a:cs typeface="Carlito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200645" y="4126738"/>
            <a:ext cx="953135" cy="454659"/>
            <a:chOff x="7200645" y="4126738"/>
            <a:chExt cx="953135" cy="454659"/>
          </a:xfrm>
        </p:grpSpPr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00645" y="4126738"/>
              <a:ext cx="139192" cy="13766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409688" y="4132579"/>
              <a:ext cx="737870" cy="441959"/>
            </a:xfrm>
            <a:custGeom>
              <a:avLst/>
              <a:gdLst/>
              <a:ahLst/>
              <a:cxnLst/>
              <a:rect l="l" t="t" r="r" b="b"/>
              <a:pathLst>
                <a:path w="737870" h="441960">
                  <a:moveTo>
                    <a:pt x="737616" y="0"/>
                  </a:moveTo>
                  <a:lnTo>
                    <a:pt x="0" y="0"/>
                  </a:lnTo>
                  <a:lnTo>
                    <a:pt x="0" y="72390"/>
                  </a:lnTo>
                  <a:lnTo>
                    <a:pt x="0" y="441960"/>
                  </a:lnTo>
                  <a:lnTo>
                    <a:pt x="71247" y="441960"/>
                  </a:lnTo>
                  <a:lnTo>
                    <a:pt x="71247" y="72390"/>
                  </a:lnTo>
                  <a:lnTo>
                    <a:pt x="737616" y="72390"/>
                  </a:lnTo>
                  <a:lnTo>
                    <a:pt x="73761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09687" y="4133088"/>
              <a:ext cx="737870" cy="441959"/>
            </a:xfrm>
            <a:custGeom>
              <a:avLst/>
              <a:gdLst/>
              <a:ahLst/>
              <a:cxnLst/>
              <a:rect l="l" t="t" r="r" b="b"/>
              <a:pathLst>
                <a:path w="737870" h="441960">
                  <a:moveTo>
                    <a:pt x="737615" y="0"/>
                  </a:moveTo>
                  <a:lnTo>
                    <a:pt x="737615" y="71247"/>
                  </a:lnTo>
                  <a:lnTo>
                    <a:pt x="71246" y="71247"/>
                  </a:lnTo>
                  <a:lnTo>
                    <a:pt x="71246" y="441960"/>
                  </a:lnTo>
                  <a:lnTo>
                    <a:pt x="0" y="441960"/>
                  </a:lnTo>
                  <a:lnTo>
                    <a:pt x="0" y="0"/>
                  </a:lnTo>
                  <a:lnTo>
                    <a:pt x="737615" y="0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657465" y="4236465"/>
            <a:ext cx="4032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latin typeface="Carlito"/>
                <a:cs typeface="Carlito"/>
              </a:rPr>
              <a:t>Q1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16" y="5792722"/>
            <a:ext cx="2296668" cy="9616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9066" y="216484"/>
            <a:ext cx="6004560" cy="145415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ct val="94200"/>
              </a:lnSpc>
              <a:spcBef>
                <a:spcPts val="520"/>
              </a:spcBef>
            </a:pPr>
            <a:r>
              <a:rPr sz="6000" spc="-45" dirty="0"/>
              <a:t>Jenis</a:t>
            </a:r>
            <a:r>
              <a:rPr sz="6000" spc="-260" dirty="0"/>
              <a:t> </a:t>
            </a:r>
            <a:r>
              <a:rPr sz="6000" spc="-60" dirty="0"/>
              <a:t>Jurnal</a:t>
            </a:r>
            <a:r>
              <a:rPr sz="6000" spc="-245" dirty="0"/>
              <a:t> </a:t>
            </a:r>
            <a:r>
              <a:rPr sz="3600" spc="-30" dirty="0"/>
              <a:t>(Berdasarkan </a:t>
            </a:r>
            <a:r>
              <a:rPr sz="3600" spc="-45" dirty="0"/>
              <a:t>Keterjangkauan</a:t>
            </a:r>
            <a:r>
              <a:rPr sz="3600" spc="-65" dirty="0"/>
              <a:t> </a:t>
            </a:r>
            <a:r>
              <a:rPr sz="3600" spc="-10" dirty="0"/>
              <a:t>Pembaca)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30936" y="1680972"/>
            <a:ext cx="3868420" cy="824865"/>
          </a:xfrm>
          <a:prstGeom prst="rect">
            <a:avLst/>
          </a:prstGeom>
          <a:ln w="9525">
            <a:solidFill>
              <a:srgbClr val="385622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endParaRPr sz="24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2400" b="1" dirty="0">
                <a:latin typeface="Carlito"/>
                <a:cs typeface="Carlito"/>
              </a:rPr>
              <a:t>Jurnal</a:t>
            </a:r>
            <a:r>
              <a:rPr sz="2400" b="1" spc="20" dirty="0">
                <a:latin typeface="Carlito"/>
                <a:cs typeface="Carlito"/>
              </a:rPr>
              <a:t> </a:t>
            </a:r>
            <a:r>
              <a:rPr sz="2400" b="1" spc="-45" dirty="0">
                <a:latin typeface="Carlito"/>
                <a:cs typeface="Carlito"/>
              </a:rPr>
              <a:t>Terbuka-</a:t>
            </a:r>
            <a:r>
              <a:rPr sz="2400" b="1" i="1" dirty="0">
                <a:latin typeface="Carlito"/>
                <a:cs typeface="Carlito"/>
              </a:rPr>
              <a:t>Open</a:t>
            </a:r>
            <a:r>
              <a:rPr sz="2400" b="1" i="1" spc="-15" dirty="0">
                <a:latin typeface="Carlito"/>
                <a:cs typeface="Carlito"/>
              </a:rPr>
              <a:t> </a:t>
            </a:r>
            <a:r>
              <a:rPr sz="2400" b="1" i="1" spc="-10" dirty="0">
                <a:latin typeface="Carlito"/>
                <a:cs typeface="Carlito"/>
              </a:rPr>
              <a:t>Source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0936" y="2505455"/>
            <a:ext cx="3868420" cy="3683635"/>
          </a:xfrm>
          <a:custGeom>
            <a:avLst/>
            <a:gdLst/>
            <a:ahLst/>
            <a:cxnLst/>
            <a:rect l="l" t="t" r="r" b="b"/>
            <a:pathLst>
              <a:path w="3868420" h="3683635">
                <a:moveTo>
                  <a:pt x="0" y="3683508"/>
                </a:moveTo>
                <a:lnTo>
                  <a:pt x="3867912" y="3683508"/>
                </a:lnTo>
                <a:lnTo>
                  <a:pt x="3867912" y="0"/>
                </a:lnTo>
                <a:lnTo>
                  <a:pt x="0" y="0"/>
                </a:lnTo>
                <a:lnTo>
                  <a:pt x="0" y="3683508"/>
                </a:lnTo>
                <a:close/>
              </a:path>
            </a:pathLst>
          </a:custGeom>
          <a:ln w="9525">
            <a:solidFill>
              <a:srgbClr val="385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9066" y="2502154"/>
            <a:ext cx="347472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0665" marR="5080" indent="-22860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rlito"/>
                <a:cs typeface="Carlito"/>
              </a:rPr>
              <a:t>Memberikan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akses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kepada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semua </a:t>
            </a:r>
            <a:r>
              <a:rPr sz="1600" dirty="0">
                <a:latin typeface="Carlito"/>
                <a:cs typeface="Carlito"/>
              </a:rPr>
              <a:t>pembaca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untuk</a:t>
            </a:r>
            <a:r>
              <a:rPr sz="1600" spc="-8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mendapatkan</a:t>
            </a:r>
            <a:r>
              <a:rPr sz="1600" spc="-7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artikel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35" dirty="0">
                <a:latin typeface="Carlito"/>
                <a:cs typeface="Carlito"/>
              </a:rPr>
              <a:t>di </a:t>
            </a:r>
            <a:r>
              <a:rPr sz="1600" dirty="0">
                <a:latin typeface="Carlito"/>
                <a:cs typeface="Carlito"/>
              </a:rPr>
              <a:t>dalam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jurnalnya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tanpa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dipungut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biaya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9911" y="1680972"/>
            <a:ext cx="3888104" cy="824865"/>
          </a:xfrm>
          <a:prstGeom prst="rect">
            <a:avLst/>
          </a:prstGeom>
          <a:ln w="9525">
            <a:solidFill>
              <a:srgbClr val="385622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5"/>
              </a:spcBef>
            </a:pPr>
            <a:endParaRPr sz="24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2400" b="1" dirty="0">
                <a:latin typeface="Carlito"/>
                <a:cs typeface="Carlito"/>
              </a:rPr>
              <a:t>Jurnal</a:t>
            </a:r>
            <a:r>
              <a:rPr sz="2400" b="1" spc="-3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Berbayar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29911" y="2505455"/>
            <a:ext cx="3888104" cy="3683635"/>
          </a:xfrm>
          <a:custGeom>
            <a:avLst/>
            <a:gdLst/>
            <a:ahLst/>
            <a:cxnLst/>
            <a:rect l="l" t="t" r="r" b="b"/>
            <a:pathLst>
              <a:path w="3888104" h="3683635">
                <a:moveTo>
                  <a:pt x="0" y="3683508"/>
                </a:moveTo>
                <a:lnTo>
                  <a:pt x="3887724" y="3683508"/>
                </a:lnTo>
                <a:lnTo>
                  <a:pt x="3887724" y="0"/>
                </a:lnTo>
                <a:lnTo>
                  <a:pt x="0" y="0"/>
                </a:lnTo>
                <a:lnTo>
                  <a:pt x="0" y="3683508"/>
                </a:lnTo>
                <a:close/>
              </a:path>
            </a:pathLst>
          </a:custGeom>
          <a:ln w="9525">
            <a:solidFill>
              <a:srgbClr val="385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08652" y="2502154"/>
            <a:ext cx="351536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5080" indent="-22860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241300" algn="l"/>
              </a:tabLst>
            </a:pPr>
            <a:r>
              <a:rPr sz="1600" spc="-10" dirty="0">
                <a:latin typeface="Carlito"/>
                <a:cs typeface="Carlito"/>
              </a:rPr>
              <a:t>Pembaca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harus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membayar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untuk </a:t>
            </a:r>
            <a:r>
              <a:rPr sz="1600" dirty="0">
                <a:latin typeface="Carlito"/>
                <a:cs typeface="Carlito"/>
              </a:rPr>
              <a:t>mendapatkan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artikel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di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dalam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jurnalnya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18253" y="3319398"/>
            <a:ext cx="5054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FF0000"/>
                </a:solidFill>
                <a:latin typeface="Carlito"/>
                <a:cs typeface="Carlito"/>
              </a:rPr>
              <a:t>VS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12306"/>
            <a:ext cx="3162299" cy="13243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412" y="2866644"/>
            <a:ext cx="7886700" cy="1325880"/>
          </a:xfrm>
          <a:prstGeom prst="rect">
            <a:avLst/>
          </a:prstGeom>
          <a:solidFill>
            <a:srgbClr val="DAE2F3"/>
          </a:solidFill>
          <a:ln w="9525">
            <a:solidFill>
              <a:srgbClr val="1F3863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606040" marR="811530" indent="-1781810">
              <a:lnSpc>
                <a:spcPts val="4750"/>
              </a:lnSpc>
              <a:spcBef>
                <a:spcPts val="260"/>
              </a:spcBef>
            </a:pPr>
            <a:r>
              <a:rPr spc="-65" dirty="0"/>
              <a:t>Mana</a:t>
            </a:r>
            <a:r>
              <a:rPr spc="-185" dirty="0"/>
              <a:t> </a:t>
            </a:r>
            <a:r>
              <a:rPr spc="-45" dirty="0"/>
              <a:t>jurnal</a:t>
            </a:r>
            <a:r>
              <a:rPr spc="-180" dirty="0"/>
              <a:t> </a:t>
            </a:r>
            <a:r>
              <a:rPr spc="-60" dirty="0"/>
              <a:t>yang</a:t>
            </a:r>
            <a:r>
              <a:rPr spc="-185" dirty="0"/>
              <a:t> </a:t>
            </a:r>
            <a:r>
              <a:rPr spc="-50" dirty="0"/>
              <a:t>baik</a:t>
            </a:r>
            <a:r>
              <a:rPr spc="-185" dirty="0"/>
              <a:t> </a:t>
            </a:r>
            <a:r>
              <a:rPr spc="-40" dirty="0"/>
              <a:t>untuk </a:t>
            </a:r>
            <a:r>
              <a:rPr spc="-10" dirty="0"/>
              <a:t>mahasiswa?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08228"/>
            <a:ext cx="713041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90" dirty="0"/>
              <a:t>Panduan</a:t>
            </a:r>
            <a:r>
              <a:rPr spc="-135" dirty="0"/>
              <a:t> </a:t>
            </a:r>
            <a:r>
              <a:rPr spc="-90" dirty="0"/>
              <a:t>Pemilihan</a:t>
            </a:r>
            <a:r>
              <a:rPr spc="-130" dirty="0"/>
              <a:t> </a:t>
            </a:r>
            <a:r>
              <a:rPr spc="-55" dirty="0"/>
              <a:t>Jurnal</a:t>
            </a:r>
            <a:r>
              <a:rPr spc="-110" dirty="0"/>
              <a:t> </a:t>
            </a:r>
            <a:r>
              <a:rPr spc="-20" dirty="0"/>
              <a:t>Untuk </a:t>
            </a:r>
            <a:r>
              <a:rPr spc="-10" dirty="0"/>
              <a:t>Mahasiswa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16353"/>
            <a:ext cx="7409180" cy="27070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27685" marR="168910" indent="-515620">
              <a:lnSpc>
                <a:spcPts val="1939"/>
              </a:lnSpc>
              <a:spcBef>
                <a:spcPts val="345"/>
              </a:spcBef>
              <a:buAutoNum type="arabicPeriod"/>
              <a:tabLst>
                <a:tab pos="527685" algn="l"/>
              </a:tabLst>
            </a:pPr>
            <a:r>
              <a:rPr sz="1800" dirty="0">
                <a:latin typeface="Carlito"/>
                <a:cs typeface="Carlito"/>
              </a:rPr>
              <a:t>Melihat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jurnal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yang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direferensikan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dalam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daftar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pustaka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manuskrip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yang </a:t>
            </a:r>
            <a:r>
              <a:rPr sz="1800" spc="-10" dirty="0">
                <a:latin typeface="Carlito"/>
                <a:cs typeface="Carlito"/>
              </a:rPr>
              <a:t>ditulis.</a:t>
            </a:r>
            <a:endParaRPr sz="1800">
              <a:latin typeface="Carlito"/>
              <a:cs typeface="Carlito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</a:tabLst>
            </a:pPr>
            <a:r>
              <a:rPr sz="1800" spc="-10" dirty="0">
                <a:latin typeface="Carlito"/>
                <a:cs typeface="Carlito"/>
              </a:rPr>
              <a:t>Berkonsultasi</a:t>
            </a:r>
            <a:r>
              <a:rPr sz="1800" spc="-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dengan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jejaring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penelitian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(dosen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pembimbing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atau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teman).</a:t>
            </a:r>
            <a:endParaRPr sz="1800">
              <a:latin typeface="Carlito"/>
              <a:cs typeface="Carlito"/>
            </a:endParaRPr>
          </a:p>
          <a:p>
            <a:pPr marL="527685" marR="55880" indent="-515620">
              <a:lnSpc>
                <a:spcPts val="1939"/>
              </a:lnSpc>
              <a:spcBef>
                <a:spcPts val="1030"/>
              </a:spcBef>
              <a:buAutoNum type="arabicPeriod"/>
              <a:tabLst>
                <a:tab pos="527685" algn="l"/>
              </a:tabLst>
            </a:pPr>
            <a:r>
              <a:rPr sz="1800" spc="-10" dirty="0">
                <a:latin typeface="Carlito"/>
                <a:cs typeface="Carlito"/>
              </a:rPr>
              <a:t>Melakukan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pencarian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jurnal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dengan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menggunakan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kata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kunci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utama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yang </a:t>
            </a:r>
            <a:r>
              <a:rPr sz="1800" spc="-10" dirty="0">
                <a:latin typeface="Carlito"/>
                <a:cs typeface="Carlito"/>
              </a:rPr>
              <a:t>digunakan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dalam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manuskrip.</a:t>
            </a:r>
            <a:endParaRPr sz="1800">
              <a:latin typeface="Carlito"/>
              <a:cs typeface="Carlito"/>
            </a:endParaRPr>
          </a:p>
          <a:p>
            <a:pPr marL="527685" marR="466090" indent="-515620">
              <a:lnSpc>
                <a:spcPts val="1939"/>
              </a:lnSpc>
              <a:spcBef>
                <a:spcPts val="1005"/>
              </a:spcBef>
              <a:buAutoNum type="arabicPeriod"/>
              <a:tabLst>
                <a:tab pos="527685" algn="l"/>
              </a:tabLst>
            </a:pPr>
            <a:r>
              <a:rPr sz="1800" spc="-10" dirty="0">
                <a:latin typeface="Carlito"/>
                <a:cs typeface="Carlito"/>
              </a:rPr>
              <a:t>Melakukan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pencarian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topik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database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untuk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mengidentifikasi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jurnal </a:t>
            </a:r>
            <a:r>
              <a:rPr sz="1800" dirty="0">
                <a:latin typeface="Carlito"/>
                <a:cs typeface="Carlito"/>
              </a:rPr>
              <a:t>potensial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untuk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melakukan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publikasi.</a:t>
            </a:r>
            <a:endParaRPr sz="1800">
              <a:latin typeface="Carlito"/>
              <a:cs typeface="Carlito"/>
            </a:endParaRPr>
          </a:p>
          <a:p>
            <a:pPr marL="527685" marR="105410" indent="-515620">
              <a:lnSpc>
                <a:spcPct val="93100"/>
              </a:lnSpc>
              <a:spcBef>
                <a:spcPts val="915"/>
              </a:spcBef>
              <a:buAutoNum type="arabicPeriod"/>
              <a:tabLst>
                <a:tab pos="527685" algn="l"/>
              </a:tabLst>
            </a:pPr>
            <a:r>
              <a:rPr sz="1800" dirty="0">
                <a:latin typeface="Carlito"/>
                <a:cs typeface="Carlito"/>
              </a:rPr>
              <a:t>Mencari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jurnal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potensial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melalui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laman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sinta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&gt;&gt;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2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SINTA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-</a:t>
            </a:r>
            <a:r>
              <a:rPr sz="12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Science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 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and</a:t>
            </a:r>
            <a:r>
              <a:rPr sz="12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 </a:t>
            </a:r>
            <a:r>
              <a:rPr sz="12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Technology</a:t>
            </a:r>
            <a:r>
              <a:rPr sz="12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Index</a:t>
            </a:r>
            <a:r>
              <a:rPr sz="1200" u="none" spc="-10" dirty="0">
                <a:solidFill>
                  <a:srgbClr val="0462C1"/>
                </a:solidFill>
                <a:latin typeface="Carlito"/>
                <a:cs typeface="Carlito"/>
                <a:hlinkClick r:id="rId2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(kemdikbud.go.id)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Pilihan</a:t>
            </a:r>
            <a:r>
              <a:rPr spc="-175" dirty="0"/>
              <a:t> </a:t>
            </a:r>
            <a:r>
              <a:rPr spc="-50" dirty="0"/>
              <a:t>Jurnal</a:t>
            </a:r>
            <a:r>
              <a:rPr spc="-170" dirty="0"/>
              <a:t> </a:t>
            </a:r>
            <a:r>
              <a:rPr spc="-65" dirty="0"/>
              <a:t>Mahasiswa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523" y="1437132"/>
            <a:ext cx="4070604" cy="10424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372" y="2702051"/>
            <a:ext cx="6920483" cy="10424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372" y="3955423"/>
            <a:ext cx="7886700" cy="118502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9416" y="5423103"/>
            <a:ext cx="16313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Dan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 Lain-lain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12306"/>
            <a:ext cx="3162299" cy="13243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500" y="2697479"/>
            <a:ext cx="7886700" cy="1325880"/>
          </a:xfrm>
          <a:prstGeom prst="rect">
            <a:avLst/>
          </a:prstGeom>
          <a:solidFill>
            <a:srgbClr val="DAE2F3"/>
          </a:solidFill>
          <a:ln w="9525">
            <a:solidFill>
              <a:srgbClr val="1F3863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 marR="412750">
              <a:lnSpc>
                <a:spcPts val="4750"/>
              </a:lnSpc>
              <a:spcBef>
                <a:spcPts val="254"/>
              </a:spcBef>
            </a:pPr>
            <a:r>
              <a:rPr spc="-85" dirty="0"/>
              <a:t>Bagaimana</a:t>
            </a:r>
            <a:r>
              <a:rPr spc="-80" dirty="0"/>
              <a:t> </a:t>
            </a:r>
            <a:r>
              <a:rPr spc="-105" dirty="0"/>
              <a:t>menyiapkan</a:t>
            </a:r>
            <a:r>
              <a:rPr spc="-80" dirty="0"/>
              <a:t> </a:t>
            </a:r>
            <a:r>
              <a:rPr spc="-10" dirty="0"/>
              <a:t>artikel </a:t>
            </a:r>
            <a:r>
              <a:rPr spc="-70" dirty="0"/>
              <a:t>untuk</a:t>
            </a:r>
            <a:r>
              <a:rPr spc="-160" dirty="0"/>
              <a:t> </a:t>
            </a:r>
            <a:r>
              <a:rPr spc="-90" dirty="0"/>
              <a:t>dipublikasi</a:t>
            </a:r>
            <a:r>
              <a:rPr spc="-135" dirty="0"/>
              <a:t> </a:t>
            </a:r>
            <a:r>
              <a:rPr dirty="0"/>
              <a:t>di</a:t>
            </a:r>
            <a:r>
              <a:rPr spc="-114" dirty="0"/>
              <a:t> </a:t>
            </a:r>
            <a:r>
              <a:rPr spc="-60" dirty="0"/>
              <a:t>dalam</a:t>
            </a:r>
            <a:r>
              <a:rPr spc="-190" dirty="0"/>
              <a:t> </a:t>
            </a:r>
            <a:r>
              <a:rPr spc="-10" dirty="0"/>
              <a:t>jurnal?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56278"/>
            <a:ext cx="3162300" cy="2580640"/>
            <a:chOff x="0" y="4256278"/>
            <a:chExt cx="3162300" cy="2580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512306"/>
              <a:ext cx="3162299" cy="13243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5508" y="4262628"/>
              <a:ext cx="2112645" cy="1266825"/>
            </a:xfrm>
            <a:custGeom>
              <a:avLst/>
              <a:gdLst/>
              <a:ahLst/>
              <a:cxnLst/>
              <a:rect l="l" t="t" r="r" b="b"/>
              <a:pathLst>
                <a:path w="2112645" h="1266825">
                  <a:moveTo>
                    <a:pt x="1985645" y="0"/>
                  </a:moveTo>
                  <a:lnTo>
                    <a:pt x="126644" y="0"/>
                  </a:lnTo>
                  <a:lnTo>
                    <a:pt x="77350" y="9943"/>
                  </a:lnTo>
                  <a:lnTo>
                    <a:pt x="37095" y="37068"/>
                  </a:lnTo>
                  <a:lnTo>
                    <a:pt x="9953" y="77313"/>
                  </a:lnTo>
                  <a:lnTo>
                    <a:pt x="0" y="126619"/>
                  </a:lnTo>
                  <a:lnTo>
                    <a:pt x="0" y="1139825"/>
                  </a:lnTo>
                  <a:lnTo>
                    <a:pt x="9953" y="1189130"/>
                  </a:lnTo>
                  <a:lnTo>
                    <a:pt x="37095" y="1229375"/>
                  </a:lnTo>
                  <a:lnTo>
                    <a:pt x="77350" y="1256500"/>
                  </a:lnTo>
                  <a:lnTo>
                    <a:pt x="126644" y="1266444"/>
                  </a:lnTo>
                  <a:lnTo>
                    <a:pt x="1985645" y="1266444"/>
                  </a:lnTo>
                  <a:lnTo>
                    <a:pt x="2034950" y="1256500"/>
                  </a:lnTo>
                  <a:lnTo>
                    <a:pt x="2075195" y="1229375"/>
                  </a:lnTo>
                  <a:lnTo>
                    <a:pt x="2102320" y="1189130"/>
                  </a:lnTo>
                  <a:lnTo>
                    <a:pt x="2112264" y="1139825"/>
                  </a:lnTo>
                  <a:lnTo>
                    <a:pt x="2112264" y="126619"/>
                  </a:lnTo>
                  <a:lnTo>
                    <a:pt x="2102320" y="77313"/>
                  </a:lnTo>
                  <a:lnTo>
                    <a:pt x="2075195" y="37068"/>
                  </a:lnTo>
                  <a:lnTo>
                    <a:pt x="2034950" y="9943"/>
                  </a:lnTo>
                  <a:lnTo>
                    <a:pt x="1985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508" y="4262628"/>
              <a:ext cx="2112645" cy="1266825"/>
            </a:xfrm>
            <a:custGeom>
              <a:avLst/>
              <a:gdLst/>
              <a:ahLst/>
              <a:cxnLst/>
              <a:rect l="l" t="t" r="r" b="b"/>
              <a:pathLst>
                <a:path w="2112645" h="1266825">
                  <a:moveTo>
                    <a:pt x="0" y="126619"/>
                  </a:moveTo>
                  <a:lnTo>
                    <a:pt x="9953" y="77313"/>
                  </a:lnTo>
                  <a:lnTo>
                    <a:pt x="37095" y="37068"/>
                  </a:lnTo>
                  <a:lnTo>
                    <a:pt x="77350" y="9943"/>
                  </a:lnTo>
                  <a:lnTo>
                    <a:pt x="126644" y="0"/>
                  </a:lnTo>
                  <a:lnTo>
                    <a:pt x="1985645" y="0"/>
                  </a:lnTo>
                  <a:lnTo>
                    <a:pt x="2034950" y="9943"/>
                  </a:lnTo>
                  <a:lnTo>
                    <a:pt x="2075195" y="37068"/>
                  </a:lnTo>
                  <a:lnTo>
                    <a:pt x="2102320" y="77313"/>
                  </a:lnTo>
                  <a:lnTo>
                    <a:pt x="2112264" y="126619"/>
                  </a:lnTo>
                  <a:lnTo>
                    <a:pt x="2112264" y="1139825"/>
                  </a:lnTo>
                  <a:lnTo>
                    <a:pt x="2102320" y="1189130"/>
                  </a:lnTo>
                  <a:lnTo>
                    <a:pt x="2075195" y="1229375"/>
                  </a:lnTo>
                  <a:lnTo>
                    <a:pt x="2034950" y="1256500"/>
                  </a:lnTo>
                  <a:lnTo>
                    <a:pt x="1985645" y="1266444"/>
                  </a:lnTo>
                  <a:lnTo>
                    <a:pt x="126644" y="1266444"/>
                  </a:lnTo>
                  <a:lnTo>
                    <a:pt x="77350" y="1256500"/>
                  </a:lnTo>
                  <a:lnTo>
                    <a:pt x="37095" y="1229375"/>
                  </a:lnTo>
                  <a:lnTo>
                    <a:pt x="9953" y="1189130"/>
                  </a:lnTo>
                  <a:lnTo>
                    <a:pt x="0" y="1139825"/>
                  </a:lnTo>
                  <a:lnTo>
                    <a:pt x="0" y="126619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85" dirty="0"/>
              <a:t>Persiapan</a:t>
            </a:r>
            <a:r>
              <a:rPr spc="-165" dirty="0"/>
              <a:t> </a:t>
            </a:r>
            <a:r>
              <a:rPr spc="-90" dirty="0"/>
              <a:t>Publikasi</a:t>
            </a:r>
            <a:r>
              <a:rPr spc="-150" dirty="0"/>
              <a:t> </a:t>
            </a:r>
            <a:r>
              <a:rPr spc="-85" dirty="0"/>
              <a:t>Artikel</a:t>
            </a:r>
            <a:r>
              <a:rPr spc="-155" dirty="0"/>
              <a:t> </a:t>
            </a:r>
            <a:r>
              <a:rPr dirty="0"/>
              <a:t>di</a:t>
            </a:r>
            <a:r>
              <a:rPr spc="-135" dirty="0"/>
              <a:t> </a:t>
            </a:r>
            <a:r>
              <a:rPr spc="-10" dirty="0"/>
              <a:t>Jurnal Ilmiah</a:t>
            </a:r>
          </a:p>
        </p:txBody>
      </p:sp>
      <p:sp>
        <p:nvSpPr>
          <p:cNvPr id="7" name="object 7"/>
          <p:cNvSpPr/>
          <p:nvPr/>
        </p:nvSpPr>
        <p:spPr>
          <a:xfrm>
            <a:off x="635508" y="2150364"/>
            <a:ext cx="2112645" cy="1268095"/>
          </a:xfrm>
          <a:custGeom>
            <a:avLst/>
            <a:gdLst/>
            <a:ahLst/>
            <a:cxnLst/>
            <a:rect l="l" t="t" r="r" b="b"/>
            <a:pathLst>
              <a:path w="2112645" h="1268095">
                <a:moveTo>
                  <a:pt x="0" y="126746"/>
                </a:moveTo>
                <a:lnTo>
                  <a:pt x="9964" y="77420"/>
                </a:lnTo>
                <a:lnTo>
                  <a:pt x="37137" y="37131"/>
                </a:lnTo>
                <a:lnTo>
                  <a:pt x="77441" y="9963"/>
                </a:lnTo>
                <a:lnTo>
                  <a:pt x="126796" y="0"/>
                </a:lnTo>
                <a:lnTo>
                  <a:pt x="1985518" y="0"/>
                </a:lnTo>
                <a:lnTo>
                  <a:pt x="2034843" y="9963"/>
                </a:lnTo>
                <a:lnTo>
                  <a:pt x="2075132" y="37131"/>
                </a:lnTo>
                <a:lnTo>
                  <a:pt x="2102300" y="77420"/>
                </a:lnTo>
                <a:lnTo>
                  <a:pt x="2112264" y="126746"/>
                </a:lnTo>
                <a:lnTo>
                  <a:pt x="2112264" y="1141222"/>
                </a:lnTo>
                <a:lnTo>
                  <a:pt x="2102300" y="1190547"/>
                </a:lnTo>
                <a:lnTo>
                  <a:pt x="2075132" y="1230836"/>
                </a:lnTo>
                <a:lnTo>
                  <a:pt x="2034843" y="1258004"/>
                </a:lnTo>
                <a:lnTo>
                  <a:pt x="1985518" y="1267968"/>
                </a:lnTo>
                <a:lnTo>
                  <a:pt x="126796" y="1267968"/>
                </a:lnTo>
                <a:lnTo>
                  <a:pt x="77441" y="1258004"/>
                </a:lnTo>
                <a:lnTo>
                  <a:pt x="37137" y="1230836"/>
                </a:lnTo>
                <a:lnTo>
                  <a:pt x="9964" y="1190547"/>
                </a:lnTo>
                <a:lnTo>
                  <a:pt x="0" y="1141222"/>
                </a:lnTo>
                <a:lnTo>
                  <a:pt x="0" y="126746"/>
                </a:lnTo>
                <a:close/>
              </a:path>
            </a:pathLst>
          </a:custGeom>
          <a:ln w="12700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8204" y="2671063"/>
            <a:ext cx="14281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rlito"/>
                <a:cs typeface="Carlito"/>
              </a:rPr>
              <a:t>1.</a:t>
            </a:r>
            <a:r>
              <a:rPr sz="1100" spc="-3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Siapkan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jurnal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spc="-10" dirty="0">
                <a:latin typeface="Carlito"/>
                <a:cs typeface="Carlito"/>
              </a:rPr>
              <a:t>sasaran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33700" y="2522220"/>
            <a:ext cx="447040" cy="524510"/>
          </a:xfrm>
          <a:custGeom>
            <a:avLst/>
            <a:gdLst/>
            <a:ahLst/>
            <a:cxnLst/>
            <a:rect l="l" t="t" r="r" b="b"/>
            <a:pathLst>
              <a:path w="447039" h="524510">
                <a:moveTo>
                  <a:pt x="223266" y="0"/>
                </a:moveTo>
                <a:lnTo>
                  <a:pt x="223266" y="104901"/>
                </a:lnTo>
                <a:lnTo>
                  <a:pt x="0" y="104901"/>
                </a:lnTo>
                <a:lnTo>
                  <a:pt x="0" y="419353"/>
                </a:lnTo>
                <a:lnTo>
                  <a:pt x="223266" y="419353"/>
                </a:lnTo>
                <a:lnTo>
                  <a:pt x="223266" y="524255"/>
                </a:lnTo>
                <a:lnTo>
                  <a:pt x="446532" y="262127"/>
                </a:lnTo>
                <a:lnTo>
                  <a:pt x="223266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2067" y="2150364"/>
            <a:ext cx="2110740" cy="1268095"/>
          </a:xfrm>
          <a:custGeom>
            <a:avLst/>
            <a:gdLst/>
            <a:ahLst/>
            <a:cxnLst/>
            <a:rect l="l" t="t" r="r" b="b"/>
            <a:pathLst>
              <a:path w="2110740" h="1268095">
                <a:moveTo>
                  <a:pt x="0" y="126746"/>
                </a:moveTo>
                <a:lnTo>
                  <a:pt x="9963" y="77420"/>
                </a:lnTo>
                <a:lnTo>
                  <a:pt x="37131" y="37131"/>
                </a:lnTo>
                <a:lnTo>
                  <a:pt x="77420" y="9963"/>
                </a:lnTo>
                <a:lnTo>
                  <a:pt x="126746" y="0"/>
                </a:lnTo>
                <a:lnTo>
                  <a:pt x="1983994" y="0"/>
                </a:lnTo>
                <a:lnTo>
                  <a:pt x="2033319" y="9963"/>
                </a:lnTo>
                <a:lnTo>
                  <a:pt x="2073608" y="37131"/>
                </a:lnTo>
                <a:lnTo>
                  <a:pt x="2100776" y="77420"/>
                </a:lnTo>
                <a:lnTo>
                  <a:pt x="2110740" y="126746"/>
                </a:lnTo>
                <a:lnTo>
                  <a:pt x="2110740" y="1141222"/>
                </a:lnTo>
                <a:lnTo>
                  <a:pt x="2100776" y="1190547"/>
                </a:lnTo>
                <a:lnTo>
                  <a:pt x="2073608" y="1230836"/>
                </a:lnTo>
                <a:lnTo>
                  <a:pt x="2033319" y="1258004"/>
                </a:lnTo>
                <a:lnTo>
                  <a:pt x="1983994" y="1267968"/>
                </a:lnTo>
                <a:lnTo>
                  <a:pt x="126746" y="1267968"/>
                </a:lnTo>
                <a:lnTo>
                  <a:pt x="77420" y="1258004"/>
                </a:lnTo>
                <a:lnTo>
                  <a:pt x="37131" y="1230836"/>
                </a:lnTo>
                <a:lnTo>
                  <a:pt x="9963" y="1190547"/>
                </a:lnTo>
                <a:lnTo>
                  <a:pt x="0" y="1141222"/>
                </a:lnTo>
                <a:lnTo>
                  <a:pt x="0" y="126746"/>
                </a:lnTo>
                <a:close/>
              </a:path>
            </a:pathLst>
          </a:custGeom>
          <a:ln w="12700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53358" y="2210562"/>
            <a:ext cx="1788795" cy="11144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55880">
              <a:lnSpc>
                <a:spcPct val="91600"/>
              </a:lnSpc>
              <a:spcBef>
                <a:spcPts val="215"/>
              </a:spcBef>
            </a:pPr>
            <a:r>
              <a:rPr sz="1100" dirty="0">
                <a:latin typeface="Carlito"/>
                <a:cs typeface="Carlito"/>
              </a:rPr>
              <a:t>2.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Pelajari</a:t>
            </a:r>
            <a:r>
              <a:rPr sz="1100" spc="-1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tata</a:t>
            </a:r>
            <a:r>
              <a:rPr sz="1100" spc="-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cara</a:t>
            </a:r>
            <a:r>
              <a:rPr sz="1100" spc="-1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submit</a:t>
            </a:r>
            <a:r>
              <a:rPr sz="1100" spc="-5" dirty="0">
                <a:latin typeface="Carlito"/>
                <a:cs typeface="Carlito"/>
              </a:rPr>
              <a:t> </a:t>
            </a:r>
            <a:r>
              <a:rPr sz="1100" spc="-25" dirty="0">
                <a:latin typeface="Carlito"/>
                <a:cs typeface="Carlito"/>
              </a:rPr>
              <a:t>di </a:t>
            </a:r>
            <a:r>
              <a:rPr sz="1100" i="1" dirty="0">
                <a:latin typeface="Carlito"/>
                <a:cs typeface="Carlito"/>
              </a:rPr>
              <a:t>jurnal</a:t>
            </a:r>
            <a:r>
              <a:rPr sz="1100" i="1" spc="-2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tersebut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(dapat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di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spc="-10" dirty="0">
                <a:latin typeface="Carlito"/>
                <a:cs typeface="Carlito"/>
              </a:rPr>
              <a:t>lihat </a:t>
            </a:r>
            <a:r>
              <a:rPr sz="1100" dirty="0">
                <a:latin typeface="Carlito"/>
                <a:cs typeface="Carlito"/>
              </a:rPr>
              <a:t>author</a:t>
            </a:r>
            <a:r>
              <a:rPr sz="1100" spc="-3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guidelines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di</a:t>
            </a:r>
            <a:r>
              <a:rPr sz="1100" spc="-25" dirty="0">
                <a:latin typeface="Carlito"/>
                <a:cs typeface="Carlito"/>
              </a:rPr>
              <a:t> </a:t>
            </a:r>
            <a:r>
              <a:rPr sz="1100" spc="-10" dirty="0">
                <a:latin typeface="Carlito"/>
                <a:cs typeface="Carlito"/>
              </a:rPr>
              <a:t>website </a:t>
            </a:r>
            <a:r>
              <a:rPr sz="1100" dirty="0">
                <a:latin typeface="Carlito"/>
                <a:cs typeface="Carlito"/>
              </a:rPr>
              <a:t>ju</a:t>
            </a:r>
            <a:r>
              <a:rPr sz="1100" dirty="0">
                <a:latin typeface="Carlito"/>
                <a:cs typeface="Carlito"/>
                <a:hlinkClick r:id="rId3"/>
              </a:rPr>
              <a:t>rnal</a:t>
            </a:r>
            <a:r>
              <a:rPr sz="1100" spc="-15" dirty="0">
                <a:latin typeface="Carlito"/>
                <a:cs typeface="Carlito"/>
                <a:hlinkClick r:id="rId3"/>
              </a:rPr>
              <a:t> </a:t>
            </a:r>
            <a:r>
              <a:rPr sz="1100" dirty="0">
                <a:latin typeface="Carlito"/>
                <a:cs typeface="Carlito"/>
                <a:hlinkClick r:id="rId3"/>
              </a:rPr>
              <a:t>sasaran)</a:t>
            </a:r>
            <a:r>
              <a:rPr sz="11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contoh</a:t>
            </a:r>
            <a:r>
              <a:rPr sz="11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:</a:t>
            </a:r>
            <a:r>
              <a:rPr sz="11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 </a:t>
            </a: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Author</a:t>
            </a:r>
            <a:r>
              <a:rPr sz="1100" u="none" spc="-10" dirty="0">
                <a:solidFill>
                  <a:srgbClr val="0462C1"/>
                </a:solidFill>
                <a:latin typeface="Carlito"/>
                <a:cs typeface="Carlito"/>
                <a:hlinkClick r:id="rId3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Guideline</a:t>
            </a:r>
            <a:r>
              <a:rPr sz="11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|</a:t>
            </a:r>
            <a:r>
              <a:rPr sz="11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ARKESMAS</a:t>
            </a:r>
            <a:r>
              <a:rPr sz="11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 </a:t>
            </a: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(Arsip</a:t>
            </a:r>
            <a:endParaRPr sz="1100">
              <a:latin typeface="Carlito"/>
              <a:cs typeface="Carlito"/>
            </a:endParaRPr>
          </a:p>
          <a:p>
            <a:pPr marL="472440" marR="219075" indent="-245745">
              <a:lnSpc>
                <a:spcPts val="1200"/>
              </a:lnSpc>
              <a:spcBef>
                <a:spcPts val="30"/>
              </a:spcBef>
            </a:pP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Kesehatan</a:t>
            </a:r>
            <a:r>
              <a:rPr sz="1100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 </a:t>
            </a: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Masyarakat)</a:t>
            </a:r>
            <a:r>
              <a:rPr sz="1100" u="none" spc="-10" dirty="0">
                <a:solidFill>
                  <a:srgbClr val="0462C1"/>
                </a:solidFill>
                <a:latin typeface="Carlito"/>
                <a:cs typeface="Carlito"/>
                <a:hlinkClick r:id="rId3"/>
              </a:rPr>
              <a:t> </a:t>
            </a: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(uhamka.ac.id)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88735" y="2522220"/>
            <a:ext cx="448309" cy="524510"/>
          </a:xfrm>
          <a:custGeom>
            <a:avLst/>
            <a:gdLst/>
            <a:ahLst/>
            <a:cxnLst/>
            <a:rect l="l" t="t" r="r" b="b"/>
            <a:pathLst>
              <a:path w="448310" h="524510">
                <a:moveTo>
                  <a:pt x="224027" y="0"/>
                </a:moveTo>
                <a:lnTo>
                  <a:pt x="224027" y="104901"/>
                </a:lnTo>
                <a:lnTo>
                  <a:pt x="0" y="104901"/>
                </a:lnTo>
                <a:lnTo>
                  <a:pt x="0" y="419353"/>
                </a:lnTo>
                <a:lnTo>
                  <a:pt x="224027" y="419353"/>
                </a:lnTo>
                <a:lnTo>
                  <a:pt x="224027" y="524255"/>
                </a:lnTo>
                <a:lnTo>
                  <a:pt x="448055" y="262127"/>
                </a:lnTo>
                <a:lnTo>
                  <a:pt x="224027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48628" y="2150364"/>
            <a:ext cx="2110740" cy="1268095"/>
          </a:xfrm>
          <a:custGeom>
            <a:avLst/>
            <a:gdLst/>
            <a:ahLst/>
            <a:cxnLst/>
            <a:rect l="l" t="t" r="r" b="b"/>
            <a:pathLst>
              <a:path w="2110740" h="1268095">
                <a:moveTo>
                  <a:pt x="0" y="126746"/>
                </a:moveTo>
                <a:lnTo>
                  <a:pt x="9963" y="77420"/>
                </a:lnTo>
                <a:lnTo>
                  <a:pt x="37131" y="37131"/>
                </a:lnTo>
                <a:lnTo>
                  <a:pt x="77420" y="9963"/>
                </a:lnTo>
                <a:lnTo>
                  <a:pt x="126746" y="0"/>
                </a:lnTo>
                <a:lnTo>
                  <a:pt x="1983994" y="0"/>
                </a:lnTo>
                <a:lnTo>
                  <a:pt x="2033319" y="9963"/>
                </a:lnTo>
                <a:lnTo>
                  <a:pt x="2073608" y="37131"/>
                </a:lnTo>
                <a:lnTo>
                  <a:pt x="2100776" y="77420"/>
                </a:lnTo>
                <a:lnTo>
                  <a:pt x="2110740" y="126746"/>
                </a:lnTo>
                <a:lnTo>
                  <a:pt x="2110740" y="1141222"/>
                </a:lnTo>
                <a:lnTo>
                  <a:pt x="2100776" y="1190547"/>
                </a:lnTo>
                <a:lnTo>
                  <a:pt x="2073608" y="1230836"/>
                </a:lnTo>
                <a:lnTo>
                  <a:pt x="2033319" y="1258004"/>
                </a:lnTo>
                <a:lnTo>
                  <a:pt x="1983994" y="1267968"/>
                </a:lnTo>
                <a:lnTo>
                  <a:pt x="126746" y="1267968"/>
                </a:lnTo>
                <a:lnTo>
                  <a:pt x="77420" y="1258004"/>
                </a:lnTo>
                <a:lnTo>
                  <a:pt x="37131" y="1230836"/>
                </a:lnTo>
                <a:lnTo>
                  <a:pt x="9963" y="1190547"/>
                </a:lnTo>
                <a:lnTo>
                  <a:pt x="0" y="1141222"/>
                </a:lnTo>
                <a:lnTo>
                  <a:pt x="0" y="126746"/>
                </a:lnTo>
                <a:close/>
              </a:path>
            </a:pathLst>
          </a:custGeom>
          <a:ln w="12700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70293" y="2594229"/>
            <a:ext cx="1869439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537845" marR="5080" indent="-525780">
              <a:lnSpc>
                <a:spcPts val="1210"/>
              </a:lnSpc>
              <a:spcBef>
                <a:spcPts val="235"/>
              </a:spcBef>
            </a:pPr>
            <a:r>
              <a:rPr sz="1100" dirty="0">
                <a:latin typeface="Carlito"/>
                <a:cs typeface="Carlito"/>
              </a:rPr>
              <a:t>3.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Unduh</a:t>
            </a:r>
            <a:r>
              <a:rPr sz="1100" spc="-1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template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artikel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spc="-20" dirty="0">
                <a:latin typeface="Carlito"/>
                <a:cs typeface="Carlito"/>
              </a:rPr>
              <a:t>dalam </a:t>
            </a:r>
            <a:r>
              <a:rPr sz="1100" dirty="0">
                <a:latin typeface="Carlito"/>
                <a:cs typeface="Carlito"/>
              </a:rPr>
              <a:t>jurnal</a:t>
            </a:r>
            <a:r>
              <a:rPr sz="1100" spc="-30" dirty="0">
                <a:latin typeface="Carlito"/>
                <a:cs typeface="Carlito"/>
              </a:rPr>
              <a:t> </a:t>
            </a:r>
            <a:r>
              <a:rPr sz="1100" spc="-10" dirty="0">
                <a:latin typeface="Carlito"/>
                <a:cs typeface="Carlito"/>
              </a:rPr>
              <a:t>sasaran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42631" y="3604259"/>
            <a:ext cx="523240" cy="447040"/>
          </a:xfrm>
          <a:custGeom>
            <a:avLst/>
            <a:gdLst/>
            <a:ahLst/>
            <a:cxnLst/>
            <a:rect l="l" t="t" r="r" b="b"/>
            <a:pathLst>
              <a:path w="523240" h="447039">
                <a:moveTo>
                  <a:pt x="418211" y="0"/>
                </a:moveTo>
                <a:lnTo>
                  <a:pt x="104521" y="0"/>
                </a:lnTo>
                <a:lnTo>
                  <a:pt x="104521" y="223265"/>
                </a:lnTo>
                <a:lnTo>
                  <a:pt x="0" y="223265"/>
                </a:lnTo>
                <a:lnTo>
                  <a:pt x="261366" y="446531"/>
                </a:lnTo>
                <a:lnTo>
                  <a:pt x="522732" y="223265"/>
                </a:lnTo>
                <a:lnTo>
                  <a:pt x="418211" y="223265"/>
                </a:lnTo>
                <a:lnTo>
                  <a:pt x="418211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542278" y="4256278"/>
            <a:ext cx="2123440" cy="1279525"/>
            <a:chOff x="6542278" y="4256278"/>
            <a:chExt cx="2123440" cy="1279525"/>
          </a:xfrm>
        </p:grpSpPr>
        <p:sp>
          <p:nvSpPr>
            <p:cNvPr id="17" name="object 17"/>
            <p:cNvSpPr/>
            <p:nvPr/>
          </p:nvSpPr>
          <p:spPr>
            <a:xfrm>
              <a:off x="6548628" y="4262628"/>
              <a:ext cx="2110740" cy="1266825"/>
            </a:xfrm>
            <a:custGeom>
              <a:avLst/>
              <a:gdLst/>
              <a:ahLst/>
              <a:cxnLst/>
              <a:rect l="l" t="t" r="r" b="b"/>
              <a:pathLst>
                <a:path w="2110740" h="1266825">
                  <a:moveTo>
                    <a:pt x="1984121" y="0"/>
                  </a:moveTo>
                  <a:lnTo>
                    <a:pt x="126619" y="0"/>
                  </a:lnTo>
                  <a:lnTo>
                    <a:pt x="77313" y="9943"/>
                  </a:lnTo>
                  <a:lnTo>
                    <a:pt x="37068" y="37068"/>
                  </a:lnTo>
                  <a:lnTo>
                    <a:pt x="9943" y="77313"/>
                  </a:lnTo>
                  <a:lnTo>
                    <a:pt x="0" y="126619"/>
                  </a:lnTo>
                  <a:lnTo>
                    <a:pt x="0" y="1139825"/>
                  </a:lnTo>
                  <a:lnTo>
                    <a:pt x="9943" y="1189130"/>
                  </a:lnTo>
                  <a:lnTo>
                    <a:pt x="37068" y="1229375"/>
                  </a:lnTo>
                  <a:lnTo>
                    <a:pt x="77313" y="1256500"/>
                  </a:lnTo>
                  <a:lnTo>
                    <a:pt x="126619" y="1266444"/>
                  </a:lnTo>
                  <a:lnTo>
                    <a:pt x="1984121" y="1266444"/>
                  </a:lnTo>
                  <a:lnTo>
                    <a:pt x="2033426" y="1256500"/>
                  </a:lnTo>
                  <a:lnTo>
                    <a:pt x="2073671" y="1229375"/>
                  </a:lnTo>
                  <a:lnTo>
                    <a:pt x="2100796" y="1189130"/>
                  </a:lnTo>
                  <a:lnTo>
                    <a:pt x="2110740" y="1139825"/>
                  </a:lnTo>
                  <a:lnTo>
                    <a:pt x="2110740" y="126619"/>
                  </a:lnTo>
                  <a:lnTo>
                    <a:pt x="2100796" y="77313"/>
                  </a:lnTo>
                  <a:lnTo>
                    <a:pt x="2073671" y="37068"/>
                  </a:lnTo>
                  <a:lnTo>
                    <a:pt x="2033426" y="9943"/>
                  </a:lnTo>
                  <a:lnTo>
                    <a:pt x="1984121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48628" y="4262628"/>
              <a:ext cx="2110740" cy="1266825"/>
            </a:xfrm>
            <a:custGeom>
              <a:avLst/>
              <a:gdLst/>
              <a:ahLst/>
              <a:cxnLst/>
              <a:rect l="l" t="t" r="r" b="b"/>
              <a:pathLst>
                <a:path w="2110740" h="1266825">
                  <a:moveTo>
                    <a:pt x="0" y="126619"/>
                  </a:moveTo>
                  <a:lnTo>
                    <a:pt x="9943" y="77313"/>
                  </a:lnTo>
                  <a:lnTo>
                    <a:pt x="37068" y="37068"/>
                  </a:lnTo>
                  <a:lnTo>
                    <a:pt x="77313" y="9943"/>
                  </a:lnTo>
                  <a:lnTo>
                    <a:pt x="126619" y="0"/>
                  </a:lnTo>
                  <a:lnTo>
                    <a:pt x="1984121" y="0"/>
                  </a:lnTo>
                  <a:lnTo>
                    <a:pt x="2033426" y="9943"/>
                  </a:lnTo>
                  <a:lnTo>
                    <a:pt x="2073671" y="37068"/>
                  </a:lnTo>
                  <a:lnTo>
                    <a:pt x="2100796" y="77313"/>
                  </a:lnTo>
                  <a:lnTo>
                    <a:pt x="2110740" y="126619"/>
                  </a:lnTo>
                  <a:lnTo>
                    <a:pt x="2110740" y="1139825"/>
                  </a:lnTo>
                  <a:lnTo>
                    <a:pt x="2100796" y="1189130"/>
                  </a:lnTo>
                  <a:lnTo>
                    <a:pt x="2073671" y="1229375"/>
                  </a:lnTo>
                  <a:lnTo>
                    <a:pt x="2033426" y="1256500"/>
                  </a:lnTo>
                  <a:lnTo>
                    <a:pt x="1984121" y="1266444"/>
                  </a:lnTo>
                  <a:lnTo>
                    <a:pt x="126619" y="1266444"/>
                  </a:lnTo>
                  <a:lnTo>
                    <a:pt x="77313" y="1256500"/>
                  </a:lnTo>
                  <a:lnTo>
                    <a:pt x="37068" y="1229375"/>
                  </a:lnTo>
                  <a:lnTo>
                    <a:pt x="9943" y="1189130"/>
                  </a:lnTo>
                  <a:lnTo>
                    <a:pt x="0" y="1139825"/>
                  </a:lnTo>
                  <a:lnTo>
                    <a:pt x="0" y="126619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741921" y="4629658"/>
            <a:ext cx="1727200" cy="5016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67640" marR="5080" indent="-155575">
              <a:lnSpc>
                <a:spcPts val="1210"/>
              </a:lnSpc>
              <a:spcBef>
                <a:spcPts val="235"/>
              </a:spcBef>
            </a:pPr>
            <a:r>
              <a:rPr sz="1100" dirty="0">
                <a:latin typeface="Carlito"/>
                <a:cs typeface="Carlito"/>
              </a:rPr>
              <a:t>4.</a:t>
            </a:r>
            <a:r>
              <a:rPr sz="1100" spc="-3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Tulis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manuskrip</a:t>
            </a:r>
            <a:r>
              <a:rPr sz="1100" spc="-2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langsung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spc="-25" dirty="0">
                <a:latin typeface="Carlito"/>
                <a:cs typeface="Carlito"/>
              </a:rPr>
              <a:t>di </a:t>
            </a:r>
            <a:r>
              <a:rPr sz="1100" dirty="0">
                <a:latin typeface="Carlito"/>
                <a:cs typeface="Carlito"/>
              </a:rPr>
              <a:t>template</a:t>
            </a:r>
            <a:r>
              <a:rPr sz="1100" spc="-2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artikel</a:t>
            </a:r>
            <a:r>
              <a:rPr sz="1100" spc="-2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yang</a:t>
            </a:r>
            <a:r>
              <a:rPr sz="1100" spc="-10" dirty="0">
                <a:latin typeface="Carlito"/>
                <a:cs typeface="Carlito"/>
              </a:rPr>
              <a:t> </a:t>
            </a:r>
            <a:r>
              <a:rPr sz="1100" spc="-25" dirty="0">
                <a:latin typeface="Carlito"/>
                <a:cs typeface="Carlito"/>
              </a:rPr>
              <a:t>di-</a:t>
            </a:r>
            <a:endParaRPr sz="1100">
              <a:latin typeface="Carlito"/>
              <a:cs typeface="Carlito"/>
            </a:endParaRPr>
          </a:p>
          <a:p>
            <a:pPr marL="577850">
              <a:lnSpc>
                <a:spcPts val="1190"/>
              </a:lnSpc>
            </a:pPr>
            <a:r>
              <a:rPr sz="1100" spc="-10" dirty="0">
                <a:latin typeface="Carlito"/>
                <a:cs typeface="Carlito"/>
              </a:rPr>
              <a:t>download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14644" y="4634484"/>
            <a:ext cx="448309" cy="523240"/>
          </a:xfrm>
          <a:custGeom>
            <a:avLst/>
            <a:gdLst/>
            <a:ahLst/>
            <a:cxnLst/>
            <a:rect l="l" t="t" r="r" b="b"/>
            <a:pathLst>
              <a:path w="448310" h="523239">
                <a:moveTo>
                  <a:pt x="224027" y="0"/>
                </a:moveTo>
                <a:lnTo>
                  <a:pt x="0" y="261366"/>
                </a:lnTo>
                <a:lnTo>
                  <a:pt x="224027" y="522732"/>
                </a:lnTo>
                <a:lnTo>
                  <a:pt x="224027" y="418211"/>
                </a:lnTo>
                <a:lnTo>
                  <a:pt x="448055" y="418211"/>
                </a:lnTo>
                <a:lnTo>
                  <a:pt x="448055" y="104521"/>
                </a:lnTo>
                <a:lnTo>
                  <a:pt x="224027" y="104521"/>
                </a:lnTo>
                <a:lnTo>
                  <a:pt x="224027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92067" y="4262628"/>
            <a:ext cx="2110740" cy="1266825"/>
          </a:xfrm>
          <a:custGeom>
            <a:avLst/>
            <a:gdLst/>
            <a:ahLst/>
            <a:cxnLst/>
            <a:rect l="l" t="t" r="r" b="b"/>
            <a:pathLst>
              <a:path w="2110740" h="1266825">
                <a:moveTo>
                  <a:pt x="0" y="126619"/>
                </a:moveTo>
                <a:lnTo>
                  <a:pt x="9943" y="77313"/>
                </a:lnTo>
                <a:lnTo>
                  <a:pt x="37068" y="37068"/>
                </a:lnTo>
                <a:lnTo>
                  <a:pt x="77313" y="9943"/>
                </a:lnTo>
                <a:lnTo>
                  <a:pt x="126619" y="0"/>
                </a:lnTo>
                <a:lnTo>
                  <a:pt x="1984121" y="0"/>
                </a:lnTo>
                <a:lnTo>
                  <a:pt x="2033426" y="9943"/>
                </a:lnTo>
                <a:lnTo>
                  <a:pt x="2073671" y="37068"/>
                </a:lnTo>
                <a:lnTo>
                  <a:pt x="2100796" y="77313"/>
                </a:lnTo>
                <a:lnTo>
                  <a:pt x="2110740" y="126619"/>
                </a:lnTo>
                <a:lnTo>
                  <a:pt x="2110740" y="1139825"/>
                </a:lnTo>
                <a:lnTo>
                  <a:pt x="2100796" y="1189130"/>
                </a:lnTo>
                <a:lnTo>
                  <a:pt x="2073671" y="1229375"/>
                </a:lnTo>
                <a:lnTo>
                  <a:pt x="2033426" y="1256500"/>
                </a:lnTo>
                <a:lnTo>
                  <a:pt x="1984121" y="1266444"/>
                </a:lnTo>
                <a:lnTo>
                  <a:pt x="126619" y="1266444"/>
                </a:lnTo>
                <a:lnTo>
                  <a:pt x="77313" y="1256500"/>
                </a:lnTo>
                <a:lnTo>
                  <a:pt x="37068" y="1229375"/>
                </a:lnTo>
                <a:lnTo>
                  <a:pt x="9943" y="1189130"/>
                </a:lnTo>
                <a:lnTo>
                  <a:pt x="0" y="1139825"/>
                </a:lnTo>
                <a:lnTo>
                  <a:pt x="0" y="126619"/>
                </a:lnTo>
                <a:close/>
              </a:path>
            </a:pathLst>
          </a:custGeom>
          <a:ln w="12700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75278" y="4706239"/>
            <a:ext cx="1545590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265"/>
              </a:lnSpc>
              <a:spcBef>
                <a:spcPts val="100"/>
              </a:spcBef>
            </a:pPr>
            <a:r>
              <a:rPr sz="1100" dirty="0">
                <a:latin typeface="Carlito"/>
                <a:cs typeface="Carlito"/>
              </a:rPr>
              <a:t>5.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Konsultasikan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spc="-10" dirty="0">
                <a:latin typeface="Carlito"/>
                <a:cs typeface="Carlito"/>
              </a:rPr>
              <a:t>dengan</a:t>
            </a:r>
            <a:endParaRPr sz="1100">
              <a:latin typeface="Carlito"/>
              <a:cs typeface="Carlito"/>
            </a:endParaRPr>
          </a:p>
          <a:p>
            <a:pPr algn="ctr">
              <a:lnSpc>
                <a:spcPts val="1265"/>
              </a:lnSpc>
            </a:pPr>
            <a:r>
              <a:rPr sz="1100" dirty="0">
                <a:latin typeface="Carlito"/>
                <a:cs typeface="Carlito"/>
              </a:rPr>
              <a:t>kolega/dosen</a:t>
            </a:r>
            <a:r>
              <a:rPr sz="1100" spc="-50" dirty="0">
                <a:latin typeface="Carlito"/>
                <a:cs typeface="Carlito"/>
              </a:rPr>
              <a:t> </a:t>
            </a:r>
            <a:r>
              <a:rPr sz="1100" spc="-10" dirty="0">
                <a:latin typeface="Carlito"/>
                <a:cs typeface="Carlito"/>
              </a:rPr>
              <a:t>pembimbing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58083" y="4634484"/>
            <a:ext cx="448309" cy="523240"/>
          </a:xfrm>
          <a:custGeom>
            <a:avLst/>
            <a:gdLst/>
            <a:ahLst/>
            <a:cxnLst/>
            <a:rect l="l" t="t" r="r" b="b"/>
            <a:pathLst>
              <a:path w="448310" h="523239">
                <a:moveTo>
                  <a:pt x="224028" y="0"/>
                </a:moveTo>
                <a:lnTo>
                  <a:pt x="0" y="261366"/>
                </a:lnTo>
                <a:lnTo>
                  <a:pt x="224028" y="522732"/>
                </a:lnTo>
                <a:lnTo>
                  <a:pt x="224028" y="418211"/>
                </a:lnTo>
                <a:lnTo>
                  <a:pt x="448056" y="418211"/>
                </a:lnTo>
                <a:lnTo>
                  <a:pt x="448056" y="104521"/>
                </a:lnTo>
                <a:lnTo>
                  <a:pt x="224028" y="104521"/>
                </a:lnTo>
                <a:lnTo>
                  <a:pt x="224028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09446" y="4783073"/>
            <a:ext cx="5645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rlito"/>
                <a:cs typeface="Carlito"/>
              </a:rPr>
              <a:t>6.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spc="-10" dirty="0">
                <a:latin typeface="Carlito"/>
                <a:cs typeface="Carlito"/>
              </a:rPr>
              <a:t>Submit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73100"/>
            <a:ext cx="18478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70" dirty="0"/>
              <a:t>Agenda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707542" y="1707918"/>
            <a:ext cx="7360284" cy="36042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rlito"/>
                <a:cs typeface="Carlito"/>
              </a:rPr>
              <a:t>Latar</a:t>
            </a:r>
            <a:r>
              <a:rPr sz="2800" spc="-11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Belakang</a:t>
            </a:r>
            <a:r>
              <a:rPr sz="2800" spc="-1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Kewajiban</a:t>
            </a:r>
            <a:r>
              <a:rPr sz="2800" spc="-1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Publikasi</a:t>
            </a:r>
            <a:endParaRPr sz="2800">
              <a:latin typeface="Carlito"/>
              <a:cs typeface="Carlito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rlito"/>
                <a:cs typeface="Carlito"/>
              </a:rPr>
              <a:t>Bentuk</a:t>
            </a:r>
            <a:r>
              <a:rPr sz="2800" spc="-1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Publikasi</a:t>
            </a:r>
            <a:endParaRPr sz="2800">
              <a:latin typeface="Carlito"/>
              <a:cs typeface="Carlito"/>
            </a:endParaRPr>
          </a:p>
          <a:p>
            <a:pPr marL="240029" indent="-227329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rlito"/>
                <a:cs typeface="Carlito"/>
              </a:rPr>
              <a:t>Artikel</a:t>
            </a:r>
            <a:r>
              <a:rPr sz="2800" spc="-9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VS</a:t>
            </a:r>
            <a:r>
              <a:rPr sz="2800" spc="-10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Jurnal</a:t>
            </a:r>
            <a:endParaRPr sz="2800">
              <a:latin typeface="Carlito"/>
              <a:cs typeface="Carlito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rlito"/>
                <a:cs typeface="Carlito"/>
              </a:rPr>
              <a:t>Jenis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Jurnal</a:t>
            </a:r>
            <a:endParaRPr sz="2800">
              <a:latin typeface="Carlito"/>
              <a:cs typeface="Carlito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rlito"/>
                <a:cs typeface="Carlito"/>
              </a:rPr>
              <a:t>Jurnal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Untuk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Mahasiswa</a:t>
            </a:r>
            <a:endParaRPr sz="2800">
              <a:latin typeface="Carlito"/>
              <a:cs typeface="Carlito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rlito"/>
                <a:cs typeface="Carlito"/>
              </a:rPr>
              <a:t>Persiapan</a:t>
            </a:r>
            <a:r>
              <a:rPr sz="2800" spc="-13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Publikasi</a:t>
            </a:r>
            <a:r>
              <a:rPr sz="2800" spc="-1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Artikel</a:t>
            </a:r>
            <a:endParaRPr sz="2800">
              <a:latin typeface="Carlito"/>
              <a:cs typeface="Carlito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latin typeface="Carlito"/>
                <a:cs typeface="Carlito"/>
              </a:rPr>
              <a:t>Penulisan</a:t>
            </a:r>
            <a:r>
              <a:rPr sz="2800" spc="-10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Manuskrip</a:t>
            </a:r>
            <a:r>
              <a:rPr sz="2800" spc="-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Berdasarkan</a:t>
            </a:r>
            <a:r>
              <a:rPr sz="2800" spc="-12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Laporan</a:t>
            </a:r>
            <a:r>
              <a:rPr sz="2800" spc="-1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Ilmiah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5751"/>
            <a:ext cx="8328659" cy="4916805"/>
            <a:chOff x="0" y="1825751"/>
            <a:chExt cx="8328659" cy="4916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412" y="1825751"/>
              <a:ext cx="6601967" cy="8915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100" y="2878835"/>
              <a:ext cx="6603492" cy="8915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6692" y="3931919"/>
              <a:ext cx="6601967" cy="89154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812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65" dirty="0"/>
              <a:t>Penulisan</a:t>
            </a:r>
            <a:r>
              <a:rPr sz="4000" spc="-150" dirty="0"/>
              <a:t> </a:t>
            </a:r>
            <a:r>
              <a:rPr sz="4000" spc="-65" dirty="0"/>
              <a:t>Manuskrip</a:t>
            </a:r>
            <a:r>
              <a:rPr sz="4000" spc="-145" dirty="0"/>
              <a:t> </a:t>
            </a:r>
            <a:r>
              <a:rPr sz="4000" spc="-10" dirty="0"/>
              <a:t>Berdasarkan </a:t>
            </a:r>
            <a:r>
              <a:rPr sz="4000" spc="-70" dirty="0"/>
              <a:t>Laporan</a:t>
            </a:r>
            <a:r>
              <a:rPr sz="4000" spc="-110" dirty="0"/>
              <a:t> </a:t>
            </a:r>
            <a:r>
              <a:rPr sz="4000" spc="-80" dirty="0"/>
              <a:t>Penelitian/Pengmas/Magang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703275" y="2002281"/>
            <a:ext cx="5874385" cy="25984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709295">
              <a:lnSpc>
                <a:spcPts val="1750"/>
              </a:lnSpc>
              <a:spcBef>
                <a:spcPts val="295"/>
              </a:spcBef>
            </a:pPr>
            <a:r>
              <a:rPr sz="1600" dirty="0">
                <a:latin typeface="Carlito"/>
                <a:cs typeface="Carlito"/>
              </a:rPr>
              <a:t>Salin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isi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laporan</a:t>
            </a:r>
            <a:r>
              <a:rPr sz="1600" spc="-10" dirty="0">
                <a:latin typeface="Carlito"/>
                <a:cs typeface="Carlito"/>
              </a:rPr>
              <a:t> berdasarkan </a:t>
            </a:r>
            <a:r>
              <a:rPr sz="1600" dirty="0">
                <a:latin typeface="Carlito"/>
                <a:cs typeface="Carlito"/>
              </a:rPr>
              <a:t>bagian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(introduksi,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metode,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hasil, </a:t>
            </a:r>
            <a:r>
              <a:rPr sz="1600" dirty="0">
                <a:latin typeface="Carlito"/>
                <a:cs typeface="Carlito"/>
              </a:rPr>
              <a:t>dan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diskusi)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di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dalam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artikel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jurnal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sasaran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920"/>
              </a:spcBef>
            </a:pPr>
            <a:endParaRPr sz="1600">
              <a:latin typeface="Carlito"/>
              <a:cs typeface="Carlito"/>
            </a:endParaRPr>
          </a:p>
          <a:p>
            <a:pPr marL="565150" marR="5080">
              <a:lnSpc>
                <a:spcPct val="91600"/>
              </a:lnSpc>
            </a:pPr>
            <a:r>
              <a:rPr sz="1600" dirty="0">
                <a:latin typeface="Carlito"/>
                <a:cs typeface="Carlito"/>
              </a:rPr>
              <a:t>Ringkas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setiap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bagian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dalam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manuskrip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(satukan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kalimat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dengan </a:t>
            </a:r>
            <a:r>
              <a:rPr sz="1600" dirty="0">
                <a:latin typeface="Carlito"/>
                <a:cs typeface="Carlito"/>
              </a:rPr>
              <a:t>ide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sama,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hapus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kalimat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yang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tidak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diperlukan,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serta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gabung </a:t>
            </a:r>
            <a:r>
              <a:rPr sz="1600" dirty="0">
                <a:latin typeface="Carlito"/>
                <a:cs typeface="Carlito"/>
              </a:rPr>
              <a:t>tabel</a:t>
            </a:r>
            <a:r>
              <a:rPr sz="1600" spc="29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dan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narasi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dengan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topik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yang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sama)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785"/>
              </a:spcBef>
            </a:pPr>
            <a:endParaRPr sz="1600">
              <a:latin typeface="Carlito"/>
              <a:cs typeface="Carlito"/>
            </a:endParaRPr>
          </a:p>
          <a:p>
            <a:pPr marL="1109980">
              <a:lnSpc>
                <a:spcPts val="1835"/>
              </a:lnSpc>
            </a:pPr>
            <a:r>
              <a:rPr sz="1600" dirty="0">
                <a:latin typeface="Carlito"/>
                <a:cs typeface="Carlito"/>
              </a:rPr>
              <a:t>Susun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sitasi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sesuai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sistem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rujukan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yang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dianut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oleh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jurnal</a:t>
            </a:r>
            <a:endParaRPr sz="1600">
              <a:latin typeface="Carlito"/>
              <a:cs typeface="Carlito"/>
            </a:endParaRPr>
          </a:p>
          <a:p>
            <a:pPr marL="1109980">
              <a:lnSpc>
                <a:spcPts val="1835"/>
              </a:lnSpc>
            </a:pPr>
            <a:r>
              <a:rPr sz="1600" spc="-10" dirty="0">
                <a:latin typeface="Carlito"/>
                <a:cs typeface="Carlito"/>
              </a:rPr>
              <a:t>sasaran</a:t>
            </a:r>
            <a:endParaRPr sz="160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79904" y="4985003"/>
            <a:ext cx="6601968" cy="8915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54072" y="5274055"/>
            <a:ext cx="3246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Perbaiki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ejaan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dan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penyusunan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kalimat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649084" y="2505329"/>
            <a:ext cx="1682750" cy="2691765"/>
            <a:chOff x="6649084" y="2505329"/>
            <a:chExt cx="1682750" cy="2691765"/>
          </a:xfrm>
        </p:grpSpPr>
        <p:sp>
          <p:nvSpPr>
            <p:cNvPr id="11" name="object 11"/>
            <p:cNvSpPr/>
            <p:nvPr/>
          </p:nvSpPr>
          <p:spPr>
            <a:xfrm>
              <a:off x="6652259" y="2508504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19">
                  <a:moveTo>
                    <a:pt x="448818" y="0"/>
                  </a:moveTo>
                  <a:lnTo>
                    <a:pt x="130301" y="0"/>
                  </a:lnTo>
                  <a:lnTo>
                    <a:pt x="130301" y="318516"/>
                  </a:lnTo>
                  <a:lnTo>
                    <a:pt x="0" y="318516"/>
                  </a:lnTo>
                  <a:lnTo>
                    <a:pt x="289560" y="579120"/>
                  </a:lnTo>
                  <a:lnTo>
                    <a:pt x="579120" y="318516"/>
                  </a:lnTo>
                  <a:lnTo>
                    <a:pt x="448818" y="318516"/>
                  </a:lnTo>
                  <a:lnTo>
                    <a:pt x="4488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52259" y="2508504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19">
                  <a:moveTo>
                    <a:pt x="0" y="318516"/>
                  </a:moveTo>
                  <a:lnTo>
                    <a:pt x="130301" y="318516"/>
                  </a:lnTo>
                  <a:lnTo>
                    <a:pt x="130301" y="0"/>
                  </a:lnTo>
                  <a:lnTo>
                    <a:pt x="448818" y="0"/>
                  </a:lnTo>
                  <a:lnTo>
                    <a:pt x="448818" y="318516"/>
                  </a:lnTo>
                  <a:lnTo>
                    <a:pt x="579120" y="318516"/>
                  </a:lnTo>
                  <a:lnTo>
                    <a:pt x="289560" y="579120"/>
                  </a:lnTo>
                  <a:lnTo>
                    <a:pt x="0" y="318516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05471" y="3561588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20">
                  <a:moveTo>
                    <a:pt x="448818" y="0"/>
                  </a:moveTo>
                  <a:lnTo>
                    <a:pt x="130301" y="0"/>
                  </a:lnTo>
                  <a:lnTo>
                    <a:pt x="130301" y="318516"/>
                  </a:lnTo>
                  <a:lnTo>
                    <a:pt x="0" y="318516"/>
                  </a:lnTo>
                  <a:lnTo>
                    <a:pt x="289559" y="579119"/>
                  </a:lnTo>
                  <a:lnTo>
                    <a:pt x="579120" y="318516"/>
                  </a:lnTo>
                  <a:lnTo>
                    <a:pt x="448818" y="318516"/>
                  </a:lnTo>
                  <a:lnTo>
                    <a:pt x="4488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05471" y="3561588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20">
                  <a:moveTo>
                    <a:pt x="0" y="318516"/>
                  </a:moveTo>
                  <a:lnTo>
                    <a:pt x="130301" y="318516"/>
                  </a:lnTo>
                  <a:lnTo>
                    <a:pt x="130301" y="0"/>
                  </a:lnTo>
                  <a:lnTo>
                    <a:pt x="448818" y="0"/>
                  </a:lnTo>
                  <a:lnTo>
                    <a:pt x="448818" y="318516"/>
                  </a:lnTo>
                  <a:lnTo>
                    <a:pt x="579120" y="318516"/>
                  </a:lnTo>
                  <a:lnTo>
                    <a:pt x="289559" y="579119"/>
                  </a:lnTo>
                  <a:lnTo>
                    <a:pt x="0" y="318516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49539" y="4614672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20">
                  <a:moveTo>
                    <a:pt x="448817" y="0"/>
                  </a:moveTo>
                  <a:lnTo>
                    <a:pt x="130301" y="0"/>
                  </a:lnTo>
                  <a:lnTo>
                    <a:pt x="130301" y="318515"/>
                  </a:lnTo>
                  <a:lnTo>
                    <a:pt x="0" y="318515"/>
                  </a:lnTo>
                  <a:lnTo>
                    <a:pt x="289559" y="579119"/>
                  </a:lnTo>
                  <a:lnTo>
                    <a:pt x="579119" y="318515"/>
                  </a:lnTo>
                  <a:lnTo>
                    <a:pt x="448817" y="318515"/>
                  </a:lnTo>
                  <a:lnTo>
                    <a:pt x="44881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49539" y="4614672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20">
                  <a:moveTo>
                    <a:pt x="0" y="318515"/>
                  </a:moveTo>
                  <a:lnTo>
                    <a:pt x="130301" y="318515"/>
                  </a:lnTo>
                  <a:lnTo>
                    <a:pt x="130301" y="0"/>
                  </a:lnTo>
                  <a:lnTo>
                    <a:pt x="448817" y="0"/>
                  </a:lnTo>
                  <a:lnTo>
                    <a:pt x="448817" y="318515"/>
                  </a:lnTo>
                  <a:lnTo>
                    <a:pt x="579119" y="318515"/>
                  </a:lnTo>
                  <a:lnTo>
                    <a:pt x="289559" y="579119"/>
                  </a:lnTo>
                  <a:lnTo>
                    <a:pt x="0" y="318515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12306"/>
            <a:ext cx="3162299" cy="132435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24649" y="1324165"/>
            <a:ext cx="7896225" cy="3514725"/>
            <a:chOff x="624649" y="1324165"/>
            <a:chExt cx="7896225" cy="3514725"/>
          </a:xfrm>
        </p:grpSpPr>
        <p:sp>
          <p:nvSpPr>
            <p:cNvPr id="4" name="object 4"/>
            <p:cNvSpPr/>
            <p:nvPr/>
          </p:nvSpPr>
          <p:spPr>
            <a:xfrm>
              <a:off x="629412" y="1328927"/>
              <a:ext cx="7886700" cy="3505200"/>
            </a:xfrm>
            <a:custGeom>
              <a:avLst/>
              <a:gdLst/>
              <a:ahLst/>
              <a:cxnLst/>
              <a:rect l="l" t="t" r="r" b="b"/>
              <a:pathLst>
                <a:path w="7886700" h="3505200">
                  <a:moveTo>
                    <a:pt x="78867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7886700" y="3505200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9412" y="1328927"/>
              <a:ext cx="7886700" cy="3505200"/>
            </a:xfrm>
            <a:custGeom>
              <a:avLst/>
              <a:gdLst/>
              <a:ahLst/>
              <a:cxnLst/>
              <a:rect l="l" t="t" r="r" b="b"/>
              <a:pathLst>
                <a:path w="7886700" h="3505200">
                  <a:moveTo>
                    <a:pt x="0" y="3505200"/>
                  </a:moveTo>
                  <a:lnTo>
                    <a:pt x="7886700" y="3505200"/>
                  </a:lnTo>
                  <a:lnTo>
                    <a:pt x="7886700" y="0"/>
                  </a:lnTo>
                  <a:lnTo>
                    <a:pt x="0" y="0"/>
                  </a:lnTo>
                  <a:lnTo>
                    <a:pt x="0" y="3505200"/>
                  </a:lnTo>
                  <a:close/>
                </a:path>
              </a:pathLst>
            </a:custGeom>
            <a:ln w="9525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7542" y="2354326"/>
            <a:ext cx="7731759" cy="13792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Carlito"/>
                <a:cs typeface="Carlito"/>
              </a:rPr>
              <a:t>Untuk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mengetahui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apakah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isi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artikel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sudah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sesuai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standar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yang </a:t>
            </a:r>
            <a:r>
              <a:rPr sz="2400" dirty="0">
                <a:latin typeface="Carlito"/>
                <a:cs typeface="Carlito"/>
              </a:rPr>
              <a:t>diinginkan,</a:t>
            </a:r>
            <a:r>
              <a:rPr sz="2400" spc="180" dirty="0">
                <a:latin typeface="Carlito"/>
                <a:cs typeface="Carlito"/>
              </a:rPr>
              <a:t>  </a:t>
            </a:r>
            <a:r>
              <a:rPr sz="2400" dirty="0">
                <a:latin typeface="Carlito"/>
                <a:cs typeface="Carlito"/>
              </a:rPr>
              <a:t>penulis</a:t>
            </a:r>
            <a:r>
              <a:rPr sz="2400" spc="180" dirty="0">
                <a:latin typeface="Carlito"/>
                <a:cs typeface="Carlito"/>
              </a:rPr>
              <a:t>  </a:t>
            </a:r>
            <a:r>
              <a:rPr sz="2400" dirty="0">
                <a:latin typeface="Carlito"/>
                <a:cs typeface="Carlito"/>
              </a:rPr>
              <a:t>dapat</a:t>
            </a:r>
            <a:r>
              <a:rPr sz="2400" spc="190" dirty="0">
                <a:latin typeface="Carlito"/>
                <a:cs typeface="Carlito"/>
              </a:rPr>
              <a:t>  </a:t>
            </a:r>
            <a:r>
              <a:rPr sz="2400" dirty="0">
                <a:latin typeface="Carlito"/>
                <a:cs typeface="Carlito"/>
              </a:rPr>
              <a:t>menggunakan</a:t>
            </a:r>
            <a:r>
              <a:rPr sz="2400" spc="185" dirty="0">
                <a:latin typeface="Carlito"/>
                <a:cs typeface="Carlito"/>
              </a:rPr>
              <a:t>  </a:t>
            </a:r>
            <a:r>
              <a:rPr sz="2400" dirty="0">
                <a:latin typeface="Carlito"/>
                <a:cs typeface="Carlito"/>
              </a:rPr>
              <a:t>panduan</a:t>
            </a:r>
            <a:r>
              <a:rPr sz="2400" spc="175" dirty="0">
                <a:latin typeface="Carlito"/>
                <a:cs typeface="Carlito"/>
              </a:rPr>
              <a:t>  </a:t>
            </a:r>
            <a:r>
              <a:rPr sz="2400" spc="-10" dirty="0">
                <a:latin typeface="Carlito"/>
                <a:cs typeface="Carlito"/>
              </a:rPr>
              <a:t>STROBE </a:t>
            </a:r>
            <a:r>
              <a:rPr sz="2400" dirty="0">
                <a:latin typeface="Carlito"/>
                <a:cs typeface="Carlito"/>
              </a:rPr>
              <a:t>untuk</a:t>
            </a:r>
            <a:r>
              <a:rPr sz="2400" spc="50" dirty="0">
                <a:latin typeface="Carlito"/>
                <a:cs typeface="Carlito"/>
              </a:rPr>
              <a:t>  </a:t>
            </a:r>
            <a:r>
              <a:rPr sz="2400" dirty="0">
                <a:latin typeface="Carlito"/>
                <a:cs typeface="Carlito"/>
              </a:rPr>
              <a:t>penelitian</a:t>
            </a:r>
            <a:r>
              <a:rPr sz="2400" spc="55" dirty="0">
                <a:latin typeface="Carlito"/>
                <a:cs typeface="Carlito"/>
              </a:rPr>
              <a:t>  </a:t>
            </a:r>
            <a:r>
              <a:rPr sz="2400" dirty="0">
                <a:latin typeface="Carlito"/>
                <a:cs typeface="Carlito"/>
              </a:rPr>
              <a:t>observasional,</a:t>
            </a:r>
            <a:r>
              <a:rPr sz="2400" spc="45" dirty="0">
                <a:latin typeface="Carlito"/>
                <a:cs typeface="Carlito"/>
              </a:rPr>
              <a:t>  </a:t>
            </a:r>
            <a:r>
              <a:rPr sz="2400" dirty="0">
                <a:latin typeface="Carlito"/>
                <a:cs typeface="Carlito"/>
              </a:rPr>
              <a:t>CONSORT</a:t>
            </a:r>
            <a:r>
              <a:rPr sz="2400" spc="45" dirty="0">
                <a:latin typeface="Carlito"/>
                <a:cs typeface="Carlito"/>
              </a:rPr>
              <a:t>  </a:t>
            </a:r>
            <a:r>
              <a:rPr sz="2400" dirty="0">
                <a:latin typeface="Carlito"/>
                <a:cs typeface="Carlito"/>
              </a:rPr>
              <a:t>untuk</a:t>
            </a:r>
            <a:r>
              <a:rPr sz="2400" spc="50" dirty="0">
                <a:latin typeface="Carlito"/>
                <a:cs typeface="Carlito"/>
              </a:rPr>
              <a:t>  </a:t>
            </a:r>
            <a:r>
              <a:rPr sz="2400" spc="-10" dirty="0">
                <a:latin typeface="Carlito"/>
                <a:cs typeface="Carlito"/>
              </a:rPr>
              <a:t>penelitian </a:t>
            </a:r>
            <a:r>
              <a:rPr sz="2400" spc="-25" dirty="0">
                <a:latin typeface="Carlito"/>
                <a:cs typeface="Carlito"/>
              </a:rPr>
              <a:t>eksperrimentasl,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spc="-40" dirty="0">
                <a:latin typeface="Carlito"/>
                <a:cs typeface="Carlito"/>
              </a:rPr>
              <a:t>PRISMA</a:t>
            </a:r>
            <a:r>
              <a:rPr sz="2400" spc="-9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untuk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meta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analysis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dan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70" dirty="0">
                <a:latin typeface="Carlito"/>
                <a:cs typeface="Carlito"/>
              </a:rPr>
              <a:t>review,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dsb)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630" y="160733"/>
            <a:ext cx="8985250" cy="6598920"/>
            <a:chOff x="92630" y="160733"/>
            <a:chExt cx="8985250" cy="6598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30" y="160733"/>
              <a:ext cx="8985202" cy="11117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7" y="1286253"/>
              <a:ext cx="4221478" cy="54635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585" y="1281493"/>
              <a:ext cx="4231005" cy="5473065"/>
            </a:xfrm>
            <a:custGeom>
              <a:avLst/>
              <a:gdLst/>
              <a:ahLst/>
              <a:cxnLst/>
              <a:rect l="l" t="t" r="r" b="b"/>
              <a:pathLst>
                <a:path w="4231005" h="5473065">
                  <a:moveTo>
                    <a:pt x="0" y="5473065"/>
                  </a:moveTo>
                  <a:lnTo>
                    <a:pt x="4231005" y="5473065"/>
                  </a:lnTo>
                  <a:lnTo>
                    <a:pt x="4231005" y="0"/>
                  </a:lnTo>
                  <a:lnTo>
                    <a:pt x="0" y="0"/>
                  </a:lnTo>
                  <a:lnTo>
                    <a:pt x="0" y="5473065"/>
                  </a:lnTo>
                  <a:close/>
                </a:path>
              </a:pathLst>
            </a:custGeom>
            <a:ln w="9525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742" y="2101780"/>
              <a:ext cx="3714281" cy="36717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67174" y="1755457"/>
              <a:ext cx="4170045" cy="4141470"/>
            </a:xfrm>
            <a:custGeom>
              <a:avLst/>
              <a:gdLst/>
              <a:ahLst/>
              <a:cxnLst/>
              <a:rect l="l" t="t" r="r" b="b"/>
              <a:pathLst>
                <a:path w="4170045" h="4141470">
                  <a:moveTo>
                    <a:pt x="0" y="4141089"/>
                  </a:moveTo>
                  <a:lnTo>
                    <a:pt x="4170045" y="4141089"/>
                  </a:lnTo>
                  <a:lnTo>
                    <a:pt x="4170045" y="0"/>
                  </a:lnTo>
                  <a:lnTo>
                    <a:pt x="0" y="0"/>
                  </a:lnTo>
                  <a:lnTo>
                    <a:pt x="0" y="4141089"/>
                  </a:lnTo>
                  <a:close/>
                </a:path>
              </a:pathLst>
            </a:custGeom>
            <a:ln w="9525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27832"/>
            <a:ext cx="6206490" cy="3514725"/>
            <a:chOff x="0" y="3227832"/>
            <a:chExt cx="6206490" cy="3514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48" y="3227832"/>
              <a:ext cx="5358384" cy="31607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86527" y="4264152"/>
              <a:ext cx="1213485" cy="425450"/>
            </a:xfrm>
            <a:custGeom>
              <a:avLst/>
              <a:gdLst/>
              <a:ahLst/>
              <a:cxnLst/>
              <a:rect l="l" t="t" r="r" b="b"/>
              <a:pathLst>
                <a:path w="1213485" h="425450">
                  <a:moveTo>
                    <a:pt x="1000506" y="0"/>
                  </a:moveTo>
                  <a:lnTo>
                    <a:pt x="1000506" y="106299"/>
                  </a:lnTo>
                  <a:lnTo>
                    <a:pt x="0" y="106299"/>
                  </a:lnTo>
                  <a:lnTo>
                    <a:pt x="0" y="318897"/>
                  </a:lnTo>
                  <a:lnTo>
                    <a:pt x="1000506" y="318897"/>
                  </a:lnTo>
                  <a:lnTo>
                    <a:pt x="1000506" y="425196"/>
                  </a:lnTo>
                  <a:lnTo>
                    <a:pt x="1213104" y="212598"/>
                  </a:lnTo>
                  <a:lnTo>
                    <a:pt x="10005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86527" y="4264152"/>
              <a:ext cx="1213485" cy="425450"/>
            </a:xfrm>
            <a:custGeom>
              <a:avLst/>
              <a:gdLst/>
              <a:ahLst/>
              <a:cxnLst/>
              <a:rect l="l" t="t" r="r" b="b"/>
              <a:pathLst>
                <a:path w="1213485" h="425450">
                  <a:moveTo>
                    <a:pt x="0" y="106299"/>
                  </a:moveTo>
                  <a:lnTo>
                    <a:pt x="1000506" y="106299"/>
                  </a:lnTo>
                  <a:lnTo>
                    <a:pt x="1000506" y="0"/>
                  </a:lnTo>
                  <a:lnTo>
                    <a:pt x="1213104" y="212598"/>
                  </a:lnTo>
                  <a:lnTo>
                    <a:pt x="1000506" y="425196"/>
                  </a:lnTo>
                  <a:lnTo>
                    <a:pt x="1000506" y="318897"/>
                  </a:lnTo>
                  <a:lnTo>
                    <a:pt x="0" y="318897"/>
                  </a:lnTo>
                  <a:lnTo>
                    <a:pt x="0" y="10629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5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0" dirty="0"/>
              <a:t>Hasil</a:t>
            </a:r>
            <a:r>
              <a:rPr sz="4800" spc="-195" dirty="0"/>
              <a:t> </a:t>
            </a:r>
            <a:r>
              <a:rPr sz="4800" spc="-25" dirty="0"/>
              <a:t>(1)</a:t>
            </a:r>
            <a:endParaRPr sz="4800"/>
          </a:p>
        </p:txBody>
      </p:sp>
      <p:grpSp>
        <p:nvGrpSpPr>
          <p:cNvPr id="7" name="object 7"/>
          <p:cNvGrpSpPr/>
          <p:nvPr/>
        </p:nvGrpSpPr>
        <p:grpSpPr>
          <a:xfrm>
            <a:off x="3226054" y="1776729"/>
            <a:ext cx="5189855" cy="1071880"/>
            <a:chOff x="3226054" y="1776729"/>
            <a:chExt cx="5189855" cy="1071880"/>
          </a:xfrm>
        </p:grpSpPr>
        <p:sp>
          <p:nvSpPr>
            <p:cNvPr id="8" name="object 8"/>
            <p:cNvSpPr/>
            <p:nvPr/>
          </p:nvSpPr>
          <p:spPr>
            <a:xfrm>
              <a:off x="3232404" y="1783079"/>
              <a:ext cx="5177155" cy="1059180"/>
            </a:xfrm>
            <a:custGeom>
              <a:avLst/>
              <a:gdLst/>
              <a:ahLst/>
              <a:cxnLst/>
              <a:rect l="l" t="t" r="r" b="b"/>
              <a:pathLst>
                <a:path w="5177155" h="1059180">
                  <a:moveTo>
                    <a:pt x="5000498" y="0"/>
                  </a:moveTo>
                  <a:lnTo>
                    <a:pt x="0" y="0"/>
                  </a:lnTo>
                  <a:lnTo>
                    <a:pt x="0" y="1059180"/>
                  </a:lnTo>
                  <a:lnTo>
                    <a:pt x="5000498" y="1059180"/>
                  </a:lnTo>
                  <a:lnTo>
                    <a:pt x="5047440" y="1052877"/>
                  </a:lnTo>
                  <a:lnTo>
                    <a:pt x="5089614" y="1035087"/>
                  </a:lnTo>
                  <a:lnTo>
                    <a:pt x="5125339" y="1007490"/>
                  </a:lnTo>
                  <a:lnTo>
                    <a:pt x="5152935" y="971766"/>
                  </a:lnTo>
                  <a:lnTo>
                    <a:pt x="5170725" y="929592"/>
                  </a:lnTo>
                  <a:lnTo>
                    <a:pt x="5177028" y="882650"/>
                  </a:lnTo>
                  <a:lnTo>
                    <a:pt x="5177028" y="176530"/>
                  </a:lnTo>
                  <a:lnTo>
                    <a:pt x="5170725" y="129587"/>
                  </a:lnTo>
                  <a:lnTo>
                    <a:pt x="5152935" y="87413"/>
                  </a:lnTo>
                  <a:lnTo>
                    <a:pt x="5125338" y="51688"/>
                  </a:lnTo>
                  <a:lnTo>
                    <a:pt x="5089614" y="24092"/>
                  </a:lnTo>
                  <a:lnTo>
                    <a:pt x="5047440" y="6302"/>
                  </a:lnTo>
                  <a:lnTo>
                    <a:pt x="500049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2404" y="1783079"/>
              <a:ext cx="5177155" cy="1059180"/>
            </a:xfrm>
            <a:custGeom>
              <a:avLst/>
              <a:gdLst/>
              <a:ahLst/>
              <a:cxnLst/>
              <a:rect l="l" t="t" r="r" b="b"/>
              <a:pathLst>
                <a:path w="5177155" h="1059180">
                  <a:moveTo>
                    <a:pt x="5177028" y="176530"/>
                  </a:moveTo>
                  <a:lnTo>
                    <a:pt x="5177028" y="882650"/>
                  </a:lnTo>
                  <a:lnTo>
                    <a:pt x="5170725" y="929592"/>
                  </a:lnTo>
                  <a:lnTo>
                    <a:pt x="5152935" y="971766"/>
                  </a:lnTo>
                  <a:lnTo>
                    <a:pt x="5125339" y="1007490"/>
                  </a:lnTo>
                  <a:lnTo>
                    <a:pt x="5089614" y="1035087"/>
                  </a:lnTo>
                  <a:lnTo>
                    <a:pt x="5047440" y="1052877"/>
                  </a:lnTo>
                  <a:lnTo>
                    <a:pt x="5000498" y="1059180"/>
                  </a:lnTo>
                  <a:lnTo>
                    <a:pt x="0" y="1059180"/>
                  </a:lnTo>
                  <a:lnTo>
                    <a:pt x="0" y="0"/>
                  </a:lnTo>
                  <a:lnTo>
                    <a:pt x="5000498" y="0"/>
                  </a:lnTo>
                  <a:lnTo>
                    <a:pt x="5047440" y="6302"/>
                  </a:lnTo>
                  <a:lnTo>
                    <a:pt x="5089614" y="24092"/>
                  </a:lnTo>
                  <a:lnTo>
                    <a:pt x="5125338" y="51688"/>
                  </a:lnTo>
                  <a:lnTo>
                    <a:pt x="5152935" y="87413"/>
                  </a:lnTo>
                  <a:lnTo>
                    <a:pt x="5170725" y="129587"/>
                  </a:lnTo>
                  <a:lnTo>
                    <a:pt x="5177028" y="176530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67861" y="1879473"/>
            <a:ext cx="4644390" cy="824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730" indent="-113030">
              <a:lnSpc>
                <a:spcPts val="1610"/>
              </a:lnSpc>
              <a:spcBef>
                <a:spcPts val="105"/>
              </a:spcBef>
              <a:buChar char="•"/>
              <a:tabLst>
                <a:tab pos="125730" algn="l"/>
              </a:tabLst>
            </a:pPr>
            <a:r>
              <a:rPr sz="1400" spc="-10" dirty="0">
                <a:latin typeface="Carlito"/>
                <a:cs typeface="Carlito"/>
              </a:rPr>
              <a:t>Jelaskan</a:t>
            </a:r>
            <a:r>
              <a:rPr sz="1400" spc="-5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jumlah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partisipan</a:t>
            </a:r>
            <a:r>
              <a:rPr sz="1400" spc="-4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yang</a:t>
            </a:r>
            <a:r>
              <a:rPr sz="1400" spc="24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memenuhi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krtiteria</a:t>
            </a:r>
            <a:r>
              <a:rPr sz="1400" spc="-5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kelayakan</a:t>
            </a:r>
            <a:endParaRPr sz="1400">
              <a:latin typeface="Carlito"/>
              <a:cs typeface="Carlito"/>
            </a:endParaRPr>
          </a:p>
          <a:p>
            <a:pPr marL="127000" marR="512445">
              <a:lnSpc>
                <a:spcPts val="1540"/>
              </a:lnSpc>
              <a:spcBef>
                <a:spcPts val="95"/>
              </a:spcBef>
            </a:pPr>
            <a:r>
              <a:rPr sz="1400" dirty="0">
                <a:latin typeface="Carlito"/>
                <a:cs typeface="Carlito"/>
              </a:rPr>
              <a:t>,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bersedia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mengikuti penelitian,</a:t>
            </a:r>
            <a:r>
              <a:rPr sz="1400" spc="-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berhasil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menyelesaikan penlitian, </a:t>
            </a:r>
            <a:r>
              <a:rPr sz="1400" dirty="0">
                <a:latin typeface="Carlito"/>
                <a:cs typeface="Carlito"/>
              </a:rPr>
              <a:t>dan</a:t>
            </a:r>
            <a:r>
              <a:rPr sz="1400" spc="-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dianalisis </a:t>
            </a:r>
            <a:r>
              <a:rPr sz="1400" dirty="0">
                <a:latin typeface="Carlito"/>
                <a:cs typeface="Carlito"/>
              </a:rPr>
              <a:t>dalam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penelitian</a:t>
            </a:r>
            <a:r>
              <a:rPr sz="140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(dianjurkan menggunakan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bagan)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3690" y="1645666"/>
            <a:ext cx="2925445" cy="1337310"/>
            <a:chOff x="313690" y="1645666"/>
            <a:chExt cx="2925445" cy="1337310"/>
          </a:xfrm>
        </p:grpSpPr>
        <p:sp>
          <p:nvSpPr>
            <p:cNvPr id="12" name="object 12"/>
            <p:cNvSpPr/>
            <p:nvPr/>
          </p:nvSpPr>
          <p:spPr>
            <a:xfrm>
              <a:off x="320040" y="1652016"/>
              <a:ext cx="2912745" cy="1324610"/>
            </a:xfrm>
            <a:custGeom>
              <a:avLst/>
              <a:gdLst/>
              <a:ahLst/>
              <a:cxnLst/>
              <a:rect l="l" t="t" r="r" b="b"/>
              <a:pathLst>
                <a:path w="2912745" h="1324610">
                  <a:moveTo>
                    <a:pt x="2691638" y="0"/>
                  </a:moveTo>
                  <a:lnTo>
                    <a:pt x="220726" y="0"/>
                  </a:lnTo>
                  <a:lnTo>
                    <a:pt x="176240" y="4483"/>
                  </a:lnTo>
                  <a:lnTo>
                    <a:pt x="134807" y="17343"/>
                  </a:lnTo>
                  <a:lnTo>
                    <a:pt x="97314" y="37692"/>
                  </a:lnTo>
                  <a:lnTo>
                    <a:pt x="64647" y="64642"/>
                  </a:lnTo>
                  <a:lnTo>
                    <a:pt x="37695" y="97308"/>
                  </a:lnTo>
                  <a:lnTo>
                    <a:pt x="17345" y="134802"/>
                  </a:lnTo>
                  <a:lnTo>
                    <a:pt x="4484" y="176237"/>
                  </a:lnTo>
                  <a:lnTo>
                    <a:pt x="0" y="220725"/>
                  </a:lnTo>
                  <a:lnTo>
                    <a:pt x="0" y="1103630"/>
                  </a:lnTo>
                  <a:lnTo>
                    <a:pt x="4484" y="1148118"/>
                  </a:lnTo>
                  <a:lnTo>
                    <a:pt x="17345" y="1189553"/>
                  </a:lnTo>
                  <a:lnTo>
                    <a:pt x="37695" y="1227047"/>
                  </a:lnTo>
                  <a:lnTo>
                    <a:pt x="64647" y="1259713"/>
                  </a:lnTo>
                  <a:lnTo>
                    <a:pt x="97314" y="1286663"/>
                  </a:lnTo>
                  <a:lnTo>
                    <a:pt x="134807" y="1307012"/>
                  </a:lnTo>
                  <a:lnTo>
                    <a:pt x="176240" y="1319872"/>
                  </a:lnTo>
                  <a:lnTo>
                    <a:pt x="220726" y="1324356"/>
                  </a:lnTo>
                  <a:lnTo>
                    <a:pt x="2691638" y="1324356"/>
                  </a:lnTo>
                  <a:lnTo>
                    <a:pt x="2736126" y="1319872"/>
                  </a:lnTo>
                  <a:lnTo>
                    <a:pt x="2777561" y="1307012"/>
                  </a:lnTo>
                  <a:lnTo>
                    <a:pt x="2815055" y="1286663"/>
                  </a:lnTo>
                  <a:lnTo>
                    <a:pt x="2847721" y="1259713"/>
                  </a:lnTo>
                  <a:lnTo>
                    <a:pt x="2874671" y="1227047"/>
                  </a:lnTo>
                  <a:lnTo>
                    <a:pt x="2895020" y="1189553"/>
                  </a:lnTo>
                  <a:lnTo>
                    <a:pt x="2907880" y="1148118"/>
                  </a:lnTo>
                  <a:lnTo>
                    <a:pt x="2912364" y="1103630"/>
                  </a:lnTo>
                  <a:lnTo>
                    <a:pt x="2912364" y="220725"/>
                  </a:lnTo>
                  <a:lnTo>
                    <a:pt x="2907880" y="176237"/>
                  </a:lnTo>
                  <a:lnTo>
                    <a:pt x="2895020" y="134802"/>
                  </a:lnTo>
                  <a:lnTo>
                    <a:pt x="2874671" y="97308"/>
                  </a:lnTo>
                  <a:lnTo>
                    <a:pt x="2847721" y="64643"/>
                  </a:lnTo>
                  <a:lnTo>
                    <a:pt x="2815055" y="37692"/>
                  </a:lnTo>
                  <a:lnTo>
                    <a:pt x="2777561" y="17343"/>
                  </a:lnTo>
                  <a:lnTo>
                    <a:pt x="2736126" y="4483"/>
                  </a:lnTo>
                  <a:lnTo>
                    <a:pt x="2691638" y="0"/>
                  </a:lnTo>
                  <a:close/>
                </a:path>
              </a:pathLst>
            </a:custGeom>
            <a:solidFill>
              <a:srgbClr val="D67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040" y="1652016"/>
              <a:ext cx="2912745" cy="1324610"/>
            </a:xfrm>
            <a:custGeom>
              <a:avLst/>
              <a:gdLst/>
              <a:ahLst/>
              <a:cxnLst/>
              <a:rect l="l" t="t" r="r" b="b"/>
              <a:pathLst>
                <a:path w="2912745" h="1324610">
                  <a:moveTo>
                    <a:pt x="0" y="220725"/>
                  </a:moveTo>
                  <a:lnTo>
                    <a:pt x="4484" y="176237"/>
                  </a:lnTo>
                  <a:lnTo>
                    <a:pt x="17345" y="134802"/>
                  </a:lnTo>
                  <a:lnTo>
                    <a:pt x="37695" y="97308"/>
                  </a:lnTo>
                  <a:lnTo>
                    <a:pt x="64647" y="64642"/>
                  </a:lnTo>
                  <a:lnTo>
                    <a:pt x="97314" y="37692"/>
                  </a:lnTo>
                  <a:lnTo>
                    <a:pt x="134807" y="17343"/>
                  </a:lnTo>
                  <a:lnTo>
                    <a:pt x="176240" y="4483"/>
                  </a:lnTo>
                  <a:lnTo>
                    <a:pt x="220726" y="0"/>
                  </a:lnTo>
                  <a:lnTo>
                    <a:pt x="2691638" y="0"/>
                  </a:lnTo>
                  <a:lnTo>
                    <a:pt x="2736126" y="4483"/>
                  </a:lnTo>
                  <a:lnTo>
                    <a:pt x="2777561" y="17343"/>
                  </a:lnTo>
                  <a:lnTo>
                    <a:pt x="2815055" y="37692"/>
                  </a:lnTo>
                  <a:lnTo>
                    <a:pt x="2847721" y="64643"/>
                  </a:lnTo>
                  <a:lnTo>
                    <a:pt x="2874671" y="97308"/>
                  </a:lnTo>
                  <a:lnTo>
                    <a:pt x="2895020" y="134802"/>
                  </a:lnTo>
                  <a:lnTo>
                    <a:pt x="2907880" y="176237"/>
                  </a:lnTo>
                  <a:lnTo>
                    <a:pt x="2912364" y="220725"/>
                  </a:lnTo>
                  <a:lnTo>
                    <a:pt x="2912364" y="1103630"/>
                  </a:lnTo>
                  <a:lnTo>
                    <a:pt x="2907880" y="1148118"/>
                  </a:lnTo>
                  <a:lnTo>
                    <a:pt x="2895020" y="1189553"/>
                  </a:lnTo>
                  <a:lnTo>
                    <a:pt x="2874671" y="1227047"/>
                  </a:lnTo>
                  <a:lnTo>
                    <a:pt x="2847721" y="1259713"/>
                  </a:lnTo>
                  <a:lnTo>
                    <a:pt x="2815055" y="1286663"/>
                  </a:lnTo>
                  <a:lnTo>
                    <a:pt x="2777561" y="1307012"/>
                  </a:lnTo>
                  <a:lnTo>
                    <a:pt x="2736126" y="1319872"/>
                  </a:lnTo>
                  <a:lnTo>
                    <a:pt x="2691638" y="1324356"/>
                  </a:lnTo>
                  <a:lnTo>
                    <a:pt x="220726" y="1324356"/>
                  </a:lnTo>
                  <a:lnTo>
                    <a:pt x="176240" y="1319872"/>
                  </a:lnTo>
                  <a:lnTo>
                    <a:pt x="134807" y="1307012"/>
                  </a:lnTo>
                  <a:lnTo>
                    <a:pt x="97314" y="1286663"/>
                  </a:lnTo>
                  <a:lnTo>
                    <a:pt x="64647" y="1259713"/>
                  </a:lnTo>
                  <a:lnTo>
                    <a:pt x="37695" y="1227047"/>
                  </a:lnTo>
                  <a:lnTo>
                    <a:pt x="17345" y="1189553"/>
                  </a:lnTo>
                  <a:lnTo>
                    <a:pt x="4484" y="1148118"/>
                  </a:lnTo>
                  <a:lnTo>
                    <a:pt x="0" y="1103630"/>
                  </a:lnTo>
                  <a:lnTo>
                    <a:pt x="0" y="2207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82218" y="2047493"/>
            <a:ext cx="1988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13.</a:t>
            </a:r>
            <a:r>
              <a:rPr sz="2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Partisipan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87770" y="3666490"/>
            <a:ext cx="2501900" cy="1619250"/>
            <a:chOff x="6287770" y="3666490"/>
            <a:chExt cx="2501900" cy="1619250"/>
          </a:xfrm>
        </p:grpSpPr>
        <p:sp>
          <p:nvSpPr>
            <p:cNvPr id="16" name="object 16"/>
            <p:cNvSpPr/>
            <p:nvPr/>
          </p:nvSpPr>
          <p:spPr>
            <a:xfrm>
              <a:off x="6294120" y="3672840"/>
              <a:ext cx="2489200" cy="1606550"/>
            </a:xfrm>
            <a:custGeom>
              <a:avLst/>
              <a:gdLst/>
              <a:ahLst/>
              <a:cxnLst/>
              <a:rect l="l" t="t" r="r" b="b"/>
              <a:pathLst>
                <a:path w="2489200" h="1606550">
                  <a:moveTo>
                    <a:pt x="2488692" y="0"/>
                  </a:moveTo>
                  <a:lnTo>
                    <a:pt x="0" y="0"/>
                  </a:lnTo>
                  <a:lnTo>
                    <a:pt x="0" y="1606296"/>
                  </a:lnTo>
                  <a:lnTo>
                    <a:pt x="2488692" y="1606296"/>
                  </a:lnTo>
                  <a:lnTo>
                    <a:pt x="248869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94120" y="3672840"/>
              <a:ext cx="2489200" cy="1606550"/>
            </a:xfrm>
            <a:custGeom>
              <a:avLst/>
              <a:gdLst/>
              <a:ahLst/>
              <a:cxnLst/>
              <a:rect l="l" t="t" r="r" b="b"/>
              <a:pathLst>
                <a:path w="2489200" h="1606550">
                  <a:moveTo>
                    <a:pt x="0" y="1606296"/>
                  </a:moveTo>
                  <a:lnTo>
                    <a:pt x="2488692" y="1606296"/>
                  </a:lnTo>
                  <a:lnTo>
                    <a:pt x="2488692" y="0"/>
                  </a:lnTo>
                  <a:lnTo>
                    <a:pt x="0" y="0"/>
                  </a:lnTo>
                  <a:lnTo>
                    <a:pt x="0" y="160629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86829" y="3811346"/>
            <a:ext cx="231648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rlito"/>
                <a:cs typeface="Carlito"/>
              </a:rPr>
              <a:t>Sebanyak</a:t>
            </a:r>
            <a:r>
              <a:rPr sz="1400" spc="35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3350</a:t>
            </a:r>
            <a:r>
              <a:rPr sz="1400" spc="34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orang</a:t>
            </a:r>
            <a:r>
              <a:rPr sz="1400" spc="34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terctata </a:t>
            </a:r>
            <a:r>
              <a:rPr sz="1400" dirty="0">
                <a:latin typeface="Carlito"/>
                <a:cs typeface="Carlito"/>
              </a:rPr>
              <a:t>dalam</a:t>
            </a:r>
            <a:r>
              <a:rPr sz="1400" spc="465" dirty="0">
                <a:latin typeface="Carlito"/>
                <a:cs typeface="Carlito"/>
              </a:rPr>
              <a:t>   </a:t>
            </a:r>
            <a:r>
              <a:rPr sz="1400" dirty="0">
                <a:latin typeface="Carlito"/>
                <a:cs typeface="Carlito"/>
              </a:rPr>
              <a:t>database.</a:t>
            </a:r>
            <a:r>
              <a:rPr sz="1400" spc="470" dirty="0">
                <a:latin typeface="Carlito"/>
                <a:cs typeface="Carlito"/>
              </a:rPr>
              <a:t>   </a:t>
            </a:r>
            <a:r>
              <a:rPr sz="1400" spc="-10" dirty="0">
                <a:latin typeface="Carlito"/>
                <a:cs typeface="Carlito"/>
              </a:rPr>
              <a:t>Setelah </a:t>
            </a:r>
            <a:r>
              <a:rPr sz="1400" dirty="0">
                <a:latin typeface="Carlito"/>
                <a:cs typeface="Carlito"/>
              </a:rPr>
              <a:t>dilakukan</a:t>
            </a:r>
            <a:r>
              <a:rPr sz="1400" spc="484" dirty="0">
                <a:latin typeface="Carlito"/>
                <a:cs typeface="Carlito"/>
              </a:rPr>
              <a:t>   </a:t>
            </a:r>
            <a:r>
              <a:rPr sz="1400" i="1" dirty="0">
                <a:latin typeface="Carlito"/>
                <a:cs typeface="Carlito"/>
              </a:rPr>
              <a:t>cleaning</a:t>
            </a:r>
            <a:r>
              <a:rPr sz="1400" i="1" spc="484" dirty="0">
                <a:latin typeface="Carlito"/>
                <a:cs typeface="Carlito"/>
              </a:rPr>
              <a:t>   </a:t>
            </a:r>
            <a:r>
              <a:rPr sz="1400" spc="-20" dirty="0">
                <a:latin typeface="Carlito"/>
                <a:cs typeface="Carlito"/>
              </a:rPr>
              <a:t>data, </a:t>
            </a:r>
            <a:r>
              <a:rPr sz="1400" dirty="0">
                <a:latin typeface="Carlito"/>
                <a:cs typeface="Carlito"/>
              </a:rPr>
              <a:t>partisipan</a:t>
            </a:r>
            <a:r>
              <a:rPr sz="1400" spc="-5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yang</a:t>
            </a:r>
            <a:r>
              <a:rPr sz="1400" spc="-4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dianalisis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dalam </a:t>
            </a:r>
            <a:r>
              <a:rPr sz="1400" dirty="0">
                <a:latin typeface="Carlito"/>
                <a:cs typeface="Carlito"/>
              </a:rPr>
              <a:t>penelitian</a:t>
            </a:r>
            <a:r>
              <a:rPr sz="1400" spc="380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ini</a:t>
            </a:r>
            <a:r>
              <a:rPr sz="1400" spc="385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adalah</a:t>
            </a:r>
            <a:r>
              <a:rPr sz="1400" spc="380" dirty="0">
                <a:latin typeface="Carlito"/>
                <a:cs typeface="Carlito"/>
              </a:rPr>
              <a:t>  </a:t>
            </a:r>
            <a:r>
              <a:rPr sz="1400" spc="-20" dirty="0">
                <a:latin typeface="Carlito"/>
                <a:cs typeface="Carlito"/>
              </a:rPr>
              <a:t>1949 </a:t>
            </a:r>
            <a:r>
              <a:rPr sz="1400" spc="-10" dirty="0">
                <a:latin typeface="Carlito"/>
                <a:cs typeface="Carlito"/>
              </a:rPr>
              <a:t>orang.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8" y="3569208"/>
            <a:ext cx="4590288" cy="22082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5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0" dirty="0"/>
              <a:t>Hasil</a:t>
            </a:r>
            <a:r>
              <a:rPr sz="4800" spc="-195" dirty="0"/>
              <a:t> </a:t>
            </a:r>
            <a:r>
              <a:rPr sz="4800" spc="-25" dirty="0"/>
              <a:t>(1)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3226054" y="1776729"/>
            <a:ext cx="5189855" cy="1071880"/>
            <a:chOff x="3226054" y="1776729"/>
            <a:chExt cx="5189855" cy="1071880"/>
          </a:xfrm>
        </p:grpSpPr>
        <p:sp>
          <p:nvSpPr>
            <p:cNvPr id="5" name="object 5"/>
            <p:cNvSpPr/>
            <p:nvPr/>
          </p:nvSpPr>
          <p:spPr>
            <a:xfrm>
              <a:off x="3232404" y="1783079"/>
              <a:ext cx="5177155" cy="1059180"/>
            </a:xfrm>
            <a:custGeom>
              <a:avLst/>
              <a:gdLst/>
              <a:ahLst/>
              <a:cxnLst/>
              <a:rect l="l" t="t" r="r" b="b"/>
              <a:pathLst>
                <a:path w="5177155" h="1059180">
                  <a:moveTo>
                    <a:pt x="5000498" y="0"/>
                  </a:moveTo>
                  <a:lnTo>
                    <a:pt x="0" y="0"/>
                  </a:lnTo>
                  <a:lnTo>
                    <a:pt x="0" y="1059180"/>
                  </a:lnTo>
                  <a:lnTo>
                    <a:pt x="5000498" y="1059180"/>
                  </a:lnTo>
                  <a:lnTo>
                    <a:pt x="5047440" y="1052877"/>
                  </a:lnTo>
                  <a:lnTo>
                    <a:pt x="5089614" y="1035087"/>
                  </a:lnTo>
                  <a:lnTo>
                    <a:pt x="5125339" y="1007490"/>
                  </a:lnTo>
                  <a:lnTo>
                    <a:pt x="5152935" y="971766"/>
                  </a:lnTo>
                  <a:lnTo>
                    <a:pt x="5170725" y="929592"/>
                  </a:lnTo>
                  <a:lnTo>
                    <a:pt x="5177028" y="882650"/>
                  </a:lnTo>
                  <a:lnTo>
                    <a:pt x="5177028" y="176530"/>
                  </a:lnTo>
                  <a:lnTo>
                    <a:pt x="5170725" y="129587"/>
                  </a:lnTo>
                  <a:lnTo>
                    <a:pt x="5152935" y="87413"/>
                  </a:lnTo>
                  <a:lnTo>
                    <a:pt x="5125338" y="51688"/>
                  </a:lnTo>
                  <a:lnTo>
                    <a:pt x="5089614" y="24092"/>
                  </a:lnTo>
                  <a:lnTo>
                    <a:pt x="5047440" y="6302"/>
                  </a:lnTo>
                  <a:lnTo>
                    <a:pt x="500049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2404" y="1783079"/>
              <a:ext cx="5177155" cy="1059180"/>
            </a:xfrm>
            <a:custGeom>
              <a:avLst/>
              <a:gdLst/>
              <a:ahLst/>
              <a:cxnLst/>
              <a:rect l="l" t="t" r="r" b="b"/>
              <a:pathLst>
                <a:path w="5177155" h="1059180">
                  <a:moveTo>
                    <a:pt x="5177028" y="176530"/>
                  </a:moveTo>
                  <a:lnTo>
                    <a:pt x="5177028" y="882650"/>
                  </a:lnTo>
                  <a:lnTo>
                    <a:pt x="5170725" y="929592"/>
                  </a:lnTo>
                  <a:lnTo>
                    <a:pt x="5152935" y="971766"/>
                  </a:lnTo>
                  <a:lnTo>
                    <a:pt x="5125339" y="1007490"/>
                  </a:lnTo>
                  <a:lnTo>
                    <a:pt x="5089614" y="1035087"/>
                  </a:lnTo>
                  <a:lnTo>
                    <a:pt x="5047440" y="1052877"/>
                  </a:lnTo>
                  <a:lnTo>
                    <a:pt x="5000498" y="1059180"/>
                  </a:lnTo>
                  <a:lnTo>
                    <a:pt x="0" y="1059180"/>
                  </a:lnTo>
                  <a:lnTo>
                    <a:pt x="0" y="0"/>
                  </a:lnTo>
                  <a:lnTo>
                    <a:pt x="5000498" y="0"/>
                  </a:lnTo>
                  <a:lnTo>
                    <a:pt x="5047440" y="6302"/>
                  </a:lnTo>
                  <a:lnTo>
                    <a:pt x="5089614" y="24092"/>
                  </a:lnTo>
                  <a:lnTo>
                    <a:pt x="5125338" y="51688"/>
                  </a:lnTo>
                  <a:lnTo>
                    <a:pt x="5152935" y="87413"/>
                  </a:lnTo>
                  <a:lnTo>
                    <a:pt x="5170725" y="129587"/>
                  </a:lnTo>
                  <a:lnTo>
                    <a:pt x="5177028" y="176530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67861" y="1879473"/>
            <a:ext cx="4644390" cy="824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730" indent="-113030">
              <a:lnSpc>
                <a:spcPts val="1610"/>
              </a:lnSpc>
              <a:spcBef>
                <a:spcPts val="105"/>
              </a:spcBef>
              <a:buChar char="•"/>
              <a:tabLst>
                <a:tab pos="125730" algn="l"/>
              </a:tabLst>
            </a:pPr>
            <a:r>
              <a:rPr sz="1400" spc="-10" dirty="0">
                <a:latin typeface="Carlito"/>
                <a:cs typeface="Carlito"/>
              </a:rPr>
              <a:t>Jelaskan</a:t>
            </a:r>
            <a:r>
              <a:rPr sz="1400" spc="-5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jumlah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partisipan</a:t>
            </a:r>
            <a:r>
              <a:rPr sz="1400" spc="-4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yang</a:t>
            </a:r>
            <a:r>
              <a:rPr sz="1400" spc="24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memenuhi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krtiteria</a:t>
            </a:r>
            <a:r>
              <a:rPr sz="1400" spc="-5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kelayakan</a:t>
            </a:r>
            <a:endParaRPr sz="1400">
              <a:latin typeface="Carlito"/>
              <a:cs typeface="Carlito"/>
            </a:endParaRPr>
          </a:p>
          <a:p>
            <a:pPr marL="127000" marR="512445">
              <a:lnSpc>
                <a:spcPts val="1540"/>
              </a:lnSpc>
              <a:spcBef>
                <a:spcPts val="95"/>
              </a:spcBef>
            </a:pPr>
            <a:r>
              <a:rPr sz="1400" dirty="0">
                <a:latin typeface="Carlito"/>
                <a:cs typeface="Carlito"/>
              </a:rPr>
              <a:t>,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bersedia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mengikuti penelitian,</a:t>
            </a:r>
            <a:r>
              <a:rPr sz="1400" spc="-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berhasil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menyelesaikan penlitian, </a:t>
            </a:r>
            <a:r>
              <a:rPr sz="1400" dirty="0">
                <a:latin typeface="Carlito"/>
                <a:cs typeface="Carlito"/>
              </a:rPr>
              <a:t>dan</a:t>
            </a:r>
            <a:r>
              <a:rPr sz="1400" spc="-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dianalisis </a:t>
            </a:r>
            <a:r>
              <a:rPr sz="1400" dirty="0">
                <a:latin typeface="Carlito"/>
                <a:cs typeface="Carlito"/>
              </a:rPr>
              <a:t>dalam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penelitian</a:t>
            </a:r>
            <a:r>
              <a:rPr sz="140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(dianjurkan menggunakan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bagan)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3690" y="1645666"/>
            <a:ext cx="2925445" cy="1337310"/>
            <a:chOff x="313690" y="1645666"/>
            <a:chExt cx="2925445" cy="1337310"/>
          </a:xfrm>
        </p:grpSpPr>
        <p:sp>
          <p:nvSpPr>
            <p:cNvPr id="9" name="object 9"/>
            <p:cNvSpPr/>
            <p:nvPr/>
          </p:nvSpPr>
          <p:spPr>
            <a:xfrm>
              <a:off x="320040" y="1652016"/>
              <a:ext cx="2912745" cy="1324610"/>
            </a:xfrm>
            <a:custGeom>
              <a:avLst/>
              <a:gdLst/>
              <a:ahLst/>
              <a:cxnLst/>
              <a:rect l="l" t="t" r="r" b="b"/>
              <a:pathLst>
                <a:path w="2912745" h="1324610">
                  <a:moveTo>
                    <a:pt x="2691638" y="0"/>
                  </a:moveTo>
                  <a:lnTo>
                    <a:pt x="220726" y="0"/>
                  </a:lnTo>
                  <a:lnTo>
                    <a:pt x="176240" y="4483"/>
                  </a:lnTo>
                  <a:lnTo>
                    <a:pt x="134807" y="17343"/>
                  </a:lnTo>
                  <a:lnTo>
                    <a:pt x="97314" y="37692"/>
                  </a:lnTo>
                  <a:lnTo>
                    <a:pt x="64647" y="64642"/>
                  </a:lnTo>
                  <a:lnTo>
                    <a:pt x="37695" y="97308"/>
                  </a:lnTo>
                  <a:lnTo>
                    <a:pt x="17345" y="134802"/>
                  </a:lnTo>
                  <a:lnTo>
                    <a:pt x="4484" y="176237"/>
                  </a:lnTo>
                  <a:lnTo>
                    <a:pt x="0" y="220725"/>
                  </a:lnTo>
                  <a:lnTo>
                    <a:pt x="0" y="1103630"/>
                  </a:lnTo>
                  <a:lnTo>
                    <a:pt x="4484" y="1148118"/>
                  </a:lnTo>
                  <a:lnTo>
                    <a:pt x="17345" y="1189553"/>
                  </a:lnTo>
                  <a:lnTo>
                    <a:pt x="37695" y="1227047"/>
                  </a:lnTo>
                  <a:lnTo>
                    <a:pt x="64647" y="1259713"/>
                  </a:lnTo>
                  <a:lnTo>
                    <a:pt x="97314" y="1286663"/>
                  </a:lnTo>
                  <a:lnTo>
                    <a:pt x="134807" y="1307012"/>
                  </a:lnTo>
                  <a:lnTo>
                    <a:pt x="176240" y="1319872"/>
                  </a:lnTo>
                  <a:lnTo>
                    <a:pt x="220726" y="1324356"/>
                  </a:lnTo>
                  <a:lnTo>
                    <a:pt x="2691638" y="1324356"/>
                  </a:lnTo>
                  <a:lnTo>
                    <a:pt x="2736126" y="1319872"/>
                  </a:lnTo>
                  <a:lnTo>
                    <a:pt x="2777561" y="1307012"/>
                  </a:lnTo>
                  <a:lnTo>
                    <a:pt x="2815055" y="1286663"/>
                  </a:lnTo>
                  <a:lnTo>
                    <a:pt x="2847721" y="1259713"/>
                  </a:lnTo>
                  <a:lnTo>
                    <a:pt x="2874671" y="1227047"/>
                  </a:lnTo>
                  <a:lnTo>
                    <a:pt x="2895020" y="1189553"/>
                  </a:lnTo>
                  <a:lnTo>
                    <a:pt x="2907880" y="1148118"/>
                  </a:lnTo>
                  <a:lnTo>
                    <a:pt x="2912364" y="1103630"/>
                  </a:lnTo>
                  <a:lnTo>
                    <a:pt x="2912364" y="220725"/>
                  </a:lnTo>
                  <a:lnTo>
                    <a:pt x="2907880" y="176237"/>
                  </a:lnTo>
                  <a:lnTo>
                    <a:pt x="2895020" y="134802"/>
                  </a:lnTo>
                  <a:lnTo>
                    <a:pt x="2874671" y="97308"/>
                  </a:lnTo>
                  <a:lnTo>
                    <a:pt x="2847721" y="64643"/>
                  </a:lnTo>
                  <a:lnTo>
                    <a:pt x="2815055" y="37692"/>
                  </a:lnTo>
                  <a:lnTo>
                    <a:pt x="2777561" y="17343"/>
                  </a:lnTo>
                  <a:lnTo>
                    <a:pt x="2736126" y="4483"/>
                  </a:lnTo>
                  <a:lnTo>
                    <a:pt x="2691638" y="0"/>
                  </a:lnTo>
                  <a:close/>
                </a:path>
              </a:pathLst>
            </a:custGeom>
            <a:solidFill>
              <a:srgbClr val="D67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040" y="1652016"/>
              <a:ext cx="2912745" cy="1324610"/>
            </a:xfrm>
            <a:custGeom>
              <a:avLst/>
              <a:gdLst/>
              <a:ahLst/>
              <a:cxnLst/>
              <a:rect l="l" t="t" r="r" b="b"/>
              <a:pathLst>
                <a:path w="2912745" h="1324610">
                  <a:moveTo>
                    <a:pt x="0" y="220725"/>
                  </a:moveTo>
                  <a:lnTo>
                    <a:pt x="4484" y="176237"/>
                  </a:lnTo>
                  <a:lnTo>
                    <a:pt x="17345" y="134802"/>
                  </a:lnTo>
                  <a:lnTo>
                    <a:pt x="37695" y="97308"/>
                  </a:lnTo>
                  <a:lnTo>
                    <a:pt x="64647" y="64642"/>
                  </a:lnTo>
                  <a:lnTo>
                    <a:pt x="97314" y="37692"/>
                  </a:lnTo>
                  <a:lnTo>
                    <a:pt x="134807" y="17343"/>
                  </a:lnTo>
                  <a:lnTo>
                    <a:pt x="176240" y="4483"/>
                  </a:lnTo>
                  <a:lnTo>
                    <a:pt x="220726" y="0"/>
                  </a:lnTo>
                  <a:lnTo>
                    <a:pt x="2691638" y="0"/>
                  </a:lnTo>
                  <a:lnTo>
                    <a:pt x="2736126" y="4483"/>
                  </a:lnTo>
                  <a:lnTo>
                    <a:pt x="2777561" y="17343"/>
                  </a:lnTo>
                  <a:lnTo>
                    <a:pt x="2815055" y="37692"/>
                  </a:lnTo>
                  <a:lnTo>
                    <a:pt x="2847721" y="64643"/>
                  </a:lnTo>
                  <a:lnTo>
                    <a:pt x="2874671" y="97308"/>
                  </a:lnTo>
                  <a:lnTo>
                    <a:pt x="2895020" y="134802"/>
                  </a:lnTo>
                  <a:lnTo>
                    <a:pt x="2907880" y="176237"/>
                  </a:lnTo>
                  <a:lnTo>
                    <a:pt x="2912364" y="220725"/>
                  </a:lnTo>
                  <a:lnTo>
                    <a:pt x="2912364" y="1103630"/>
                  </a:lnTo>
                  <a:lnTo>
                    <a:pt x="2907880" y="1148118"/>
                  </a:lnTo>
                  <a:lnTo>
                    <a:pt x="2895020" y="1189553"/>
                  </a:lnTo>
                  <a:lnTo>
                    <a:pt x="2874671" y="1227047"/>
                  </a:lnTo>
                  <a:lnTo>
                    <a:pt x="2847721" y="1259713"/>
                  </a:lnTo>
                  <a:lnTo>
                    <a:pt x="2815055" y="1286663"/>
                  </a:lnTo>
                  <a:lnTo>
                    <a:pt x="2777561" y="1307012"/>
                  </a:lnTo>
                  <a:lnTo>
                    <a:pt x="2736126" y="1319872"/>
                  </a:lnTo>
                  <a:lnTo>
                    <a:pt x="2691638" y="1324356"/>
                  </a:lnTo>
                  <a:lnTo>
                    <a:pt x="220726" y="1324356"/>
                  </a:lnTo>
                  <a:lnTo>
                    <a:pt x="176240" y="1319872"/>
                  </a:lnTo>
                  <a:lnTo>
                    <a:pt x="134807" y="1307012"/>
                  </a:lnTo>
                  <a:lnTo>
                    <a:pt x="97314" y="1286663"/>
                  </a:lnTo>
                  <a:lnTo>
                    <a:pt x="64647" y="1259713"/>
                  </a:lnTo>
                  <a:lnTo>
                    <a:pt x="37695" y="1227047"/>
                  </a:lnTo>
                  <a:lnTo>
                    <a:pt x="17345" y="1189553"/>
                  </a:lnTo>
                  <a:lnTo>
                    <a:pt x="4484" y="1148118"/>
                  </a:lnTo>
                  <a:lnTo>
                    <a:pt x="0" y="1103630"/>
                  </a:lnTo>
                  <a:lnTo>
                    <a:pt x="0" y="2207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2218" y="2047493"/>
            <a:ext cx="1988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13.</a:t>
            </a:r>
            <a:r>
              <a:rPr sz="2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Partisipan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77129" y="4402582"/>
            <a:ext cx="1224280" cy="438150"/>
            <a:chOff x="4977129" y="4402582"/>
            <a:chExt cx="1224280" cy="438150"/>
          </a:xfrm>
        </p:grpSpPr>
        <p:sp>
          <p:nvSpPr>
            <p:cNvPr id="13" name="object 13"/>
            <p:cNvSpPr/>
            <p:nvPr/>
          </p:nvSpPr>
          <p:spPr>
            <a:xfrm>
              <a:off x="4983479" y="4408932"/>
              <a:ext cx="1211580" cy="425450"/>
            </a:xfrm>
            <a:custGeom>
              <a:avLst/>
              <a:gdLst/>
              <a:ahLst/>
              <a:cxnLst/>
              <a:rect l="l" t="t" r="r" b="b"/>
              <a:pathLst>
                <a:path w="1211579" h="425450">
                  <a:moveTo>
                    <a:pt x="998982" y="0"/>
                  </a:moveTo>
                  <a:lnTo>
                    <a:pt x="998982" y="106299"/>
                  </a:lnTo>
                  <a:lnTo>
                    <a:pt x="0" y="106299"/>
                  </a:lnTo>
                  <a:lnTo>
                    <a:pt x="0" y="318897"/>
                  </a:lnTo>
                  <a:lnTo>
                    <a:pt x="998982" y="318897"/>
                  </a:lnTo>
                  <a:lnTo>
                    <a:pt x="998982" y="425196"/>
                  </a:lnTo>
                  <a:lnTo>
                    <a:pt x="1211580" y="212598"/>
                  </a:lnTo>
                  <a:lnTo>
                    <a:pt x="9989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83479" y="4408932"/>
              <a:ext cx="1211580" cy="425450"/>
            </a:xfrm>
            <a:custGeom>
              <a:avLst/>
              <a:gdLst/>
              <a:ahLst/>
              <a:cxnLst/>
              <a:rect l="l" t="t" r="r" b="b"/>
              <a:pathLst>
                <a:path w="1211579" h="425450">
                  <a:moveTo>
                    <a:pt x="0" y="106299"/>
                  </a:moveTo>
                  <a:lnTo>
                    <a:pt x="998982" y="106299"/>
                  </a:lnTo>
                  <a:lnTo>
                    <a:pt x="998982" y="0"/>
                  </a:lnTo>
                  <a:lnTo>
                    <a:pt x="1211580" y="212598"/>
                  </a:lnTo>
                  <a:lnTo>
                    <a:pt x="998982" y="425196"/>
                  </a:lnTo>
                  <a:lnTo>
                    <a:pt x="998982" y="318897"/>
                  </a:lnTo>
                  <a:lnTo>
                    <a:pt x="0" y="318897"/>
                  </a:lnTo>
                  <a:lnTo>
                    <a:pt x="0" y="10629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287770" y="3562858"/>
            <a:ext cx="2704465" cy="2115820"/>
            <a:chOff x="6287770" y="3562858"/>
            <a:chExt cx="2704465" cy="2115820"/>
          </a:xfrm>
        </p:grpSpPr>
        <p:sp>
          <p:nvSpPr>
            <p:cNvPr id="16" name="object 16"/>
            <p:cNvSpPr/>
            <p:nvPr/>
          </p:nvSpPr>
          <p:spPr>
            <a:xfrm>
              <a:off x="6294120" y="3569208"/>
              <a:ext cx="2691765" cy="2103120"/>
            </a:xfrm>
            <a:custGeom>
              <a:avLst/>
              <a:gdLst/>
              <a:ahLst/>
              <a:cxnLst/>
              <a:rect l="l" t="t" r="r" b="b"/>
              <a:pathLst>
                <a:path w="2691765" h="2103120">
                  <a:moveTo>
                    <a:pt x="2691383" y="0"/>
                  </a:moveTo>
                  <a:lnTo>
                    <a:pt x="0" y="0"/>
                  </a:lnTo>
                  <a:lnTo>
                    <a:pt x="0" y="2103119"/>
                  </a:lnTo>
                  <a:lnTo>
                    <a:pt x="2691383" y="2103119"/>
                  </a:lnTo>
                  <a:lnTo>
                    <a:pt x="269138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94120" y="3569208"/>
              <a:ext cx="2691765" cy="2103120"/>
            </a:xfrm>
            <a:custGeom>
              <a:avLst/>
              <a:gdLst/>
              <a:ahLst/>
              <a:cxnLst/>
              <a:rect l="l" t="t" r="r" b="b"/>
              <a:pathLst>
                <a:path w="2691765" h="2103120">
                  <a:moveTo>
                    <a:pt x="0" y="2103119"/>
                  </a:moveTo>
                  <a:lnTo>
                    <a:pt x="2691383" y="2103119"/>
                  </a:lnTo>
                  <a:lnTo>
                    <a:pt x="2691383" y="0"/>
                  </a:lnTo>
                  <a:lnTo>
                    <a:pt x="0" y="0"/>
                  </a:lnTo>
                  <a:lnTo>
                    <a:pt x="0" y="21031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86829" y="3636009"/>
            <a:ext cx="252031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rlito"/>
                <a:cs typeface="Carlito"/>
              </a:rPr>
              <a:t>Out</a:t>
            </a:r>
            <a:r>
              <a:rPr sz="1400" spc="155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of</a:t>
            </a:r>
            <a:r>
              <a:rPr sz="1400" spc="165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1514</a:t>
            </a:r>
            <a:r>
              <a:rPr sz="1400" spc="155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respondents</a:t>
            </a:r>
            <a:r>
              <a:rPr sz="1400" spc="165" dirty="0">
                <a:latin typeface="Carlito"/>
                <a:cs typeface="Carlito"/>
              </a:rPr>
              <a:t>  </a:t>
            </a:r>
            <a:r>
              <a:rPr sz="1400" spc="-25" dirty="0">
                <a:latin typeface="Carlito"/>
                <a:cs typeface="Carlito"/>
              </a:rPr>
              <a:t>who </a:t>
            </a:r>
            <a:r>
              <a:rPr sz="1400" dirty="0">
                <a:latin typeface="Carlito"/>
                <a:cs typeface="Carlito"/>
              </a:rPr>
              <a:t>were</a:t>
            </a:r>
            <a:r>
              <a:rPr sz="1400" spc="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selected,</a:t>
            </a:r>
            <a:r>
              <a:rPr sz="1400" spc="4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1015</a:t>
            </a:r>
            <a:r>
              <a:rPr sz="1400" spc="5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partic-</a:t>
            </a:r>
            <a:r>
              <a:rPr sz="1400" spc="4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ipated </a:t>
            </a:r>
            <a:r>
              <a:rPr sz="1400" dirty="0">
                <a:latin typeface="Carlito"/>
                <a:cs typeface="Carlito"/>
              </a:rPr>
              <a:t>and</a:t>
            </a:r>
            <a:r>
              <a:rPr sz="1400" spc="20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completed</a:t>
            </a:r>
            <a:r>
              <a:rPr sz="1400" spc="204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the</a:t>
            </a:r>
            <a:r>
              <a:rPr sz="1400" spc="21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questionnaire </a:t>
            </a:r>
            <a:r>
              <a:rPr sz="1400" dirty="0">
                <a:latin typeface="Carlito"/>
                <a:cs typeface="Carlito"/>
              </a:rPr>
              <a:t>in</a:t>
            </a:r>
            <a:r>
              <a:rPr sz="1400" spc="114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this</a:t>
            </a:r>
            <a:r>
              <a:rPr sz="1400" spc="120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study,</a:t>
            </a:r>
            <a:r>
              <a:rPr sz="1400" spc="114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giving</a:t>
            </a:r>
            <a:r>
              <a:rPr sz="1400" spc="120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an</a:t>
            </a:r>
            <a:r>
              <a:rPr sz="1400" spc="114" dirty="0">
                <a:latin typeface="Carlito"/>
                <a:cs typeface="Carlito"/>
              </a:rPr>
              <a:t>  </a:t>
            </a:r>
            <a:r>
              <a:rPr sz="1400" spc="-10" dirty="0">
                <a:latin typeface="Carlito"/>
                <a:cs typeface="Carlito"/>
              </a:rPr>
              <a:t>overall </a:t>
            </a:r>
            <a:r>
              <a:rPr sz="1400" dirty="0">
                <a:latin typeface="Carlito"/>
                <a:cs typeface="Carlito"/>
              </a:rPr>
              <a:t>response</a:t>
            </a:r>
            <a:r>
              <a:rPr sz="1400" spc="430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rate</a:t>
            </a:r>
            <a:r>
              <a:rPr sz="1400" spc="434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of</a:t>
            </a:r>
            <a:r>
              <a:rPr sz="1400" spc="430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67%.</a:t>
            </a:r>
            <a:r>
              <a:rPr sz="1400" spc="434" dirty="0">
                <a:latin typeface="Carlito"/>
                <a:cs typeface="Carlito"/>
              </a:rPr>
              <a:t>  </a:t>
            </a:r>
            <a:r>
              <a:rPr sz="1400" spc="-25" dirty="0">
                <a:latin typeface="Carlito"/>
                <a:cs typeface="Carlito"/>
              </a:rPr>
              <a:t>The </a:t>
            </a:r>
            <a:r>
              <a:rPr sz="1400" dirty="0">
                <a:latin typeface="Carlito"/>
                <a:cs typeface="Carlito"/>
              </a:rPr>
              <a:t>remaining</a:t>
            </a:r>
            <a:r>
              <a:rPr sz="1400" spc="290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(33%)</a:t>
            </a:r>
            <a:r>
              <a:rPr sz="1400" spc="290" dirty="0">
                <a:latin typeface="Carlito"/>
                <a:cs typeface="Carlito"/>
              </a:rPr>
              <a:t>  </a:t>
            </a:r>
            <a:r>
              <a:rPr sz="1400" dirty="0">
                <a:latin typeface="Carlito"/>
                <a:cs typeface="Carlito"/>
              </a:rPr>
              <a:t>499</a:t>
            </a:r>
            <a:r>
              <a:rPr sz="1400" spc="290" dirty="0">
                <a:latin typeface="Carlito"/>
                <a:cs typeface="Carlito"/>
              </a:rPr>
              <a:t>  </a:t>
            </a:r>
            <a:r>
              <a:rPr sz="1400" spc="-10" dirty="0">
                <a:latin typeface="Carlito"/>
                <a:cs typeface="Carlito"/>
              </a:rPr>
              <a:t>mothers </a:t>
            </a:r>
            <a:r>
              <a:rPr sz="1400" dirty="0">
                <a:latin typeface="Carlito"/>
                <a:cs typeface="Carlito"/>
              </a:rPr>
              <a:t>were</a:t>
            </a:r>
            <a:r>
              <a:rPr sz="1400" spc="245" dirty="0">
                <a:latin typeface="Carlito"/>
                <a:cs typeface="Carlito"/>
              </a:rPr>
              <a:t>   </a:t>
            </a:r>
            <a:r>
              <a:rPr sz="1400" spc="-10" dirty="0">
                <a:latin typeface="Carlito"/>
                <a:cs typeface="Carlito"/>
              </a:rPr>
              <a:t>excluded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86829" y="5129910"/>
            <a:ext cx="12642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rlito"/>
                <a:cs typeface="Carlito"/>
              </a:rPr>
              <a:t>question-</a:t>
            </a:r>
            <a:r>
              <a:rPr sz="1400" spc="135" dirty="0">
                <a:latin typeface="Carlito"/>
                <a:cs typeface="Carlito"/>
              </a:rPr>
              <a:t>  </a:t>
            </a:r>
            <a:r>
              <a:rPr sz="1400" spc="-10" dirty="0">
                <a:latin typeface="Carlito"/>
                <a:cs typeface="Carlito"/>
              </a:rPr>
              <a:t>naires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64780" y="4916551"/>
            <a:ext cx="1141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71120">
              <a:lnSpc>
                <a:spcPct val="100000"/>
              </a:lnSpc>
              <a:spcBef>
                <a:spcPts val="100"/>
              </a:spcBef>
              <a:tabLst>
                <a:tab pos="885190" algn="l"/>
              </a:tabLst>
            </a:pPr>
            <a:r>
              <a:rPr sz="1400" spc="-10" dirty="0">
                <a:latin typeface="Carlito"/>
                <a:cs typeface="Carlito"/>
              </a:rPr>
              <a:t>because</a:t>
            </a:r>
            <a:r>
              <a:rPr sz="1400" dirty="0">
                <a:latin typeface="Carlito"/>
                <a:cs typeface="Carlito"/>
              </a:rPr>
              <a:t>	</a:t>
            </a:r>
            <a:r>
              <a:rPr sz="1400" spc="-25" dirty="0">
                <a:latin typeface="Carlito"/>
                <a:cs typeface="Carlito"/>
              </a:rPr>
              <a:t>the </a:t>
            </a:r>
            <a:r>
              <a:rPr sz="1400" dirty="0">
                <a:latin typeface="Carlito"/>
                <a:cs typeface="Carlito"/>
              </a:rPr>
              <a:t>returned</a:t>
            </a:r>
            <a:r>
              <a:rPr sz="1400" spc="145" dirty="0">
                <a:latin typeface="Carlito"/>
                <a:cs typeface="Carlito"/>
              </a:rPr>
              <a:t>  </a:t>
            </a:r>
            <a:r>
              <a:rPr sz="1400" spc="-20" dirty="0">
                <a:latin typeface="Carlito"/>
                <a:cs typeface="Carlito"/>
              </a:rPr>
              <a:t>were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86829" y="5342966"/>
            <a:ext cx="22205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rlito"/>
                <a:cs typeface="Carlito"/>
              </a:rPr>
              <a:t>incompletely</a:t>
            </a:r>
            <a:r>
              <a:rPr sz="1400" spc="1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answered</a:t>
            </a:r>
            <a:r>
              <a:rPr sz="1400" spc="-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(Fig.</a:t>
            </a:r>
            <a:r>
              <a:rPr sz="1400" spc="-25" dirty="0">
                <a:latin typeface="Carlito"/>
                <a:cs typeface="Carlito"/>
              </a:rPr>
              <a:t> 1)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04948" y="5884875"/>
            <a:ext cx="2553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Sumber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: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Krishna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dkk,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2019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17294"/>
            <a:ext cx="8521065" cy="5025390"/>
            <a:chOff x="0" y="1717294"/>
            <a:chExt cx="8521065" cy="5025390"/>
          </a:xfrm>
        </p:grpSpPr>
        <p:sp>
          <p:nvSpPr>
            <p:cNvPr id="3" name="object 3"/>
            <p:cNvSpPr/>
            <p:nvPr/>
          </p:nvSpPr>
          <p:spPr>
            <a:xfrm>
              <a:off x="3339083" y="1723644"/>
              <a:ext cx="5175885" cy="1397635"/>
            </a:xfrm>
            <a:custGeom>
              <a:avLst/>
              <a:gdLst/>
              <a:ahLst/>
              <a:cxnLst/>
              <a:rect l="l" t="t" r="r" b="b"/>
              <a:pathLst>
                <a:path w="5175884" h="1397635">
                  <a:moveTo>
                    <a:pt x="4942586" y="0"/>
                  </a:moveTo>
                  <a:lnTo>
                    <a:pt x="0" y="0"/>
                  </a:lnTo>
                  <a:lnTo>
                    <a:pt x="0" y="1397507"/>
                  </a:lnTo>
                  <a:lnTo>
                    <a:pt x="4942586" y="1397507"/>
                  </a:lnTo>
                  <a:lnTo>
                    <a:pt x="4989531" y="1392776"/>
                  </a:lnTo>
                  <a:lnTo>
                    <a:pt x="5033254" y="1379206"/>
                  </a:lnTo>
                  <a:lnTo>
                    <a:pt x="5072818" y="1357732"/>
                  </a:lnTo>
                  <a:lnTo>
                    <a:pt x="5107289" y="1329293"/>
                  </a:lnTo>
                  <a:lnTo>
                    <a:pt x="5135728" y="1294822"/>
                  </a:lnTo>
                  <a:lnTo>
                    <a:pt x="5157202" y="1255258"/>
                  </a:lnTo>
                  <a:lnTo>
                    <a:pt x="5170772" y="1211535"/>
                  </a:lnTo>
                  <a:lnTo>
                    <a:pt x="5175504" y="1164589"/>
                  </a:lnTo>
                  <a:lnTo>
                    <a:pt x="5175504" y="232917"/>
                  </a:lnTo>
                  <a:lnTo>
                    <a:pt x="5170772" y="185972"/>
                  </a:lnTo>
                  <a:lnTo>
                    <a:pt x="5157202" y="142249"/>
                  </a:lnTo>
                  <a:lnTo>
                    <a:pt x="5135728" y="102685"/>
                  </a:lnTo>
                  <a:lnTo>
                    <a:pt x="5107289" y="68214"/>
                  </a:lnTo>
                  <a:lnTo>
                    <a:pt x="5072818" y="39775"/>
                  </a:lnTo>
                  <a:lnTo>
                    <a:pt x="5033254" y="18301"/>
                  </a:lnTo>
                  <a:lnTo>
                    <a:pt x="4989531" y="4731"/>
                  </a:lnTo>
                  <a:lnTo>
                    <a:pt x="4942586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39083" y="1723644"/>
              <a:ext cx="5175885" cy="1397635"/>
            </a:xfrm>
            <a:custGeom>
              <a:avLst/>
              <a:gdLst/>
              <a:ahLst/>
              <a:cxnLst/>
              <a:rect l="l" t="t" r="r" b="b"/>
              <a:pathLst>
                <a:path w="5175884" h="1397635">
                  <a:moveTo>
                    <a:pt x="5175504" y="232917"/>
                  </a:moveTo>
                  <a:lnTo>
                    <a:pt x="5175504" y="1164589"/>
                  </a:lnTo>
                  <a:lnTo>
                    <a:pt x="5170772" y="1211535"/>
                  </a:lnTo>
                  <a:lnTo>
                    <a:pt x="5157202" y="1255258"/>
                  </a:lnTo>
                  <a:lnTo>
                    <a:pt x="5135728" y="1294822"/>
                  </a:lnTo>
                  <a:lnTo>
                    <a:pt x="5107289" y="1329293"/>
                  </a:lnTo>
                  <a:lnTo>
                    <a:pt x="5072818" y="1357732"/>
                  </a:lnTo>
                  <a:lnTo>
                    <a:pt x="5033254" y="1379206"/>
                  </a:lnTo>
                  <a:lnTo>
                    <a:pt x="4989531" y="1392776"/>
                  </a:lnTo>
                  <a:lnTo>
                    <a:pt x="4942586" y="1397507"/>
                  </a:lnTo>
                  <a:lnTo>
                    <a:pt x="0" y="1397507"/>
                  </a:lnTo>
                  <a:lnTo>
                    <a:pt x="0" y="0"/>
                  </a:lnTo>
                  <a:lnTo>
                    <a:pt x="4942586" y="0"/>
                  </a:lnTo>
                  <a:lnTo>
                    <a:pt x="4989531" y="4731"/>
                  </a:lnTo>
                  <a:lnTo>
                    <a:pt x="5033254" y="18301"/>
                  </a:lnTo>
                  <a:lnTo>
                    <a:pt x="5072818" y="39775"/>
                  </a:lnTo>
                  <a:lnTo>
                    <a:pt x="5107289" y="68214"/>
                  </a:lnTo>
                  <a:lnTo>
                    <a:pt x="5135728" y="102685"/>
                  </a:lnTo>
                  <a:lnTo>
                    <a:pt x="5157202" y="142249"/>
                  </a:lnTo>
                  <a:lnTo>
                    <a:pt x="5170772" y="185972"/>
                  </a:lnTo>
                  <a:lnTo>
                    <a:pt x="5175504" y="232917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5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0" dirty="0"/>
              <a:t>Hasil</a:t>
            </a:r>
            <a:r>
              <a:rPr sz="4800" spc="-195" dirty="0"/>
              <a:t> </a:t>
            </a:r>
            <a:r>
              <a:rPr sz="4800" spc="-25" dirty="0"/>
              <a:t>(1)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3574160" y="2184273"/>
            <a:ext cx="4209415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5730" marR="5080" indent="-113030">
              <a:lnSpc>
                <a:spcPts val="154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Carlito"/>
                <a:cs typeface="Carlito"/>
              </a:rPr>
              <a:t>Jelaskan</a:t>
            </a:r>
            <a:r>
              <a:rPr sz="1400" spc="23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gambaran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karakteristik</a:t>
            </a:r>
            <a:r>
              <a:rPr sz="1400" spc="-4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dari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partisipan,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variabel 	independent, dependen</a:t>
            </a:r>
            <a:r>
              <a:rPr sz="1400" spc="-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dan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variabel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perancu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0369" y="1542033"/>
            <a:ext cx="2925445" cy="1760855"/>
            <a:chOff x="420369" y="1542033"/>
            <a:chExt cx="2925445" cy="1760855"/>
          </a:xfrm>
        </p:grpSpPr>
        <p:sp>
          <p:nvSpPr>
            <p:cNvPr id="8" name="object 8"/>
            <p:cNvSpPr/>
            <p:nvPr/>
          </p:nvSpPr>
          <p:spPr>
            <a:xfrm>
              <a:off x="426719" y="1548383"/>
              <a:ext cx="2912745" cy="1748155"/>
            </a:xfrm>
            <a:custGeom>
              <a:avLst/>
              <a:gdLst/>
              <a:ahLst/>
              <a:cxnLst/>
              <a:rect l="l" t="t" r="r" b="b"/>
              <a:pathLst>
                <a:path w="2912745" h="1748154">
                  <a:moveTo>
                    <a:pt x="2621026" y="0"/>
                  </a:moveTo>
                  <a:lnTo>
                    <a:pt x="291350" y="0"/>
                  </a:lnTo>
                  <a:lnTo>
                    <a:pt x="244091" y="3812"/>
                  </a:lnTo>
                  <a:lnTo>
                    <a:pt x="199261" y="14851"/>
                  </a:lnTo>
                  <a:lnTo>
                    <a:pt x="157458" y="32517"/>
                  </a:lnTo>
                  <a:lnTo>
                    <a:pt x="119282" y="56209"/>
                  </a:lnTo>
                  <a:lnTo>
                    <a:pt x="85334" y="85328"/>
                  </a:lnTo>
                  <a:lnTo>
                    <a:pt x="56213" y="119274"/>
                  </a:lnTo>
                  <a:lnTo>
                    <a:pt x="32519" y="157448"/>
                  </a:lnTo>
                  <a:lnTo>
                    <a:pt x="14853" y="199249"/>
                  </a:lnTo>
                  <a:lnTo>
                    <a:pt x="3813" y="244079"/>
                  </a:lnTo>
                  <a:lnTo>
                    <a:pt x="0" y="291338"/>
                  </a:lnTo>
                  <a:lnTo>
                    <a:pt x="0" y="1456689"/>
                  </a:lnTo>
                  <a:lnTo>
                    <a:pt x="3813" y="1503948"/>
                  </a:lnTo>
                  <a:lnTo>
                    <a:pt x="14853" y="1548778"/>
                  </a:lnTo>
                  <a:lnTo>
                    <a:pt x="32519" y="1590579"/>
                  </a:lnTo>
                  <a:lnTo>
                    <a:pt x="56213" y="1628753"/>
                  </a:lnTo>
                  <a:lnTo>
                    <a:pt x="85334" y="1662699"/>
                  </a:lnTo>
                  <a:lnTo>
                    <a:pt x="119282" y="1691818"/>
                  </a:lnTo>
                  <a:lnTo>
                    <a:pt x="157458" y="1715510"/>
                  </a:lnTo>
                  <a:lnTo>
                    <a:pt x="199261" y="1733176"/>
                  </a:lnTo>
                  <a:lnTo>
                    <a:pt x="244091" y="1744215"/>
                  </a:lnTo>
                  <a:lnTo>
                    <a:pt x="291350" y="1748027"/>
                  </a:lnTo>
                  <a:lnTo>
                    <a:pt x="2621026" y="1748027"/>
                  </a:lnTo>
                  <a:lnTo>
                    <a:pt x="2668284" y="1744215"/>
                  </a:lnTo>
                  <a:lnTo>
                    <a:pt x="2713114" y="1733176"/>
                  </a:lnTo>
                  <a:lnTo>
                    <a:pt x="2754915" y="1715510"/>
                  </a:lnTo>
                  <a:lnTo>
                    <a:pt x="2793089" y="1691818"/>
                  </a:lnTo>
                  <a:lnTo>
                    <a:pt x="2827035" y="1662699"/>
                  </a:lnTo>
                  <a:lnTo>
                    <a:pt x="2856154" y="1628753"/>
                  </a:lnTo>
                  <a:lnTo>
                    <a:pt x="2879846" y="1590579"/>
                  </a:lnTo>
                  <a:lnTo>
                    <a:pt x="2897512" y="1548778"/>
                  </a:lnTo>
                  <a:lnTo>
                    <a:pt x="2908551" y="1503948"/>
                  </a:lnTo>
                  <a:lnTo>
                    <a:pt x="2912364" y="1456689"/>
                  </a:lnTo>
                  <a:lnTo>
                    <a:pt x="2912364" y="291338"/>
                  </a:lnTo>
                  <a:lnTo>
                    <a:pt x="2908551" y="244079"/>
                  </a:lnTo>
                  <a:lnTo>
                    <a:pt x="2897512" y="199249"/>
                  </a:lnTo>
                  <a:lnTo>
                    <a:pt x="2879846" y="157448"/>
                  </a:lnTo>
                  <a:lnTo>
                    <a:pt x="2856154" y="119274"/>
                  </a:lnTo>
                  <a:lnTo>
                    <a:pt x="2827035" y="85328"/>
                  </a:lnTo>
                  <a:lnTo>
                    <a:pt x="2793089" y="56209"/>
                  </a:lnTo>
                  <a:lnTo>
                    <a:pt x="2754915" y="32517"/>
                  </a:lnTo>
                  <a:lnTo>
                    <a:pt x="2713114" y="14851"/>
                  </a:lnTo>
                  <a:lnTo>
                    <a:pt x="2668284" y="3812"/>
                  </a:lnTo>
                  <a:lnTo>
                    <a:pt x="2621026" y="0"/>
                  </a:lnTo>
                  <a:close/>
                </a:path>
              </a:pathLst>
            </a:custGeom>
            <a:solidFill>
              <a:srgbClr val="D67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6719" y="1548383"/>
              <a:ext cx="2912745" cy="1748155"/>
            </a:xfrm>
            <a:custGeom>
              <a:avLst/>
              <a:gdLst/>
              <a:ahLst/>
              <a:cxnLst/>
              <a:rect l="l" t="t" r="r" b="b"/>
              <a:pathLst>
                <a:path w="2912745" h="1748154">
                  <a:moveTo>
                    <a:pt x="0" y="291338"/>
                  </a:moveTo>
                  <a:lnTo>
                    <a:pt x="3813" y="244079"/>
                  </a:lnTo>
                  <a:lnTo>
                    <a:pt x="14853" y="199249"/>
                  </a:lnTo>
                  <a:lnTo>
                    <a:pt x="32519" y="157448"/>
                  </a:lnTo>
                  <a:lnTo>
                    <a:pt x="56213" y="119274"/>
                  </a:lnTo>
                  <a:lnTo>
                    <a:pt x="85334" y="85328"/>
                  </a:lnTo>
                  <a:lnTo>
                    <a:pt x="119282" y="56209"/>
                  </a:lnTo>
                  <a:lnTo>
                    <a:pt x="157458" y="32517"/>
                  </a:lnTo>
                  <a:lnTo>
                    <a:pt x="199261" y="14851"/>
                  </a:lnTo>
                  <a:lnTo>
                    <a:pt x="244091" y="3812"/>
                  </a:lnTo>
                  <a:lnTo>
                    <a:pt x="291350" y="0"/>
                  </a:lnTo>
                  <a:lnTo>
                    <a:pt x="2621026" y="0"/>
                  </a:lnTo>
                  <a:lnTo>
                    <a:pt x="2668284" y="3812"/>
                  </a:lnTo>
                  <a:lnTo>
                    <a:pt x="2713114" y="14851"/>
                  </a:lnTo>
                  <a:lnTo>
                    <a:pt x="2754915" y="32517"/>
                  </a:lnTo>
                  <a:lnTo>
                    <a:pt x="2793089" y="56209"/>
                  </a:lnTo>
                  <a:lnTo>
                    <a:pt x="2827035" y="85328"/>
                  </a:lnTo>
                  <a:lnTo>
                    <a:pt x="2856154" y="119274"/>
                  </a:lnTo>
                  <a:lnTo>
                    <a:pt x="2879846" y="157448"/>
                  </a:lnTo>
                  <a:lnTo>
                    <a:pt x="2897512" y="199249"/>
                  </a:lnTo>
                  <a:lnTo>
                    <a:pt x="2908551" y="244079"/>
                  </a:lnTo>
                  <a:lnTo>
                    <a:pt x="2912364" y="291338"/>
                  </a:lnTo>
                  <a:lnTo>
                    <a:pt x="2912364" y="1456689"/>
                  </a:lnTo>
                  <a:lnTo>
                    <a:pt x="2908551" y="1503948"/>
                  </a:lnTo>
                  <a:lnTo>
                    <a:pt x="2897512" y="1548778"/>
                  </a:lnTo>
                  <a:lnTo>
                    <a:pt x="2879846" y="1590579"/>
                  </a:lnTo>
                  <a:lnTo>
                    <a:pt x="2856154" y="1628753"/>
                  </a:lnTo>
                  <a:lnTo>
                    <a:pt x="2827035" y="1662699"/>
                  </a:lnTo>
                  <a:lnTo>
                    <a:pt x="2793089" y="1691818"/>
                  </a:lnTo>
                  <a:lnTo>
                    <a:pt x="2754915" y="1715510"/>
                  </a:lnTo>
                  <a:lnTo>
                    <a:pt x="2713114" y="1733176"/>
                  </a:lnTo>
                  <a:lnTo>
                    <a:pt x="2668284" y="1744215"/>
                  </a:lnTo>
                  <a:lnTo>
                    <a:pt x="2621026" y="1748027"/>
                  </a:lnTo>
                  <a:lnTo>
                    <a:pt x="291350" y="1748027"/>
                  </a:lnTo>
                  <a:lnTo>
                    <a:pt x="244091" y="1744215"/>
                  </a:lnTo>
                  <a:lnTo>
                    <a:pt x="199261" y="1733176"/>
                  </a:lnTo>
                  <a:lnTo>
                    <a:pt x="157458" y="1715510"/>
                  </a:lnTo>
                  <a:lnTo>
                    <a:pt x="119282" y="1691818"/>
                  </a:lnTo>
                  <a:lnTo>
                    <a:pt x="85334" y="1662699"/>
                  </a:lnTo>
                  <a:lnTo>
                    <a:pt x="56213" y="1628753"/>
                  </a:lnTo>
                  <a:lnTo>
                    <a:pt x="32519" y="1590579"/>
                  </a:lnTo>
                  <a:lnTo>
                    <a:pt x="14853" y="1548778"/>
                  </a:lnTo>
                  <a:lnTo>
                    <a:pt x="3813" y="1503948"/>
                  </a:lnTo>
                  <a:lnTo>
                    <a:pt x="0" y="1456689"/>
                  </a:lnTo>
                  <a:lnTo>
                    <a:pt x="0" y="29133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7108" y="1959686"/>
            <a:ext cx="2291080" cy="84264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449580" marR="5080" indent="-437515">
              <a:lnSpc>
                <a:spcPts val="3070"/>
              </a:lnSpc>
              <a:spcBef>
                <a:spcPts val="440"/>
              </a:spcBef>
            </a:pP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14</a:t>
            </a:r>
            <a:r>
              <a:rPr sz="2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dan</a:t>
            </a:r>
            <a:r>
              <a:rPr sz="2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15.</a:t>
            </a:r>
            <a:r>
              <a:rPr sz="2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Deskriptif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0434" y="3290061"/>
            <a:ext cx="5146040" cy="3281679"/>
            <a:chOff x="170434" y="3290061"/>
            <a:chExt cx="5146040" cy="3281679"/>
          </a:xfrm>
        </p:grpSpPr>
        <p:sp>
          <p:nvSpPr>
            <p:cNvPr id="12" name="object 12"/>
            <p:cNvSpPr/>
            <p:nvPr/>
          </p:nvSpPr>
          <p:spPr>
            <a:xfrm>
              <a:off x="176784" y="3351275"/>
              <a:ext cx="500380" cy="378460"/>
            </a:xfrm>
            <a:custGeom>
              <a:avLst/>
              <a:gdLst/>
              <a:ahLst/>
              <a:cxnLst/>
              <a:rect l="l" t="t" r="r" b="b"/>
              <a:pathLst>
                <a:path w="500380" h="378460">
                  <a:moveTo>
                    <a:pt x="499872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499872" y="377951"/>
                  </a:lnTo>
                  <a:lnTo>
                    <a:pt x="49987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784" y="3351275"/>
              <a:ext cx="500380" cy="378460"/>
            </a:xfrm>
            <a:custGeom>
              <a:avLst/>
              <a:gdLst/>
              <a:ahLst/>
              <a:cxnLst/>
              <a:rect l="l" t="t" r="r" b="b"/>
              <a:pathLst>
                <a:path w="500380" h="378460">
                  <a:moveTo>
                    <a:pt x="0" y="377951"/>
                  </a:moveTo>
                  <a:lnTo>
                    <a:pt x="499872" y="377951"/>
                  </a:lnTo>
                  <a:lnTo>
                    <a:pt x="499872" y="0"/>
                  </a:lnTo>
                  <a:lnTo>
                    <a:pt x="0" y="0"/>
                  </a:lnTo>
                  <a:lnTo>
                    <a:pt x="0" y="3779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443" y="3483863"/>
              <a:ext cx="3093720" cy="29321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99681" y="3479101"/>
              <a:ext cx="3103245" cy="2941955"/>
            </a:xfrm>
            <a:custGeom>
              <a:avLst/>
              <a:gdLst/>
              <a:ahLst/>
              <a:cxnLst/>
              <a:rect l="l" t="t" r="r" b="b"/>
              <a:pathLst>
                <a:path w="3103245" h="2941954">
                  <a:moveTo>
                    <a:pt x="0" y="2941701"/>
                  </a:moveTo>
                  <a:lnTo>
                    <a:pt x="3103245" y="2941701"/>
                  </a:lnTo>
                  <a:lnTo>
                    <a:pt x="3103245" y="0"/>
                  </a:lnTo>
                  <a:lnTo>
                    <a:pt x="0" y="0"/>
                  </a:lnTo>
                  <a:lnTo>
                    <a:pt x="0" y="2941701"/>
                  </a:lnTo>
                  <a:close/>
                </a:path>
              </a:pathLst>
            </a:custGeom>
            <a:ln w="9525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09743" y="3296411"/>
              <a:ext cx="500380" cy="376555"/>
            </a:xfrm>
            <a:custGeom>
              <a:avLst/>
              <a:gdLst/>
              <a:ahLst/>
              <a:cxnLst/>
              <a:rect l="l" t="t" r="r" b="b"/>
              <a:pathLst>
                <a:path w="500379" h="376554">
                  <a:moveTo>
                    <a:pt x="499872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499872" y="376427"/>
                  </a:lnTo>
                  <a:lnTo>
                    <a:pt x="49987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09743" y="3296411"/>
              <a:ext cx="500380" cy="376555"/>
            </a:xfrm>
            <a:custGeom>
              <a:avLst/>
              <a:gdLst/>
              <a:ahLst/>
              <a:cxnLst/>
              <a:rect l="l" t="t" r="r" b="b"/>
              <a:pathLst>
                <a:path w="500379" h="376554">
                  <a:moveTo>
                    <a:pt x="0" y="376427"/>
                  </a:moveTo>
                  <a:lnTo>
                    <a:pt x="499872" y="376427"/>
                  </a:lnTo>
                  <a:lnTo>
                    <a:pt x="499872" y="0"/>
                  </a:lnTo>
                  <a:lnTo>
                    <a:pt x="0" y="0"/>
                  </a:lnTo>
                  <a:lnTo>
                    <a:pt x="0" y="376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3560" y="6201155"/>
              <a:ext cx="1784985" cy="364490"/>
            </a:xfrm>
            <a:custGeom>
              <a:avLst/>
              <a:gdLst/>
              <a:ahLst/>
              <a:cxnLst/>
              <a:rect l="l" t="t" r="r" b="b"/>
              <a:pathLst>
                <a:path w="1784985" h="364490">
                  <a:moveTo>
                    <a:pt x="1784604" y="0"/>
                  </a:moveTo>
                  <a:lnTo>
                    <a:pt x="0" y="0"/>
                  </a:lnTo>
                  <a:lnTo>
                    <a:pt x="0" y="364236"/>
                  </a:lnTo>
                  <a:lnTo>
                    <a:pt x="1784604" y="364236"/>
                  </a:lnTo>
                  <a:lnTo>
                    <a:pt x="178460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3560" y="6201155"/>
              <a:ext cx="1784985" cy="364490"/>
            </a:xfrm>
            <a:custGeom>
              <a:avLst/>
              <a:gdLst/>
              <a:ahLst/>
              <a:cxnLst/>
              <a:rect l="l" t="t" r="r" b="b"/>
              <a:pathLst>
                <a:path w="1784985" h="364490">
                  <a:moveTo>
                    <a:pt x="0" y="364236"/>
                  </a:moveTo>
                  <a:lnTo>
                    <a:pt x="1784604" y="364236"/>
                  </a:lnTo>
                  <a:lnTo>
                    <a:pt x="1784604" y="0"/>
                  </a:lnTo>
                  <a:lnTo>
                    <a:pt x="0" y="0"/>
                  </a:lnTo>
                  <a:lnTo>
                    <a:pt x="0" y="3642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19910" y="6207505"/>
            <a:ext cx="1775460" cy="208915"/>
          </a:xfrm>
          <a:prstGeom prst="rect">
            <a:avLst/>
          </a:prstGeom>
          <a:solidFill>
            <a:srgbClr val="C5DFB4"/>
          </a:solidFill>
        </p:spPr>
        <p:txBody>
          <a:bodyPr vert="horz" wrap="square" lIns="0" tIns="24765" rIns="0" bIns="0" rtlCol="0">
            <a:spAutoFit/>
          </a:bodyPr>
          <a:lstStyle/>
          <a:p>
            <a:pPr marL="210185">
              <a:lnSpc>
                <a:spcPts val="1445"/>
              </a:lnSpc>
              <a:spcBef>
                <a:spcPts val="195"/>
              </a:spcBef>
            </a:pPr>
            <a:r>
              <a:rPr sz="1800" dirty="0">
                <a:latin typeface="Carlito"/>
                <a:cs typeface="Carlito"/>
              </a:rPr>
              <a:t>Idris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dkk,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2014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50091" y="3463671"/>
            <a:ext cx="3748404" cy="3218180"/>
            <a:chOff x="5050091" y="3463671"/>
            <a:chExt cx="3748404" cy="321818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9679" y="3473196"/>
              <a:ext cx="3314700" cy="30022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054853" y="3468433"/>
              <a:ext cx="3324225" cy="3011805"/>
            </a:xfrm>
            <a:custGeom>
              <a:avLst/>
              <a:gdLst/>
              <a:ahLst/>
              <a:cxnLst/>
              <a:rect l="l" t="t" r="r" b="b"/>
              <a:pathLst>
                <a:path w="3324225" h="3011804">
                  <a:moveTo>
                    <a:pt x="0" y="3011804"/>
                  </a:moveTo>
                  <a:lnTo>
                    <a:pt x="3324225" y="3011804"/>
                  </a:lnTo>
                  <a:lnTo>
                    <a:pt x="3324225" y="0"/>
                  </a:lnTo>
                  <a:lnTo>
                    <a:pt x="0" y="0"/>
                  </a:lnTo>
                  <a:lnTo>
                    <a:pt x="0" y="3011804"/>
                  </a:lnTo>
                  <a:close/>
                </a:path>
              </a:pathLst>
            </a:custGeom>
            <a:ln w="9525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05827" y="6310884"/>
              <a:ext cx="1786255" cy="364490"/>
            </a:xfrm>
            <a:custGeom>
              <a:avLst/>
              <a:gdLst/>
              <a:ahLst/>
              <a:cxnLst/>
              <a:rect l="l" t="t" r="r" b="b"/>
              <a:pathLst>
                <a:path w="1786254" h="364490">
                  <a:moveTo>
                    <a:pt x="1786127" y="0"/>
                  </a:moveTo>
                  <a:lnTo>
                    <a:pt x="0" y="0"/>
                  </a:lnTo>
                  <a:lnTo>
                    <a:pt x="0" y="364235"/>
                  </a:lnTo>
                  <a:lnTo>
                    <a:pt x="1786127" y="364235"/>
                  </a:lnTo>
                  <a:lnTo>
                    <a:pt x="1786127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05827" y="6310884"/>
              <a:ext cx="1786255" cy="364490"/>
            </a:xfrm>
            <a:custGeom>
              <a:avLst/>
              <a:gdLst/>
              <a:ahLst/>
              <a:cxnLst/>
              <a:rect l="l" t="t" r="r" b="b"/>
              <a:pathLst>
                <a:path w="1786254" h="364490">
                  <a:moveTo>
                    <a:pt x="0" y="364235"/>
                  </a:moveTo>
                  <a:lnTo>
                    <a:pt x="1786127" y="364235"/>
                  </a:lnTo>
                  <a:lnTo>
                    <a:pt x="1786127" y="0"/>
                  </a:lnTo>
                  <a:lnTo>
                    <a:pt x="0" y="0"/>
                  </a:lnTo>
                  <a:lnTo>
                    <a:pt x="0" y="3642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191247" y="6328968"/>
            <a:ext cx="141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Arifa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dkk,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2017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5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0" dirty="0"/>
              <a:t>Hasil</a:t>
            </a:r>
            <a:r>
              <a:rPr sz="4800" spc="-195" dirty="0"/>
              <a:t> </a:t>
            </a:r>
            <a:r>
              <a:rPr sz="4800" spc="-25" dirty="0"/>
              <a:t>(2)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3462273" y="1727961"/>
            <a:ext cx="5060315" cy="1353820"/>
            <a:chOff x="3462273" y="1727961"/>
            <a:chExt cx="5060315" cy="1353820"/>
          </a:xfrm>
        </p:grpSpPr>
        <p:sp>
          <p:nvSpPr>
            <p:cNvPr id="4" name="object 4"/>
            <p:cNvSpPr/>
            <p:nvPr/>
          </p:nvSpPr>
          <p:spPr>
            <a:xfrm>
              <a:off x="3468623" y="1734311"/>
              <a:ext cx="5047615" cy="1341120"/>
            </a:xfrm>
            <a:custGeom>
              <a:avLst/>
              <a:gdLst/>
              <a:ahLst/>
              <a:cxnLst/>
              <a:rect l="l" t="t" r="r" b="b"/>
              <a:pathLst>
                <a:path w="5047615" h="1341120">
                  <a:moveTo>
                    <a:pt x="4823968" y="0"/>
                  </a:moveTo>
                  <a:lnTo>
                    <a:pt x="0" y="0"/>
                  </a:lnTo>
                  <a:lnTo>
                    <a:pt x="0" y="1341120"/>
                  </a:lnTo>
                  <a:lnTo>
                    <a:pt x="4823968" y="1341120"/>
                  </a:lnTo>
                  <a:lnTo>
                    <a:pt x="4869014" y="1336578"/>
                  </a:lnTo>
                  <a:lnTo>
                    <a:pt x="4910970" y="1323554"/>
                  </a:lnTo>
                  <a:lnTo>
                    <a:pt x="4948938" y="1302945"/>
                  </a:lnTo>
                  <a:lnTo>
                    <a:pt x="4982019" y="1275651"/>
                  </a:lnTo>
                  <a:lnTo>
                    <a:pt x="5009313" y="1242570"/>
                  </a:lnTo>
                  <a:lnTo>
                    <a:pt x="5029922" y="1204602"/>
                  </a:lnTo>
                  <a:lnTo>
                    <a:pt x="5042946" y="1162646"/>
                  </a:lnTo>
                  <a:lnTo>
                    <a:pt x="5047487" y="1117600"/>
                  </a:lnTo>
                  <a:lnTo>
                    <a:pt x="5047487" y="223520"/>
                  </a:lnTo>
                  <a:lnTo>
                    <a:pt x="5042946" y="178473"/>
                  </a:lnTo>
                  <a:lnTo>
                    <a:pt x="5029922" y="136517"/>
                  </a:lnTo>
                  <a:lnTo>
                    <a:pt x="5009313" y="98549"/>
                  </a:lnTo>
                  <a:lnTo>
                    <a:pt x="4982019" y="65468"/>
                  </a:lnTo>
                  <a:lnTo>
                    <a:pt x="4948938" y="38174"/>
                  </a:lnTo>
                  <a:lnTo>
                    <a:pt x="4910970" y="17565"/>
                  </a:lnTo>
                  <a:lnTo>
                    <a:pt x="4869014" y="4541"/>
                  </a:lnTo>
                  <a:lnTo>
                    <a:pt x="482396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68623" y="1734311"/>
              <a:ext cx="5047615" cy="1341120"/>
            </a:xfrm>
            <a:custGeom>
              <a:avLst/>
              <a:gdLst/>
              <a:ahLst/>
              <a:cxnLst/>
              <a:rect l="l" t="t" r="r" b="b"/>
              <a:pathLst>
                <a:path w="5047615" h="1341120">
                  <a:moveTo>
                    <a:pt x="5047487" y="223520"/>
                  </a:moveTo>
                  <a:lnTo>
                    <a:pt x="5047487" y="1117600"/>
                  </a:lnTo>
                  <a:lnTo>
                    <a:pt x="5042946" y="1162646"/>
                  </a:lnTo>
                  <a:lnTo>
                    <a:pt x="5029922" y="1204602"/>
                  </a:lnTo>
                  <a:lnTo>
                    <a:pt x="5009313" y="1242570"/>
                  </a:lnTo>
                  <a:lnTo>
                    <a:pt x="4982019" y="1275651"/>
                  </a:lnTo>
                  <a:lnTo>
                    <a:pt x="4948938" y="1302945"/>
                  </a:lnTo>
                  <a:lnTo>
                    <a:pt x="4910970" y="1323554"/>
                  </a:lnTo>
                  <a:lnTo>
                    <a:pt x="4869014" y="1336578"/>
                  </a:lnTo>
                  <a:lnTo>
                    <a:pt x="4823968" y="1341120"/>
                  </a:lnTo>
                  <a:lnTo>
                    <a:pt x="0" y="1341120"/>
                  </a:lnTo>
                  <a:lnTo>
                    <a:pt x="0" y="0"/>
                  </a:lnTo>
                  <a:lnTo>
                    <a:pt x="4823968" y="0"/>
                  </a:lnTo>
                  <a:lnTo>
                    <a:pt x="4869014" y="4541"/>
                  </a:lnTo>
                  <a:lnTo>
                    <a:pt x="4910970" y="17565"/>
                  </a:lnTo>
                  <a:lnTo>
                    <a:pt x="4948938" y="38174"/>
                  </a:lnTo>
                  <a:lnTo>
                    <a:pt x="4982019" y="65468"/>
                  </a:lnTo>
                  <a:lnTo>
                    <a:pt x="5009313" y="98549"/>
                  </a:lnTo>
                  <a:lnTo>
                    <a:pt x="5029922" y="136517"/>
                  </a:lnTo>
                  <a:lnTo>
                    <a:pt x="5042946" y="178473"/>
                  </a:lnTo>
                  <a:lnTo>
                    <a:pt x="5047487" y="223520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03446" y="2208733"/>
            <a:ext cx="43605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5"/>
              </a:spcBef>
              <a:buChar char="•"/>
              <a:tabLst>
                <a:tab pos="240029" algn="l"/>
              </a:tabLst>
            </a:pPr>
            <a:r>
              <a:rPr sz="2000" dirty="0">
                <a:latin typeface="Carlito"/>
                <a:cs typeface="Carlito"/>
              </a:rPr>
              <a:t>Jelaskan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hasil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analisis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dari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tujuan</a:t>
            </a:r>
            <a:r>
              <a:rPr sz="2000" spc="-7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umum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3062" y="1560322"/>
            <a:ext cx="2852420" cy="1689100"/>
            <a:chOff x="623062" y="1560322"/>
            <a:chExt cx="2852420" cy="1689100"/>
          </a:xfrm>
        </p:grpSpPr>
        <p:sp>
          <p:nvSpPr>
            <p:cNvPr id="8" name="object 8"/>
            <p:cNvSpPr/>
            <p:nvPr/>
          </p:nvSpPr>
          <p:spPr>
            <a:xfrm>
              <a:off x="629412" y="1566672"/>
              <a:ext cx="2839720" cy="1676400"/>
            </a:xfrm>
            <a:custGeom>
              <a:avLst/>
              <a:gdLst/>
              <a:ahLst/>
              <a:cxnLst/>
              <a:rect l="l" t="t" r="r" b="b"/>
              <a:pathLst>
                <a:path w="2839720" h="1676400">
                  <a:moveTo>
                    <a:pt x="2559812" y="0"/>
                  </a:moveTo>
                  <a:lnTo>
                    <a:pt x="279412" y="0"/>
                  </a:lnTo>
                  <a:lnTo>
                    <a:pt x="234089" y="3656"/>
                  </a:lnTo>
                  <a:lnTo>
                    <a:pt x="191095" y="14244"/>
                  </a:lnTo>
                  <a:lnTo>
                    <a:pt x="151005" y="31186"/>
                  </a:lnTo>
                  <a:lnTo>
                    <a:pt x="114394" y="53908"/>
                  </a:lnTo>
                  <a:lnTo>
                    <a:pt x="81837" y="81835"/>
                  </a:lnTo>
                  <a:lnTo>
                    <a:pt x="53909" y="114391"/>
                  </a:lnTo>
                  <a:lnTo>
                    <a:pt x="31187" y="151001"/>
                  </a:lnTo>
                  <a:lnTo>
                    <a:pt x="14244" y="191089"/>
                  </a:lnTo>
                  <a:lnTo>
                    <a:pt x="3656" y="234080"/>
                  </a:lnTo>
                  <a:lnTo>
                    <a:pt x="0" y="279400"/>
                  </a:lnTo>
                  <a:lnTo>
                    <a:pt x="0" y="1397000"/>
                  </a:lnTo>
                  <a:lnTo>
                    <a:pt x="3656" y="1442319"/>
                  </a:lnTo>
                  <a:lnTo>
                    <a:pt x="14244" y="1485310"/>
                  </a:lnTo>
                  <a:lnTo>
                    <a:pt x="31187" y="1525398"/>
                  </a:lnTo>
                  <a:lnTo>
                    <a:pt x="53909" y="1562008"/>
                  </a:lnTo>
                  <a:lnTo>
                    <a:pt x="81837" y="1594564"/>
                  </a:lnTo>
                  <a:lnTo>
                    <a:pt x="114394" y="1622491"/>
                  </a:lnTo>
                  <a:lnTo>
                    <a:pt x="151005" y="1645213"/>
                  </a:lnTo>
                  <a:lnTo>
                    <a:pt x="191095" y="1662155"/>
                  </a:lnTo>
                  <a:lnTo>
                    <a:pt x="234089" y="1672743"/>
                  </a:lnTo>
                  <a:lnTo>
                    <a:pt x="279412" y="1676400"/>
                  </a:lnTo>
                  <a:lnTo>
                    <a:pt x="2559812" y="1676400"/>
                  </a:lnTo>
                  <a:lnTo>
                    <a:pt x="2605131" y="1672743"/>
                  </a:lnTo>
                  <a:lnTo>
                    <a:pt x="2648122" y="1662155"/>
                  </a:lnTo>
                  <a:lnTo>
                    <a:pt x="2688210" y="1645213"/>
                  </a:lnTo>
                  <a:lnTo>
                    <a:pt x="2724820" y="1622491"/>
                  </a:lnTo>
                  <a:lnTo>
                    <a:pt x="2757376" y="1594564"/>
                  </a:lnTo>
                  <a:lnTo>
                    <a:pt x="2785303" y="1562008"/>
                  </a:lnTo>
                  <a:lnTo>
                    <a:pt x="2808025" y="1525398"/>
                  </a:lnTo>
                  <a:lnTo>
                    <a:pt x="2824967" y="1485310"/>
                  </a:lnTo>
                  <a:lnTo>
                    <a:pt x="2835555" y="1442319"/>
                  </a:lnTo>
                  <a:lnTo>
                    <a:pt x="2839212" y="1397000"/>
                  </a:lnTo>
                  <a:lnTo>
                    <a:pt x="2839212" y="279400"/>
                  </a:lnTo>
                  <a:lnTo>
                    <a:pt x="2835555" y="234080"/>
                  </a:lnTo>
                  <a:lnTo>
                    <a:pt x="2824967" y="191089"/>
                  </a:lnTo>
                  <a:lnTo>
                    <a:pt x="2808025" y="151001"/>
                  </a:lnTo>
                  <a:lnTo>
                    <a:pt x="2785303" y="114391"/>
                  </a:lnTo>
                  <a:lnTo>
                    <a:pt x="2757376" y="81835"/>
                  </a:lnTo>
                  <a:lnTo>
                    <a:pt x="2724820" y="53908"/>
                  </a:lnTo>
                  <a:lnTo>
                    <a:pt x="2688210" y="31186"/>
                  </a:lnTo>
                  <a:lnTo>
                    <a:pt x="2648122" y="14244"/>
                  </a:lnTo>
                  <a:lnTo>
                    <a:pt x="2605131" y="3656"/>
                  </a:lnTo>
                  <a:lnTo>
                    <a:pt x="2559812" y="0"/>
                  </a:lnTo>
                  <a:close/>
                </a:path>
              </a:pathLst>
            </a:custGeom>
            <a:solidFill>
              <a:srgbClr val="D67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9412" y="1566672"/>
              <a:ext cx="2839720" cy="1676400"/>
            </a:xfrm>
            <a:custGeom>
              <a:avLst/>
              <a:gdLst/>
              <a:ahLst/>
              <a:cxnLst/>
              <a:rect l="l" t="t" r="r" b="b"/>
              <a:pathLst>
                <a:path w="2839720" h="1676400">
                  <a:moveTo>
                    <a:pt x="0" y="279400"/>
                  </a:moveTo>
                  <a:lnTo>
                    <a:pt x="3656" y="234080"/>
                  </a:lnTo>
                  <a:lnTo>
                    <a:pt x="14244" y="191089"/>
                  </a:lnTo>
                  <a:lnTo>
                    <a:pt x="31187" y="151001"/>
                  </a:lnTo>
                  <a:lnTo>
                    <a:pt x="53909" y="114391"/>
                  </a:lnTo>
                  <a:lnTo>
                    <a:pt x="81837" y="81835"/>
                  </a:lnTo>
                  <a:lnTo>
                    <a:pt x="114394" y="53908"/>
                  </a:lnTo>
                  <a:lnTo>
                    <a:pt x="151005" y="31186"/>
                  </a:lnTo>
                  <a:lnTo>
                    <a:pt x="191095" y="14244"/>
                  </a:lnTo>
                  <a:lnTo>
                    <a:pt x="234089" y="3656"/>
                  </a:lnTo>
                  <a:lnTo>
                    <a:pt x="279412" y="0"/>
                  </a:lnTo>
                  <a:lnTo>
                    <a:pt x="2559812" y="0"/>
                  </a:lnTo>
                  <a:lnTo>
                    <a:pt x="2605131" y="3656"/>
                  </a:lnTo>
                  <a:lnTo>
                    <a:pt x="2648122" y="14244"/>
                  </a:lnTo>
                  <a:lnTo>
                    <a:pt x="2688210" y="31186"/>
                  </a:lnTo>
                  <a:lnTo>
                    <a:pt x="2724820" y="53908"/>
                  </a:lnTo>
                  <a:lnTo>
                    <a:pt x="2757376" y="81835"/>
                  </a:lnTo>
                  <a:lnTo>
                    <a:pt x="2785303" y="114391"/>
                  </a:lnTo>
                  <a:lnTo>
                    <a:pt x="2808025" y="151001"/>
                  </a:lnTo>
                  <a:lnTo>
                    <a:pt x="2824967" y="191089"/>
                  </a:lnTo>
                  <a:lnTo>
                    <a:pt x="2835555" y="234080"/>
                  </a:lnTo>
                  <a:lnTo>
                    <a:pt x="2839212" y="279400"/>
                  </a:lnTo>
                  <a:lnTo>
                    <a:pt x="2839212" y="1397000"/>
                  </a:lnTo>
                  <a:lnTo>
                    <a:pt x="2835555" y="1442319"/>
                  </a:lnTo>
                  <a:lnTo>
                    <a:pt x="2824967" y="1485310"/>
                  </a:lnTo>
                  <a:lnTo>
                    <a:pt x="2808025" y="1525398"/>
                  </a:lnTo>
                  <a:lnTo>
                    <a:pt x="2785303" y="1562008"/>
                  </a:lnTo>
                  <a:lnTo>
                    <a:pt x="2757376" y="1594564"/>
                  </a:lnTo>
                  <a:lnTo>
                    <a:pt x="2724820" y="1622491"/>
                  </a:lnTo>
                  <a:lnTo>
                    <a:pt x="2688210" y="1645213"/>
                  </a:lnTo>
                  <a:lnTo>
                    <a:pt x="2648122" y="1662155"/>
                  </a:lnTo>
                  <a:lnTo>
                    <a:pt x="2605131" y="1672743"/>
                  </a:lnTo>
                  <a:lnTo>
                    <a:pt x="2559812" y="1676400"/>
                  </a:lnTo>
                  <a:lnTo>
                    <a:pt x="279412" y="1676400"/>
                  </a:lnTo>
                  <a:lnTo>
                    <a:pt x="234089" y="1672743"/>
                  </a:lnTo>
                  <a:lnTo>
                    <a:pt x="191095" y="1662155"/>
                  </a:lnTo>
                  <a:lnTo>
                    <a:pt x="151005" y="1645213"/>
                  </a:lnTo>
                  <a:lnTo>
                    <a:pt x="114394" y="1622491"/>
                  </a:lnTo>
                  <a:lnTo>
                    <a:pt x="81837" y="1594564"/>
                  </a:lnTo>
                  <a:lnTo>
                    <a:pt x="53909" y="1562008"/>
                  </a:lnTo>
                  <a:lnTo>
                    <a:pt x="31187" y="1525398"/>
                  </a:lnTo>
                  <a:lnTo>
                    <a:pt x="14244" y="1485310"/>
                  </a:lnTo>
                  <a:lnTo>
                    <a:pt x="3656" y="1442319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36675" y="1876170"/>
            <a:ext cx="1426210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58750" marR="5080" indent="-146685">
              <a:lnSpc>
                <a:spcPts val="3520"/>
              </a:lnSpc>
              <a:spcBef>
                <a:spcPts val="484"/>
              </a:spcBef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16.</a:t>
            </a:r>
            <a:r>
              <a:rPr sz="32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Hasil Utama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6803" y="3653028"/>
            <a:ext cx="4678680" cy="2030095"/>
          </a:xfrm>
          <a:prstGeom prst="rect">
            <a:avLst/>
          </a:prstGeom>
          <a:solidFill>
            <a:srgbClr val="C5DFB4"/>
          </a:solidFill>
          <a:ln w="9525">
            <a:solidFill>
              <a:srgbClr val="385622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1440" marR="527685">
              <a:lnSpc>
                <a:spcPct val="100000"/>
              </a:lnSpc>
              <a:spcBef>
                <a:spcPts val="244"/>
              </a:spcBef>
            </a:pPr>
            <a:r>
              <a:rPr sz="1800" spc="-10" dirty="0">
                <a:latin typeface="Carlito"/>
                <a:cs typeface="Carlito"/>
              </a:rPr>
              <a:t>Berdasarkan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uji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chi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square,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diperoleh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nilai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50" dirty="0">
                <a:latin typeface="Carlito"/>
                <a:cs typeface="Carlito"/>
              </a:rPr>
              <a:t>p </a:t>
            </a:r>
            <a:r>
              <a:rPr sz="1800" dirty="0">
                <a:latin typeface="Carlito"/>
                <a:cs typeface="Carlito"/>
              </a:rPr>
              <a:t>sebesar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0,0001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dengan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CC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sebesar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0,587.</a:t>
            </a:r>
            <a:endParaRPr sz="1800">
              <a:latin typeface="Carlito"/>
              <a:cs typeface="Carlito"/>
            </a:endParaRPr>
          </a:p>
          <a:p>
            <a:pPr marL="91440" marR="31369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Artinya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ada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hubungan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antara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tingkat pengetahuan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ibu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dengan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status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gizi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pada</a:t>
            </a:r>
            <a:r>
              <a:rPr sz="1800" spc="5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anak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kelas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4,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5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dan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6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Negeri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Ngesrep</a:t>
            </a:r>
            <a:r>
              <a:rPr sz="1800" spc="-25" dirty="0">
                <a:latin typeface="Carlito"/>
                <a:cs typeface="Carlito"/>
              </a:rPr>
              <a:t> 02 </a:t>
            </a:r>
            <a:r>
              <a:rPr sz="1800" spc="-10" dirty="0">
                <a:latin typeface="Carlito"/>
                <a:cs typeface="Carlito"/>
              </a:rPr>
              <a:t>Kecamatan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Banyumanik</a:t>
            </a:r>
            <a:r>
              <a:rPr sz="1800" spc="-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Kota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Semarang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tahun </a:t>
            </a:r>
            <a:r>
              <a:rPr sz="1800" dirty="0">
                <a:latin typeface="Carlito"/>
                <a:cs typeface="Carlito"/>
              </a:rPr>
              <a:t>2011,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dengan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kekuatan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hubungan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sedang.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840" y="4157471"/>
            <a:ext cx="2616835" cy="1201420"/>
          </a:xfrm>
          <a:prstGeom prst="rect">
            <a:avLst/>
          </a:prstGeom>
          <a:solidFill>
            <a:srgbClr val="A9D18E"/>
          </a:solidFill>
          <a:ln w="9525">
            <a:solidFill>
              <a:srgbClr val="385622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 marR="107314">
              <a:lnSpc>
                <a:spcPct val="100000"/>
              </a:lnSpc>
              <a:spcBef>
                <a:spcPts val="245"/>
              </a:spcBef>
            </a:pPr>
            <a:r>
              <a:rPr sz="1800" spc="-20" dirty="0">
                <a:latin typeface="Carlito"/>
                <a:cs typeface="Carlito"/>
              </a:rPr>
              <a:t>Tujuan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: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ingin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mengetahui </a:t>
            </a:r>
            <a:r>
              <a:rPr sz="1800" dirty="0">
                <a:latin typeface="Carlito"/>
                <a:cs typeface="Carlito"/>
              </a:rPr>
              <a:t>hubungan</a:t>
            </a:r>
            <a:r>
              <a:rPr sz="1800" spc="-10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tingkat pengetahuan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ibu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dengan </a:t>
            </a:r>
            <a:r>
              <a:rPr sz="1800" dirty="0">
                <a:latin typeface="Carlito"/>
                <a:cs typeface="Carlito"/>
              </a:rPr>
              <a:t>status</a:t>
            </a:r>
            <a:r>
              <a:rPr sz="1800" spc="-9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gizi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12694" y="4285234"/>
            <a:ext cx="982344" cy="617855"/>
            <a:chOff x="3012694" y="4285234"/>
            <a:chExt cx="982344" cy="617855"/>
          </a:xfrm>
        </p:grpSpPr>
        <p:sp>
          <p:nvSpPr>
            <p:cNvPr id="14" name="object 14"/>
            <p:cNvSpPr/>
            <p:nvPr/>
          </p:nvSpPr>
          <p:spPr>
            <a:xfrm>
              <a:off x="3019044" y="4291584"/>
              <a:ext cx="969644" cy="605155"/>
            </a:xfrm>
            <a:custGeom>
              <a:avLst/>
              <a:gdLst/>
              <a:ahLst/>
              <a:cxnLst/>
              <a:rect l="l" t="t" r="r" b="b"/>
              <a:pathLst>
                <a:path w="969645" h="605154">
                  <a:moveTo>
                    <a:pt x="666750" y="0"/>
                  </a:moveTo>
                  <a:lnTo>
                    <a:pt x="666750" y="151257"/>
                  </a:lnTo>
                  <a:lnTo>
                    <a:pt x="0" y="151257"/>
                  </a:lnTo>
                  <a:lnTo>
                    <a:pt x="0" y="453771"/>
                  </a:lnTo>
                  <a:lnTo>
                    <a:pt x="666750" y="453771"/>
                  </a:lnTo>
                  <a:lnTo>
                    <a:pt x="666750" y="605028"/>
                  </a:lnTo>
                  <a:lnTo>
                    <a:pt x="969264" y="302514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19044" y="4291584"/>
              <a:ext cx="969644" cy="605155"/>
            </a:xfrm>
            <a:custGeom>
              <a:avLst/>
              <a:gdLst/>
              <a:ahLst/>
              <a:cxnLst/>
              <a:rect l="l" t="t" r="r" b="b"/>
              <a:pathLst>
                <a:path w="969645" h="605154">
                  <a:moveTo>
                    <a:pt x="0" y="151257"/>
                  </a:moveTo>
                  <a:lnTo>
                    <a:pt x="666750" y="151257"/>
                  </a:lnTo>
                  <a:lnTo>
                    <a:pt x="666750" y="0"/>
                  </a:lnTo>
                  <a:lnTo>
                    <a:pt x="969264" y="302514"/>
                  </a:lnTo>
                  <a:lnTo>
                    <a:pt x="666750" y="605028"/>
                  </a:lnTo>
                  <a:lnTo>
                    <a:pt x="666750" y="453771"/>
                  </a:lnTo>
                  <a:lnTo>
                    <a:pt x="0" y="453771"/>
                  </a:lnTo>
                  <a:lnTo>
                    <a:pt x="0" y="151257"/>
                  </a:lnTo>
                  <a:close/>
                </a:path>
              </a:pathLst>
            </a:custGeom>
            <a:ln w="12700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5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0" dirty="0"/>
              <a:t>Hasil</a:t>
            </a:r>
            <a:r>
              <a:rPr sz="4800" spc="-195" dirty="0"/>
              <a:t> </a:t>
            </a:r>
            <a:r>
              <a:rPr sz="4800" spc="-25" dirty="0"/>
              <a:t>(2)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3462273" y="1727961"/>
            <a:ext cx="5060315" cy="1353820"/>
            <a:chOff x="3462273" y="1727961"/>
            <a:chExt cx="5060315" cy="1353820"/>
          </a:xfrm>
        </p:grpSpPr>
        <p:sp>
          <p:nvSpPr>
            <p:cNvPr id="4" name="object 4"/>
            <p:cNvSpPr/>
            <p:nvPr/>
          </p:nvSpPr>
          <p:spPr>
            <a:xfrm>
              <a:off x="3468623" y="1734311"/>
              <a:ext cx="5047615" cy="1341120"/>
            </a:xfrm>
            <a:custGeom>
              <a:avLst/>
              <a:gdLst/>
              <a:ahLst/>
              <a:cxnLst/>
              <a:rect l="l" t="t" r="r" b="b"/>
              <a:pathLst>
                <a:path w="5047615" h="1341120">
                  <a:moveTo>
                    <a:pt x="4823968" y="0"/>
                  </a:moveTo>
                  <a:lnTo>
                    <a:pt x="0" y="0"/>
                  </a:lnTo>
                  <a:lnTo>
                    <a:pt x="0" y="1341120"/>
                  </a:lnTo>
                  <a:lnTo>
                    <a:pt x="4823968" y="1341120"/>
                  </a:lnTo>
                  <a:lnTo>
                    <a:pt x="4869014" y="1336578"/>
                  </a:lnTo>
                  <a:lnTo>
                    <a:pt x="4910970" y="1323554"/>
                  </a:lnTo>
                  <a:lnTo>
                    <a:pt x="4948938" y="1302945"/>
                  </a:lnTo>
                  <a:lnTo>
                    <a:pt x="4982019" y="1275651"/>
                  </a:lnTo>
                  <a:lnTo>
                    <a:pt x="5009313" y="1242570"/>
                  </a:lnTo>
                  <a:lnTo>
                    <a:pt x="5029922" y="1204602"/>
                  </a:lnTo>
                  <a:lnTo>
                    <a:pt x="5042946" y="1162646"/>
                  </a:lnTo>
                  <a:lnTo>
                    <a:pt x="5047487" y="1117600"/>
                  </a:lnTo>
                  <a:lnTo>
                    <a:pt x="5047487" y="223520"/>
                  </a:lnTo>
                  <a:lnTo>
                    <a:pt x="5042946" y="178473"/>
                  </a:lnTo>
                  <a:lnTo>
                    <a:pt x="5029922" y="136517"/>
                  </a:lnTo>
                  <a:lnTo>
                    <a:pt x="5009313" y="98549"/>
                  </a:lnTo>
                  <a:lnTo>
                    <a:pt x="4982019" y="65468"/>
                  </a:lnTo>
                  <a:lnTo>
                    <a:pt x="4948938" y="38174"/>
                  </a:lnTo>
                  <a:lnTo>
                    <a:pt x="4910970" y="17565"/>
                  </a:lnTo>
                  <a:lnTo>
                    <a:pt x="4869014" y="4541"/>
                  </a:lnTo>
                  <a:lnTo>
                    <a:pt x="482396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68623" y="1734311"/>
              <a:ext cx="5047615" cy="1341120"/>
            </a:xfrm>
            <a:custGeom>
              <a:avLst/>
              <a:gdLst/>
              <a:ahLst/>
              <a:cxnLst/>
              <a:rect l="l" t="t" r="r" b="b"/>
              <a:pathLst>
                <a:path w="5047615" h="1341120">
                  <a:moveTo>
                    <a:pt x="5047487" y="223520"/>
                  </a:moveTo>
                  <a:lnTo>
                    <a:pt x="5047487" y="1117600"/>
                  </a:lnTo>
                  <a:lnTo>
                    <a:pt x="5042946" y="1162646"/>
                  </a:lnTo>
                  <a:lnTo>
                    <a:pt x="5029922" y="1204602"/>
                  </a:lnTo>
                  <a:lnTo>
                    <a:pt x="5009313" y="1242570"/>
                  </a:lnTo>
                  <a:lnTo>
                    <a:pt x="4982019" y="1275651"/>
                  </a:lnTo>
                  <a:lnTo>
                    <a:pt x="4948938" y="1302945"/>
                  </a:lnTo>
                  <a:lnTo>
                    <a:pt x="4910970" y="1323554"/>
                  </a:lnTo>
                  <a:lnTo>
                    <a:pt x="4869014" y="1336578"/>
                  </a:lnTo>
                  <a:lnTo>
                    <a:pt x="4823968" y="1341120"/>
                  </a:lnTo>
                  <a:lnTo>
                    <a:pt x="0" y="1341120"/>
                  </a:lnTo>
                  <a:lnTo>
                    <a:pt x="0" y="0"/>
                  </a:lnTo>
                  <a:lnTo>
                    <a:pt x="4823968" y="0"/>
                  </a:lnTo>
                  <a:lnTo>
                    <a:pt x="4869014" y="4541"/>
                  </a:lnTo>
                  <a:lnTo>
                    <a:pt x="4910970" y="17565"/>
                  </a:lnTo>
                  <a:lnTo>
                    <a:pt x="4948938" y="38174"/>
                  </a:lnTo>
                  <a:lnTo>
                    <a:pt x="4982019" y="65468"/>
                  </a:lnTo>
                  <a:lnTo>
                    <a:pt x="5009313" y="98549"/>
                  </a:lnTo>
                  <a:lnTo>
                    <a:pt x="5029922" y="136517"/>
                  </a:lnTo>
                  <a:lnTo>
                    <a:pt x="5042946" y="178473"/>
                  </a:lnTo>
                  <a:lnTo>
                    <a:pt x="5047487" y="223520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03446" y="2208733"/>
            <a:ext cx="43605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5"/>
              </a:spcBef>
              <a:buChar char="•"/>
              <a:tabLst>
                <a:tab pos="240029" algn="l"/>
              </a:tabLst>
            </a:pPr>
            <a:r>
              <a:rPr sz="2000" dirty="0">
                <a:latin typeface="Carlito"/>
                <a:cs typeface="Carlito"/>
              </a:rPr>
              <a:t>Jelaskan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hasil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analisis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dari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tujuan</a:t>
            </a:r>
            <a:r>
              <a:rPr sz="2000" spc="-7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umum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3062" y="1560322"/>
            <a:ext cx="2852420" cy="1689100"/>
            <a:chOff x="623062" y="1560322"/>
            <a:chExt cx="2852420" cy="1689100"/>
          </a:xfrm>
        </p:grpSpPr>
        <p:sp>
          <p:nvSpPr>
            <p:cNvPr id="8" name="object 8"/>
            <p:cNvSpPr/>
            <p:nvPr/>
          </p:nvSpPr>
          <p:spPr>
            <a:xfrm>
              <a:off x="629412" y="1566672"/>
              <a:ext cx="2839720" cy="1676400"/>
            </a:xfrm>
            <a:custGeom>
              <a:avLst/>
              <a:gdLst/>
              <a:ahLst/>
              <a:cxnLst/>
              <a:rect l="l" t="t" r="r" b="b"/>
              <a:pathLst>
                <a:path w="2839720" h="1676400">
                  <a:moveTo>
                    <a:pt x="2559812" y="0"/>
                  </a:moveTo>
                  <a:lnTo>
                    <a:pt x="279412" y="0"/>
                  </a:lnTo>
                  <a:lnTo>
                    <a:pt x="234089" y="3656"/>
                  </a:lnTo>
                  <a:lnTo>
                    <a:pt x="191095" y="14244"/>
                  </a:lnTo>
                  <a:lnTo>
                    <a:pt x="151005" y="31186"/>
                  </a:lnTo>
                  <a:lnTo>
                    <a:pt x="114394" y="53908"/>
                  </a:lnTo>
                  <a:lnTo>
                    <a:pt x="81837" y="81835"/>
                  </a:lnTo>
                  <a:lnTo>
                    <a:pt x="53909" y="114391"/>
                  </a:lnTo>
                  <a:lnTo>
                    <a:pt x="31187" y="151001"/>
                  </a:lnTo>
                  <a:lnTo>
                    <a:pt x="14244" y="191089"/>
                  </a:lnTo>
                  <a:lnTo>
                    <a:pt x="3656" y="234080"/>
                  </a:lnTo>
                  <a:lnTo>
                    <a:pt x="0" y="279400"/>
                  </a:lnTo>
                  <a:lnTo>
                    <a:pt x="0" y="1397000"/>
                  </a:lnTo>
                  <a:lnTo>
                    <a:pt x="3656" y="1442319"/>
                  </a:lnTo>
                  <a:lnTo>
                    <a:pt x="14244" y="1485310"/>
                  </a:lnTo>
                  <a:lnTo>
                    <a:pt x="31187" y="1525398"/>
                  </a:lnTo>
                  <a:lnTo>
                    <a:pt x="53909" y="1562008"/>
                  </a:lnTo>
                  <a:lnTo>
                    <a:pt x="81837" y="1594564"/>
                  </a:lnTo>
                  <a:lnTo>
                    <a:pt x="114394" y="1622491"/>
                  </a:lnTo>
                  <a:lnTo>
                    <a:pt x="151005" y="1645213"/>
                  </a:lnTo>
                  <a:lnTo>
                    <a:pt x="191095" y="1662155"/>
                  </a:lnTo>
                  <a:lnTo>
                    <a:pt x="234089" y="1672743"/>
                  </a:lnTo>
                  <a:lnTo>
                    <a:pt x="279412" y="1676400"/>
                  </a:lnTo>
                  <a:lnTo>
                    <a:pt x="2559812" y="1676400"/>
                  </a:lnTo>
                  <a:lnTo>
                    <a:pt x="2605131" y="1672743"/>
                  </a:lnTo>
                  <a:lnTo>
                    <a:pt x="2648122" y="1662155"/>
                  </a:lnTo>
                  <a:lnTo>
                    <a:pt x="2688210" y="1645213"/>
                  </a:lnTo>
                  <a:lnTo>
                    <a:pt x="2724820" y="1622491"/>
                  </a:lnTo>
                  <a:lnTo>
                    <a:pt x="2757376" y="1594564"/>
                  </a:lnTo>
                  <a:lnTo>
                    <a:pt x="2785303" y="1562008"/>
                  </a:lnTo>
                  <a:lnTo>
                    <a:pt x="2808025" y="1525398"/>
                  </a:lnTo>
                  <a:lnTo>
                    <a:pt x="2824967" y="1485310"/>
                  </a:lnTo>
                  <a:lnTo>
                    <a:pt x="2835555" y="1442319"/>
                  </a:lnTo>
                  <a:lnTo>
                    <a:pt x="2839212" y="1397000"/>
                  </a:lnTo>
                  <a:lnTo>
                    <a:pt x="2839212" y="279400"/>
                  </a:lnTo>
                  <a:lnTo>
                    <a:pt x="2835555" y="234080"/>
                  </a:lnTo>
                  <a:lnTo>
                    <a:pt x="2824967" y="191089"/>
                  </a:lnTo>
                  <a:lnTo>
                    <a:pt x="2808025" y="151001"/>
                  </a:lnTo>
                  <a:lnTo>
                    <a:pt x="2785303" y="114391"/>
                  </a:lnTo>
                  <a:lnTo>
                    <a:pt x="2757376" y="81835"/>
                  </a:lnTo>
                  <a:lnTo>
                    <a:pt x="2724820" y="53908"/>
                  </a:lnTo>
                  <a:lnTo>
                    <a:pt x="2688210" y="31186"/>
                  </a:lnTo>
                  <a:lnTo>
                    <a:pt x="2648122" y="14244"/>
                  </a:lnTo>
                  <a:lnTo>
                    <a:pt x="2605131" y="3656"/>
                  </a:lnTo>
                  <a:lnTo>
                    <a:pt x="2559812" y="0"/>
                  </a:lnTo>
                  <a:close/>
                </a:path>
              </a:pathLst>
            </a:custGeom>
            <a:solidFill>
              <a:srgbClr val="D67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9412" y="1566672"/>
              <a:ext cx="2839720" cy="1676400"/>
            </a:xfrm>
            <a:custGeom>
              <a:avLst/>
              <a:gdLst/>
              <a:ahLst/>
              <a:cxnLst/>
              <a:rect l="l" t="t" r="r" b="b"/>
              <a:pathLst>
                <a:path w="2839720" h="1676400">
                  <a:moveTo>
                    <a:pt x="0" y="279400"/>
                  </a:moveTo>
                  <a:lnTo>
                    <a:pt x="3656" y="234080"/>
                  </a:lnTo>
                  <a:lnTo>
                    <a:pt x="14244" y="191089"/>
                  </a:lnTo>
                  <a:lnTo>
                    <a:pt x="31187" y="151001"/>
                  </a:lnTo>
                  <a:lnTo>
                    <a:pt x="53909" y="114391"/>
                  </a:lnTo>
                  <a:lnTo>
                    <a:pt x="81837" y="81835"/>
                  </a:lnTo>
                  <a:lnTo>
                    <a:pt x="114394" y="53908"/>
                  </a:lnTo>
                  <a:lnTo>
                    <a:pt x="151005" y="31186"/>
                  </a:lnTo>
                  <a:lnTo>
                    <a:pt x="191095" y="14244"/>
                  </a:lnTo>
                  <a:lnTo>
                    <a:pt x="234089" y="3656"/>
                  </a:lnTo>
                  <a:lnTo>
                    <a:pt x="279412" y="0"/>
                  </a:lnTo>
                  <a:lnTo>
                    <a:pt x="2559812" y="0"/>
                  </a:lnTo>
                  <a:lnTo>
                    <a:pt x="2605131" y="3656"/>
                  </a:lnTo>
                  <a:lnTo>
                    <a:pt x="2648122" y="14244"/>
                  </a:lnTo>
                  <a:lnTo>
                    <a:pt x="2688210" y="31186"/>
                  </a:lnTo>
                  <a:lnTo>
                    <a:pt x="2724820" y="53908"/>
                  </a:lnTo>
                  <a:lnTo>
                    <a:pt x="2757376" y="81835"/>
                  </a:lnTo>
                  <a:lnTo>
                    <a:pt x="2785303" y="114391"/>
                  </a:lnTo>
                  <a:lnTo>
                    <a:pt x="2808025" y="151001"/>
                  </a:lnTo>
                  <a:lnTo>
                    <a:pt x="2824967" y="191089"/>
                  </a:lnTo>
                  <a:lnTo>
                    <a:pt x="2835555" y="234080"/>
                  </a:lnTo>
                  <a:lnTo>
                    <a:pt x="2839212" y="279400"/>
                  </a:lnTo>
                  <a:lnTo>
                    <a:pt x="2839212" y="1397000"/>
                  </a:lnTo>
                  <a:lnTo>
                    <a:pt x="2835555" y="1442319"/>
                  </a:lnTo>
                  <a:lnTo>
                    <a:pt x="2824967" y="1485310"/>
                  </a:lnTo>
                  <a:lnTo>
                    <a:pt x="2808025" y="1525398"/>
                  </a:lnTo>
                  <a:lnTo>
                    <a:pt x="2785303" y="1562008"/>
                  </a:lnTo>
                  <a:lnTo>
                    <a:pt x="2757376" y="1594564"/>
                  </a:lnTo>
                  <a:lnTo>
                    <a:pt x="2724820" y="1622491"/>
                  </a:lnTo>
                  <a:lnTo>
                    <a:pt x="2688210" y="1645213"/>
                  </a:lnTo>
                  <a:lnTo>
                    <a:pt x="2648122" y="1662155"/>
                  </a:lnTo>
                  <a:lnTo>
                    <a:pt x="2605131" y="1672743"/>
                  </a:lnTo>
                  <a:lnTo>
                    <a:pt x="2559812" y="1676400"/>
                  </a:lnTo>
                  <a:lnTo>
                    <a:pt x="279412" y="1676400"/>
                  </a:lnTo>
                  <a:lnTo>
                    <a:pt x="234089" y="1672743"/>
                  </a:lnTo>
                  <a:lnTo>
                    <a:pt x="191095" y="1662155"/>
                  </a:lnTo>
                  <a:lnTo>
                    <a:pt x="151005" y="1645213"/>
                  </a:lnTo>
                  <a:lnTo>
                    <a:pt x="114394" y="1622491"/>
                  </a:lnTo>
                  <a:lnTo>
                    <a:pt x="81837" y="1594564"/>
                  </a:lnTo>
                  <a:lnTo>
                    <a:pt x="53909" y="1562008"/>
                  </a:lnTo>
                  <a:lnTo>
                    <a:pt x="31187" y="1525398"/>
                  </a:lnTo>
                  <a:lnTo>
                    <a:pt x="14244" y="1485310"/>
                  </a:lnTo>
                  <a:lnTo>
                    <a:pt x="3656" y="1442319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36675" y="1876170"/>
            <a:ext cx="1426210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58750" marR="5080" indent="-146685">
              <a:lnSpc>
                <a:spcPts val="3520"/>
              </a:lnSpc>
              <a:spcBef>
                <a:spcPts val="484"/>
              </a:spcBef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16.</a:t>
            </a:r>
            <a:r>
              <a:rPr sz="32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Hasil Utama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6803" y="3653028"/>
            <a:ext cx="4678680" cy="2307590"/>
          </a:xfrm>
          <a:prstGeom prst="rect">
            <a:avLst/>
          </a:prstGeom>
          <a:solidFill>
            <a:srgbClr val="C5DFB4"/>
          </a:solidFill>
          <a:ln w="9525">
            <a:solidFill>
              <a:srgbClr val="385622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1440" marR="18351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rlito"/>
                <a:cs typeface="Carlito"/>
              </a:rPr>
              <a:t>Hasil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analisis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uji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pearson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chi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square menunjukkan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bahwa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asupan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karbohidrat </a:t>
            </a:r>
            <a:r>
              <a:rPr sz="1800" dirty="0">
                <a:latin typeface="Carlito"/>
                <a:cs typeface="Carlito"/>
              </a:rPr>
              <a:t>memiliki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hubungan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yang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bermakna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dengan kontrol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kadar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gula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darah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pada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pasien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diabetes </a:t>
            </a:r>
            <a:r>
              <a:rPr sz="1800" dirty="0">
                <a:latin typeface="Carlito"/>
                <a:cs typeface="Carlito"/>
              </a:rPr>
              <a:t>melitus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(p&lt;0,05).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Namun,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analisis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uji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pearson </a:t>
            </a:r>
            <a:r>
              <a:rPr sz="1800" dirty="0">
                <a:latin typeface="Carlito"/>
                <a:cs typeface="Carlito"/>
              </a:rPr>
              <a:t>chi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square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menunjukkan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bahwa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asupan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protein </a:t>
            </a:r>
            <a:r>
              <a:rPr sz="1800" dirty="0">
                <a:latin typeface="Carlito"/>
                <a:cs typeface="Carlito"/>
              </a:rPr>
              <a:t>tidak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berhubungan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dengan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kontrol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kadar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gula </a:t>
            </a:r>
            <a:r>
              <a:rPr sz="1800" dirty="0">
                <a:latin typeface="Carlito"/>
                <a:cs typeface="Carlito"/>
              </a:rPr>
              <a:t>darah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pada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pasien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diabetes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melitus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(p&gt;0,05)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840" y="4157471"/>
            <a:ext cx="2616835" cy="1201420"/>
          </a:xfrm>
          <a:prstGeom prst="rect">
            <a:avLst/>
          </a:prstGeom>
          <a:solidFill>
            <a:srgbClr val="A9D18E"/>
          </a:solidFill>
          <a:ln w="9525">
            <a:solidFill>
              <a:srgbClr val="385622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 marR="107314">
              <a:lnSpc>
                <a:spcPct val="100000"/>
              </a:lnSpc>
              <a:spcBef>
                <a:spcPts val="245"/>
              </a:spcBef>
            </a:pPr>
            <a:r>
              <a:rPr sz="1800" spc="-20" dirty="0">
                <a:latin typeface="Carlito"/>
                <a:cs typeface="Carlito"/>
              </a:rPr>
              <a:t>Tujuan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: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ingin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mengetahui </a:t>
            </a:r>
            <a:r>
              <a:rPr sz="1800" dirty="0">
                <a:latin typeface="Carlito"/>
                <a:cs typeface="Carlito"/>
              </a:rPr>
              <a:t>hubungan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pola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makan </a:t>
            </a:r>
            <a:r>
              <a:rPr sz="1800" dirty="0">
                <a:latin typeface="Carlito"/>
                <a:cs typeface="Carlito"/>
              </a:rPr>
              <a:t>dengan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kadar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glukosa pasien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12694" y="4285234"/>
            <a:ext cx="982344" cy="617855"/>
            <a:chOff x="3012694" y="4285234"/>
            <a:chExt cx="982344" cy="617855"/>
          </a:xfrm>
        </p:grpSpPr>
        <p:sp>
          <p:nvSpPr>
            <p:cNvPr id="14" name="object 14"/>
            <p:cNvSpPr/>
            <p:nvPr/>
          </p:nvSpPr>
          <p:spPr>
            <a:xfrm>
              <a:off x="3019044" y="4291584"/>
              <a:ext cx="969644" cy="605155"/>
            </a:xfrm>
            <a:custGeom>
              <a:avLst/>
              <a:gdLst/>
              <a:ahLst/>
              <a:cxnLst/>
              <a:rect l="l" t="t" r="r" b="b"/>
              <a:pathLst>
                <a:path w="969645" h="605154">
                  <a:moveTo>
                    <a:pt x="666750" y="0"/>
                  </a:moveTo>
                  <a:lnTo>
                    <a:pt x="666750" y="151257"/>
                  </a:lnTo>
                  <a:lnTo>
                    <a:pt x="0" y="151257"/>
                  </a:lnTo>
                  <a:lnTo>
                    <a:pt x="0" y="453771"/>
                  </a:lnTo>
                  <a:lnTo>
                    <a:pt x="666750" y="453771"/>
                  </a:lnTo>
                  <a:lnTo>
                    <a:pt x="666750" y="605028"/>
                  </a:lnTo>
                  <a:lnTo>
                    <a:pt x="969264" y="302514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19044" y="4291584"/>
              <a:ext cx="969644" cy="605155"/>
            </a:xfrm>
            <a:custGeom>
              <a:avLst/>
              <a:gdLst/>
              <a:ahLst/>
              <a:cxnLst/>
              <a:rect l="l" t="t" r="r" b="b"/>
              <a:pathLst>
                <a:path w="969645" h="605154">
                  <a:moveTo>
                    <a:pt x="0" y="151257"/>
                  </a:moveTo>
                  <a:lnTo>
                    <a:pt x="666750" y="151257"/>
                  </a:lnTo>
                  <a:lnTo>
                    <a:pt x="666750" y="0"/>
                  </a:lnTo>
                  <a:lnTo>
                    <a:pt x="969264" y="302514"/>
                  </a:lnTo>
                  <a:lnTo>
                    <a:pt x="666750" y="605028"/>
                  </a:lnTo>
                  <a:lnTo>
                    <a:pt x="666750" y="453771"/>
                  </a:lnTo>
                  <a:lnTo>
                    <a:pt x="0" y="453771"/>
                  </a:lnTo>
                  <a:lnTo>
                    <a:pt x="0" y="151257"/>
                  </a:lnTo>
                  <a:close/>
                </a:path>
              </a:pathLst>
            </a:custGeom>
            <a:ln w="12700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91658"/>
            <a:ext cx="8614410" cy="1350645"/>
            <a:chOff x="0" y="5391658"/>
            <a:chExt cx="8614410" cy="1350645"/>
          </a:xfrm>
        </p:grpSpPr>
        <p:sp>
          <p:nvSpPr>
            <p:cNvPr id="3" name="object 3"/>
            <p:cNvSpPr/>
            <p:nvPr/>
          </p:nvSpPr>
          <p:spPr>
            <a:xfrm>
              <a:off x="3227831" y="5398008"/>
              <a:ext cx="5379720" cy="977265"/>
            </a:xfrm>
            <a:custGeom>
              <a:avLst/>
              <a:gdLst/>
              <a:ahLst/>
              <a:cxnLst/>
              <a:rect l="l" t="t" r="r" b="b"/>
              <a:pathLst>
                <a:path w="5379720" h="977264">
                  <a:moveTo>
                    <a:pt x="5216906" y="0"/>
                  </a:moveTo>
                  <a:lnTo>
                    <a:pt x="0" y="0"/>
                  </a:lnTo>
                  <a:lnTo>
                    <a:pt x="0" y="976883"/>
                  </a:lnTo>
                  <a:lnTo>
                    <a:pt x="5216906" y="976883"/>
                  </a:lnTo>
                  <a:lnTo>
                    <a:pt x="5260187" y="971067"/>
                  </a:lnTo>
                  <a:lnTo>
                    <a:pt x="5299079" y="954654"/>
                  </a:lnTo>
                  <a:lnTo>
                    <a:pt x="5332031" y="929195"/>
                  </a:lnTo>
                  <a:lnTo>
                    <a:pt x="5357490" y="896243"/>
                  </a:lnTo>
                  <a:lnTo>
                    <a:pt x="5373903" y="857351"/>
                  </a:lnTo>
                  <a:lnTo>
                    <a:pt x="5379720" y="814069"/>
                  </a:lnTo>
                  <a:lnTo>
                    <a:pt x="5379720" y="162813"/>
                  </a:lnTo>
                  <a:lnTo>
                    <a:pt x="5373903" y="119532"/>
                  </a:lnTo>
                  <a:lnTo>
                    <a:pt x="5357490" y="80640"/>
                  </a:lnTo>
                  <a:lnTo>
                    <a:pt x="5332031" y="47688"/>
                  </a:lnTo>
                  <a:lnTo>
                    <a:pt x="5299079" y="22229"/>
                  </a:lnTo>
                  <a:lnTo>
                    <a:pt x="5260187" y="5816"/>
                  </a:lnTo>
                  <a:lnTo>
                    <a:pt x="5216906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27831" y="5398008"/>
              <a:ext cx="5379720" cy="977265"/>
            </a:xfrm>
            <a:custGeom>
              <a:avLst/>
              <a:gdLst/>
              <a:ahLst/>
              <a:cxnLst/>
              <a:rect l="l" t="t" r="r" b="b"/>
              <a:pathLst>
                <a:path w="5379720" h="977264">
                  <a:moveTo>
                    <a:pt x="5379720" y="162813"/>
                  </a:moveTo>
                  <a:lnTo>
                    <a:pt x="5379720" y="814069"/>
                  </a:lnTo>
                  <a:lnTo>
                    <a:pt x="5373903" y="857351"/>
                  </a:lnTo>
                  <a:lnTo>
                    <a:pt x="5357490" y="896243"/>
                  </a:lnTo>
                  <a:lnTo>
                    <a:pt x="5332031" y="929195"/>
                  </a:lnTo>
                  <a:lnTo>
                    <a:pt x="5299079" y="954654"/>
                  </a:lnTo>
                  <a:lnTo>
                    <a:pt x="5260187" y="971067"/>
                  </a:lnTo>
                  <a:lnTo>
                    <a:pt x="5216906" y="976883"/>
                  </a:lnTo>
                  <a:lnTo>
                    <a:pt x="0" y="976883"/>
                  </a:lnTo>
                  <a:lnTo>
                    <a:pt x="0" y="0"/>
                  </a:lnTo>
                  <a:lnTo>
                    <a:pt x="5216906" y="0"/>
                  </a:lnTo>
                  <a:lnTo>
                    <a:pt x="5260187" y="5816"/>
                  </a:lnTo>
                  <a:lnTo>
                    <a:pt x="5299079" y="22229"/>
                  </a:lnTo>
                  <a:lnTo>
                    <a:pt x="5332031" y="47688"/>
                  </a:lnTo>
                  <a:lnTo>
                    <a:pt x="5357490" y="80640"/>
                  </a:lnTo>
                  <a:lnTo>
                    <a:pt x="5373903" y="119532"/>
                  </a:lnTo>
                  <a:lnTo>
                    <a:pt x="5379720" y="162813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90" dirty="0"/>
              <a:t>Pembahasan</a:t>
            </a:r>
            <a:r>
              <a:rPr sz="4800" spc="-180" dirty="0"/>
              <a:t> </a:t>
            </a:r>
            <a:r>
              <a:rPr sz="4800" spc="-25" dirty="0"/>
              <a:t>(1)</a:t>
            </a:r>
            <a:endParaRPr sz="4800"/>
          </a:p>
        </p:txBody>
      </p:sp>
      <p:grpSp>
        <p:nvGrpSpPr>
          <p:cNvPr id="6" name="object 6"/>
          <p:cNvGrpSpPr/>
          <p:nvPr/>
        </p:nvGrpSpPr>
        <p:grpSpPr>
          <a:xfrm>
            <a:off x="3221482" y="1599946"/>
            <a:ext cx="5392420" cy="991235"/>
            <a:chOff x="3221482" y="1599946"/>
            <a:chExt cx="5392420" cy="991235"/>
          </a:xfrm>
        </p:grpSpPr>
        <p:sp>
          <p:nvSpPr>
            <p:cNvPr id="7" name="object 7"/>
            <p:cNvSpPr/>
            <p:nvPr/>
          </p:nvSpPr>
          <p:spPr>
            <a:xfrm>
              <a:off x="3227832" y="1606296"/>
              <a:ext cx="5379720" cy="978535"/>
            </a:xfrm>
            <a:custGeom>
              <a:avLst/>
              <a:gdLst/>
              <a:ahLst/>
              <a:cxnLst/>
              <a:rect l="l" t="t" r="r" b="b"/>
              <a:pathLst>
                <a:path w="5379720" h="978535">
                  <a:moveTo>
                    <a:pt x="5216652" y="0"/>
                  </a:moveTo>
                  <a:lnTo>
                    <a:pt x="0" y="0"/>
                  </a:lnTo>
                  <a:lnTo>
                    <a:pt x="0" y="978407"/>
                  </a:lnTo>
                  <a:lnTo>
                    <a:pt x="5216652" y="978407"/>
                  </a:lnTo>
                  <a:lnTo>
                    <a:pt x="5259996" y="972581"/>
                  </a:lnTo>
                  <a:lnTo>
                    <a:pt x="5298948" y="956140"/>
                  </a:lnTo>
                  <a:lnTo>
                    <a:pt x="5331952" y="930640"/>
                  </a:lnTo>
                  <a:lnTo>
                    <a:pt x="5357452" y="897635"/>
                  </a:lnTo>
                  <a:lnTo>
                    <a:pt x="5373893" y="858684"/>
                  </a:lnTo>
                  <a:lnTo>
                    <a:pt x="5379720" y="815339"/>
                  </a:lnTo>
                  <a:lnTo>
                    <a:pt x="5379720" y="163067"/>
                  </a:lnTo>
                  <a:lnTo>
                    <a:pt x="5373893" y="119723"/>
                  </a:lnTo>
                  <a:lnTo>
                    <a:pt x="5357452" y="80772"/>
                  </a:lnTo>
                  <a:lnTo>
                    <a:pt x="5331952" y="47767"/>
                  </a:lnTo>
                  <a:lnTo>
                    <a:pt x="5298948" y="22267"/>
                  </a:lnTo>
                  <a:lnTo>
                    <a:pt x="5259996" y="5826"/>
                  </a:lnTo>
                  <a:lnTo>
                    <a:pt x="5216652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27832" y="1606296"/>
              <a:ext cx="5379720" cy="978535"/>
            </a:xfrm>
            <a:custGeom>
              <a:avLst/>
              <a:gdLst/>
              <a:ahLst/>
              <a:cxnLst/>
              <a:rect l="l" t="t" r="r" b="b"/>
              <a:pathLst>
                <a:path w="5379720" h="978535">
                  <a:moveTo>
                    <a:pt x="5379720" y="163067"/>
                  </a:moveTo>
                  <a:lnTo>
                    <a:pt x="5379720" y="815339"/>
                  </a:lnTo>
                  <a:lnTo>
                    <a:pt x="5373893" y="858684"/>
                  </a:lnTo>
                  <a:lnTo>
                    <a:pt x="5357452" y="897635"/>
                  </a:lnTo>
                  <a:lnTo>
                    <a:pt x="5331952" y="930640"/>
                  </a:lnTo>
                  <a:lnTo>
                    <a:pt x="5298948" y="956140"/>
                  </a:lnTo>
                  <a:lnTo>
                    <a:pt x="5259996" y="972581"/>
                  </a:lnTo>
                  <a:lnTo>
                    <a:pt x="5216652" y="978407"/>
                  </a:lnTo>
                  <a:lnTo>
                    <a:pt x="0" y="978407"/>
                  </a:lnTo>
                  <a:lnTo>
                    <a:pt x="0" y="0"/>
                  </a:lnTo>
                  <a:lnTo>
                    <a:pt x="5216652" y="0"/>
                  </a:lnTo>
                  <a:lnTo>
                    <a:pt x="5259996" y="5826"/>
                  </a:lnTo>
                  <a:lnTo>
                    <a:pt x="5298948" y="22267"/>
                  </a:lnTo>
                  <a:lnTo>
                    <a:pt x="5331952" y="47767"/>
                  </a:lnTo>
                  <a:lnTo>
                    <a:pt x="5357452" y="80772"/>
                  </a:lnTo>
                  <a:lnTo>
                    <a:pt x="5373893" y="119723"/>
                  </a:lnTo>
                  <a:lnTo>
                    <a:pt x="5379720" y="163067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62654" y="1973707"/>
            <a:ext cx="3193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rlito"/>
                <a:cs typeface="Carlito"/>
              </a:rPr>
              <a:t>Ringkas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hasil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utama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dan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sesuaikan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dengan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tujuan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4818" y="1418589"/>
            <a:ext cx="3039745" cy="1235075"/>
            <a:chOff x="194818" y="1418589"/>
            <a:chExt cx="3039745" cy="1235075"/>
          </a:xfrm>
        </p:grpSpPr>
        <p:sp>
          <p:nvSpPr>
            <p:cNvPr id="11" name="object 11"/>
            <p:cNvSpPr/>
            <p:nvPr/>
          </p:nvSpPr>
          <p:spPr>
            <a:xfrm>
              <a:off x="201168" y="1424939"/>
              <a:ext cx="3027045" cy="1222375"/>
            </a:xfrm>
            <a:custGeom>
              <a:avLst/>
              <a:gdLst/>
              <a:ahLst/>
              <a:cxnLst/>
              <a:rect l="l" t="t" r="r" b="b"/>
              <a:pathLst>
                <a:path w="3027045" h="1222375">
                  <a:moveTo>
                    <a:pt x="2822956" y="0"/>
                  </a:moveTo>
                  <a:lnTo>
                    <a:pt x="203708" y="0"/>
                  </a:lnTo>
                  <a:lnTo>
                    <a:pt x="156998" y="5379"/>
                  </a:lnTo>
                  <a:lnTo>
                    <a:pt x="114120" y="20702"/>
                  </a:lnTo>
                  <a:lnTo>
                    <a:pt x="76297" y="44746"/>
                  </a:lnTo>
                  <a:lnTo>
                    <a:pt x="44750" y="76291"/>
                  </a:lnTo>
                  <a:lnTo>
                    <a:pt x="20704" y="114114"/>
                  </a:lnTo>
                  <a:lnTo>
                    <a:pt x="5379" y="156994"/>
                  </a:lnTo>
                  <a:lnTo>
                    <a:pt x="0" y="203708"/>
                  </a:lnTo>
                  <a:lnTo>
                    <a:pt x="0" y="1018539"/>
                  </a:lnTo>
                  <a:lnTo>
                    <a:pt x="5379" y="1065253"/>
                  </a:lnTo>
                  <a:lnTo>
                    <a:pt x="20704" y="1108133"/>
                  </a:lnTo>
                  <a:lnTo>
                    <a:pt x="44750" y="1145956"/>
                  </a:lnTo>
                  <a:lnTo>
                    <a:pt x="76297" y="1177501"/>
                  </a:lnTo>
                  <a:lnTo>
                    <a:pt x="114120" y="1201545"/>
                  </a:lnTo>
                  <a:lnTo>
                    <a:pt x="156998" y="1216868"/>
                  </a:lnTo>
                  <a:lnTo>
                    <a:pt x="203708" y="1222248"/>
                  </a:lnTo>
                  <a:lnTo>
                    <a:pt x="2822956" y="1222248"/>
                  </a:lnTo>
                  <a:lnTo>
                    <a:pt x="2869669" y="1216868"/>
                  </a:lnTo>
                  <a:lnTo>
                    <a:pt x="2912549" y="1201545"/>
                  </a:lnTo>
                  <a:lnTo>
                    <a:pt x="2950372" y="1177501"/>
                  </a:lnTo>
                  <a:lnTo>
                    <a:pt x="2981917" y="1145956"/>
                  </a:lnTo>
                  <a:lnTo>
                    <a:pt x="3005961" y="1108133"/>
                  </a:lnTo>
                  <a:lnTo>
                    <a:pt x="3021284" y="1065253"/>
                  </a:lnTo>
                  <a:lnTo>
                    <a:pt x="3026664" y="1018539"/>
                  </a:lnTo>
                  <a:lnTo>
                    <a:pt x="3026664" y="203708"/>
                  </a:lnTo>
                  <a:lnTo>
                    <a:pt x="3021284" y="156994"/>
                  </a:lnTo>
                  <a:lnTo>
                    <a:pt x="3005961" y="114114"/>
                  </a:lnTo>
                  <a:lnTo>
                    <a:pt x="2981917" y="76291"/>
                  </a:lnTo>
                  <a:lnTo>
                    <a:pt x="2950372" y="44746"/>
                  </a:lnTo>
                  <a:lnTo>
                    <a:pt x="2912549" y="20702"/>
                  </a:lnTo>
                  <a:lnTo>
                    <a:pt x="2869669" y="5379"/>
                  </a:lnTo>
                  <a:lnTo>
                    <a:pt x="28229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1168" y="1424939"/>
              <a:ext cx="3027045" cy="1222375"/>
            </a:xfrm>
            <a:custGeom>
              <a:avLst/>
              <a:gdLst/>
              <a:ahLst/>
              <a:cxnLst/>
              <a:rect l="l" t="t" r="r" b="b"/>
              <a:pathLst>
                <a:path w="3027045" h="1222375">
                  <a:moveTo>
                    <a:pt x="0" y="203708"/>
                  </a:moveTo>
                  <a:lnTo>
                    <a:pt x="5379" y="156994"/>
                  </a:lnTo>
                  <a:lnTo>
                    <a:pt x="20704" y="114114"/>
                  </a:lnTo>
                  <a:lnTo>
                    <a:pt x="44750" y="76291"/>
                  </a:lnTo>
                  <a:lnTo>
                    <a:pt x="76297" y="44746"/>
                  </a:lnTo>
                  <a:lnTo>
                    <a:pt x="114120" y="20702"/>
                  </a:lnTo>
                  <a:lnTo>
                    <a:pt x="156998" y="5379"/>
                  </a:lnTo>
                  <a:lnTo>
                    <a:pt x="203708" y="0"/>
                  </a:lnTo>
                  <a:lnTo>
                    <a:pt x="2822956" y="0"/>
                  </a:lnTo>
                  <a:lnTo>
                    <a:pt x="2869669" y="5379"/>
                  </a:lnTo>
                  <a:lnTo>
                    <a:pt x="2912549" y="20702"/>
                  </a:lnTo>
                  <a:lnTo>
                    <a:pt x="2950372" y="44746"/>
                  </a:lnTo>
                  <a:lnTo>
                    <a:pt x="2981917" y="76291"/>
                  </a:lnTo>
                  <a:lnTo>
                    <a:pt x="3005961" y="114114"/>
                  </a:lnTo>
                  <a:lnTo>
                    <a:pt x="3021284" y="156994"/>
                  </a:lnTo>
                  <a:lnTo>
                    <a:pt x="3026664" y="203708"/>
                  </a:lnTo>
                  <a:lnTo>
                    <a:pt x="3026664" y="1018539"/>
                  </a:lnTo>
                  <a:lnTo>
                    <a:pt x="3021284" y="1065253"/>
                  </a:lnTo>
                  <a:lnTo>
                    <a:pt x="3005961" y="1108133"/>
                  </a:lnTo>
                  <a:lnTo>
                    <a:pt x="2981917" y="1145956"/>
                  </a:lnTo>
                  <a:lnTo>
                    <a:pt x="2950372" y="1177501"/>
                  </a:lnTo>
                  <a:lnTo>
                    <a:pt x="2912549" y="1201545"/>
                  </a:lnTo>
                  <a:lnTo>
                    <a:pt x="2869669" y="1216868"/>
                  </a:lnTo>
                  <a:lnTo>
                    <a:pt x="2822956" y="1222248"/>
                  </a:lnTo>
                  <a:lnTo>
                    <a:pt x="203708" y="1222248"/>
                  </a:lnTo>
                  <a:lnTo>
                    <a:pt x="156998" y="1216868"/>
                  </a:lnTo>
                  <a:lnTo>
                    <a:pt x="114120" y="1201545"/>
                  </a:lnTo>
                  <a:lnTo>
                    <a:pt x="76297" y="1177501"/>
                  </a:lnTo>
                  <a:lnTo>
                    <a:pt x="44750" y="1145956"/>
                  </a:lnTo>
                  <a:lnTo>
                    <a:pt x="20704" y="1108133"/>
                  </a:lnTo>
                  <a:lnTo>
                    <a:pt x="5379" y="1065253"/>
                  </a:lnTo>
                  <a:lnTo>
                    <a:pt x="0" y="1018539"/>
                  </a:lnTo>
                  <a:lnTo>
                    <a:pt x="0" y="20370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52880" y="1878583"/>
            <a:ext cx="1321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18.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Hasil</a:t>
            </a: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Utama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21482" y="2823717"/>
            <a:ext cx="5392420" cy="991235"/>
            <a:chOff x="3221482" y="2823717"/>
            <a:chExt cx="5392420" cy="991235"/>
          </a:xfrm>
        </p:grpSpPr>
        <p:sp>
          <p:nvSpPr>
            <p:cNvPr id="15" name="object 15"/>
            <p:cNvSpPr/>
            <p:nvPr/>
          </p:nvSpPr>
          <p:spPr>
            <a:xfrm>
              <a:off x="3227832" y="2830067"/>
              <a:ext cx="5379720" cy="978535"/>
            </a:xfrm>
            <a:custGeom>
              <a:avLst/>
              <a:gdLst/>
              <a:ahLst/>
              <a:cxnLst/>
              <a:rect l="l" t="t" r="r" b="b"/>
              <a:pathLst>
                <a:path w="5379720" h="978535">
                  <a:moveTo>
                    <a:pt x="5216652" y="0"/>
                  </a:moveTo>
                  <a:lnTo>
                    <a:pt x="0" y="0"/>
                  </a:lnTo>
                  <a:lnTo>
                    <a:pt x="0" y="978408"/>
                  </a:lnTo>
                  <a:lnTo>
                    <a:pt x="5216652" y="978408"/>
                  </a:lnTo>
                  <a:lnTo>
                    <a:pt x="5259996" y="972581"/>
                  </a:lnTo>
                  <a:lnTo>
                    <a:pt x="5298948" y="956140"/>
                  </a:lnTo>
                  <a:lnTo>
                    <a:pt x="5331952" y="930640"/>
                  </a:lnTo>
                  <a:lnTo>
                    <a:pt x="5357452" y="897636"/>
                  </a:lnTo>
                  <a:lnTo>
                    <a:pt x="5373893" y="858684"/>
                  </a:lnTo>
                  <a:lnTo>
                    <a:pt x="5379720" y="815340"/>
                  </a:lnTo>
                  <a:lnTo>
                    <a:pt x="5379720" y="163068"/>
                  </a:lnTo>
                  <a:lnTo>
                    <a:pt x="5373893" y="119723"/>
                  </a:lnTo>
                  <a:lnTo>
                    <a:pt x="5357452" y="80772"/>
                  </a:lnTo>
                  <a:lnTo>
                    <a:pt x="5331952" y="47767"/>
                  </a:lnTo>
                  <a:lnTo>
                    <a:pt x="5298948" y="22267"/>
                  </a:lnTo>
                  <a:lnTo>
                    <a:pt x="5259996" y="5826"/>
                  </a:lnTo>
                  <a:lnTo>
                    <a:pt x="5216652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27832" y="2830067"/>
              <a:ext cx="5379720" cy="978535"/>
            </a:xfrm>
            <a:custGeom>
              <a:avLst/>
              <a:gdLst/>
              <a:ahLst/>
              <a:cxnLst/>
              <a:rect l="l" t="t" r="r" b="b"/>
              <a:pathLst>
                <a:path w="5379720" h="978535">
                  <a:moveTo>
                    <a:pt x="5379720" y="163068"/>
                  </a:moveTo>
                  <a:lnTo>
                    <a:pt x="5379720" y="815340"/>
                  </a:lnTo>
                  <a:lnTo>
                    <a:pt x="5373893" y="858684"/>
                  </a:lnTo>
                  <a:lnTo>
                    <a:pt x="5357452" y="897636"/>
                  </a:lnTo>
                  <a:lnTo>
                    <a:pt x="5331952" y="930640"/>
                  </a:lnTo>
                  <a:lnTo>
                    <a:pt x="5298948" y="956140"/>
                  </a:lnTo>
                  <a:lnTo>
                    <a:pt x="5259996" y="972581"/>
                  </a:lnTo>
                  <a:lnTo>
                    <a:pt x="5216652" y="978408"/>
                  </a:lnTo>
                  <a:lnTo>
                    <a:pt x="0" y="978408"/>
                  </a:lnTo>
                  <a:lnTo>
                    <a:pt x="0" y="0"/>
                  </a:lnTo>
                  <a:lnTo>
                    <a:pt x="5216652" y="0"/>
                  </a:lnTo>
                  <a:lnTo>
                    <a:pt x="5259996" y="5826"/>
                  </a:lnTo>
                  <a:lnTo>
                    <a:pt x="5298948" y="22267"/>
                  </a:lnTo>
                  <a:lnTo>
                    <a:pt x="5331952" y="47767"/>
                  </a:lnTo>
                  <a:lnTo>
                    <a:pt x="5357452" y="80772"/>
                  </a:lnTo>
                  <a:lnTo>
                    <a:pt x="5373893" y="119723"/>
                  </a:lnTo>
                  <a:lnTo>
                    <a:pt x="5379720" y="163068"/>
                  </a:lnTo>
                  <a:close/>
                </a:path>
              </a:pathLst>
            </a:custGeom>
            <a:ln w="12700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462654" y="3114294"/>
            <a:ext cx="474091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ts val="132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Carlito"/>
                <a:cs typeface="Carlito"/>
              </a:rPr>
              <a:t>Paparkan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keterbatasan</a:t>
            </a:r>
            <a:r>
              <a:rPr sz="1200" spc="-4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penelitian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yang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terjadi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(termasuk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potensi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bias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spc="-20" dirty="0">
                <a:latin typeface="Carlito"/>
                <a:cs typeface="Carlito"/>
              </a:rPr>
              <a:t>yang ada).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4818" y="2701798"/>
            <a:ext cx="3039745" cy="1235075"/>
            <a:chOff x="194818" y="2701798"/>
            <a:chExt cx="3039745" cy="1235075"/>
          </a:xfrm>
        </p:grpSpPr>
        <p:sp>
          <p:nvSpPr>
            <p:cNvPr id="19" name="object 19"/>
            <p:cNvSpPr/>
            <p:nvPr/>
          </p:nvSpPr>
          <p:spPr>
            <a:xfrm>
              <a:off x="201168" y="2708148"/>
              <a:ext cx="3027045" cy="1222375"/>
            </a:xfrm>
            <a:custGeom>
              <a:avLst/>
              <a:gdLst/>
              <a:ahLst/>
              <a:cxnLst/>
              <a:rect l="l" t="t" r="r" b="b"/>
              <a:pathLst>
                <a:path w="3027045" h="1222375">
                  <a:moveTo>
                    <a:pt x="2822956" y="0"/>
                  </a:moveTo>
                  <a:lnTo>
                    <a:pt x="203708" y="0"/>
                  </a:lnTo>
                  <a:lnTo>
                    <a:pt x="156998" y="5379"/>
                  </a:lnTo>
                  <a:lnTo>
                    <a:pt x="114120" y="20702"/>
                  </a:lnTo>
                  <a:lnTo>
                    <a:pt x="76297" y="44746"/>
                  </a:lnTo>
                  <a:lnTo>
                    <a:pt x="44750" y="76291"/>
                  </a:lnTo>
                  <a:lnTo>
                    <a:pt x="20704" y="114114"/>
                  </a:lnTo>
                  <a:lnTo>
                    <a:pt x="5379" y="156994"/>
                  </a:lnTo>
                  <a:lnTo>
                    <a:pt x="0" y="203707"/>
                  </a:lnTo>
                  <a:lnTo>
                    <a:pt x="0" y="1018539"/>
                  </a:lnTo>
                  <a:lnTo>
                    <a:pt x="5379" y="1065253"/>
                  </a:lnTo>
                  <a:lnTo>
                    <a:pt x="20704" y="1108133"/>
                  </a:lnTo>
                  <a:lnTo>
                    <a:pt x="44750" y="1145956"/>
                  </a:lnTo>
                  <a:lnTo>
                    <a:pt x="76297" y="1177501"/>
                  </a:lnTo>
                  <a:lnTo>
                    <a:pt x="114120" y="1201545"/>
                  </a:lnTo>
                  <a:lnTo>
                    <a:pt x="156998" y="1216868"/>
                  </a:lnTo>
                  <a:lnTo>
                    <a:pt x="203708" y="1222247"/>
                  </a:lnTo>
                  <a:lnTo>
                    <a:pt x="2822956" y="1222247"/>
                  </a:lnTo>
                  <a:lnTo>
                    <a:pt x="2869669" y="1216868"/>
                  </a:lnTo>
                  <a:lnTo>
                    <a:pt x="2912549" y="1201545"/>
                  </a:lnTo>
                  <a:lnTo>
                    <a:pt x="2950372" y="1177501"/>
                  </a:lnTo>
                  <a:lnTo>
                    <a:pt x="2981917" y="1145956"/>
                  </a:lnTo>
                  <a:lnTo>
                    <a:pt x="3005961" y="1108133"/>
                  </a:lnTo>
                  <a:lnTo>
                    <a:pt x="3021284" y="1065253"/>
                  </a:lnTo>
                  <a:lnTo>
                    <a:pt x="3026664" y="1018539"/>
                  </a:lnTo>
                  <a:lnTo>
                    <a:pt x="3026664" y="203707"/>
                  </a:lnTo>
                  <a:lnTo>
                    <a:pt x="3021284" y="156994"/>
                  </a:lnTo>
                  <a:lnTo>
                    <a:pt x="3005961" y="114114"/>
                  </a:lnTo>
                  <a:lnTo>
                    <a:pt x="2981917" y="76291"/>
                  </a:lnTo>
                  <a:lnTo>
                    <a:pt x="2950372" y="44746"/>
                  </a:lnTo>
                  <a:lnTo>
                    <a:pt x="2912549" y="20702"/>
                  </a:lnTo>
                  <a:lnTo>
                    <a:pt x="2869669" y="5379"/>
                  </a:lnTo>
                  <a:lnTo>
                    <a:pt x="282295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1168" y="2708148"/>
              <a:ext cx="3027045" cy="1222375"/>
            </a:xfrm>
            <a:custGeom>
              <a:avLst/>
              <a:gdLst/>
              <a:ahLst/>
              <a:cxnLst/>
              <a:rect l="l" t="t" r="r" b="b"/>
              <a:pathLst>
                <a:path w="3027045" h="1222375">
                  <a:moveTo>
                    <a:pt x="0" y="203707"/>
                  </a:moveTo>
                  <a:lnTo>
                    <a:pt x="5379" y="156994"/>
                  </a:lnTo>
                  <a:lnTo>
                    <a:pt x="20704" y="114114"/>
                  </a:lnTo>
                  <a:lnTo>
                    <a:pt x="44750" y="76291"/>
                  </a:lnTo>
                  <a:lnTo>
                    <a:pt x="76297" y="44746"/>
                  </a:lnTo>
                  <a:lnTo>
                    <a:pt x="114120" y="20702"/>
                  </a:lnTo>
                  <a:lnTo>
                    <a:pt x="156998" y="5379"/>
                  </a:lnTo>
                  <a:lnTo>
                    <a:pt x="203708" y="0"/>
                  </a:lnTo>
                  <a:lnTo>
                    <a:pt x="2822956" y="0"/>
                  </a:lnTo>
                  <a:lnTo>
                    <a:pt x="2869669" y="5379"/>
                  </a:lnTo>
                  <a:lnTo>
                    <a:pt x="2912549" y="20702"/>
                  </a:lnTo>
                  <a:lnTo>
                    <a:pt x="2950372" y="44746"/>
                  </a:lnTo>
                  <a:lnTo>
                    <a:pt x="2981917" y="76291"/>
                  </a:lnTo>
                  <a:lnTo>
                    <a:pt x="3005961" y="114114"/>
                  </a:lnTo>
                  <a:lnTo>
                    <a:pt x="3021284" y="156994"/>
                  </a:lnTo>
                  <a:lnTo>
                    <a:pt x="3026664" y="203707"/>
                  </a:lnTo>
                  <a:lnTo>
                    <a:pt x="3026664" y="1018539"/>
                  </a:lnTo>
                  <a:lnTo>
                    <a:pt x="3021284" y="1065253"/>
                  </a:lnTo>
                  <a:lnTo>
                    <a:pt x="3005961" y="1108133"/>
                  </a:lnTo>
                  <a:lnTo>
                    <a:pt x="2981917" y="1145956"/>
                  </a:lnTo>
                  <a:lnTo>
                    <a:pt x="2950372" y="1177501"/>
                  </a:lnTo>
                  <a:lnTo>
                    <a:pt x="2912549" y="1201545"/>
                  </a:lnTo>
                  <a:lnTo>
                    <a:pt x="2869669" y="1216868"/>
                  </a:lnTo>
                  <a:lnTo>
                    <a:pt x="2822956" y="1222247"/>
                  </a:lnTo>
                  <a:lnTo>
                    <a:pt x="203708" y="1222247"/>
                  </a:lnTo>
                  <a:lnTo>
                    <a:pt x="156998" y="1216868"/>
                  </a:lnTo>
                  <a:lnTo>
                    <a:pt x="114120" y="1201545"/>
                  </a:lnTo>
                  <a:lnTo>
                    <a:pt x="76297" y="1177501"/>
                  </a:lnTo>
                  <a:lnTo>
                    <a:pt x="44750" y="1145956"/>
                  </a:lnTo>
                  <a:lnTo>
                    <a:pt x="20704" y="1108133"/>
                  </a:lnTo>
                  <a:lnTo>
                    <a:pt x="5379" y="1065253"/>
                  </a:lnTo>
                  <a:lnTo>
                    <a:pt x="0" y="1018539"/>
                  </a:lnTo>
                  <a:lnTo>
                    <a:pt x="0" y="2037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05636" y="3162426"/>
            <a:ext cx="1416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19.</a:t>
            </a: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Keterbatasan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21482" y="4108450"/>
            <a:ext cx="5392420" cy="989965"/>
            <a:chOff x="3221482" y="4108450"/>
            <a:chExt cx="5392420" cy="989965"/>
          </a:xfrm>
        </p:grpSpPr>
        <p:sp>
          <p:nvSpPr>
            <p:cNvPr id="23" name="object 23"/>
            <p:cNvSpPr/>
            <p:nvPr/>
          </p:nvSpPr>
          <p:spPr>
            <a:xfrm>
              <a:off x="3227832" y="4114800"/>
              <a:ext cx="5379720" cy="977265"/>
            </a:xfrm>
            <a:custGeom>
              <a:avLst/>
              <a:gdLst/>
              <a:ahLst/>
              <a:cxnLst/>
              <a:rect l="l" t="t" r="r" b="b"/>
              <a:pathLst>
                <a:path w="5379720" h="977264">
                  <a:moveTo>
                    <a:pt x="5216906" y="0"/>
                  </a:moveTo>
                  <a:lnTo>
                    <a:pt x="0" y="0"/>
                  </a:lnTo>
                  <a:lnTo>
                    <a:pt x="0" y="976883"/>
                  </a:lnTo>
                  <a:lnTo>
                    <a:pt x="5216906" y="976883"/>
                  </a:lnTo>
                  <a:lnTo>
                    <a:pt x="5260187" y="971067"/>
                  </a:lnTo>
                  <a:lnTo>
                    <a:pt x="5299079" y="954654"/>
                  </a:lnTo>
                  <a:lnTo>
                    <a:pt x="5332031" y="929195"/>
                  </a:lnTo>
                  <a:lnTo>
                    <a:pt x="5357490" y="896243"/>
                  </a:lnTo>
                  <a:lnTo>
                    <a:pt x="5373903" y="857351"/>
                  </a:lnTo>
                  <a:lnTo>
                    <a:pt x="5379720" y="814069"/>
                  </a:lnTo>
                  <a:lnTo>
                    <a:pt x="5379720" y="162813"/>
                  </a:lnTo>
                  <a:lnTo>
                    <a:pt x="5373903" y="119532"/>
                  </a:lnTo>
                  <a:lnTo>
                    <a:pt x="5357490" y="80640"/>
                  </a:lnTo>
                  <a:lnTo>
                    <a:pt x="5332031" y="47688"/>
                  </a:lnTo>
                  <a:lnTo>
                    <a:pt x="5299079" y="22229"/>
                  </a:lnTo>
                  <a:lnTo>
                    <a:pt x="5260187" y="5816"/>
                  </a:lnTo>
                  <a:lnTo>
                    <a:pt x="5216906" y="0"/>
                  </a:lnTo>
                  <a:close/>
                </a:path>
              </a:pathLst>
            </a:custGeom>
            <a:solidFill>
              <a:srgbClr val="FFE8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27832" y="4114800"/>
              <a:ext cx="5379720" cy="977265"/>
            </a:xfrm>
            <a:custGeom>
              <a:avLst/>
              <a:gdLst/>
              <a:ahLst/>
              <a:cxnLst/>
              <a:rect l="l" t="t" r="r" b="b"/>
              <a:pathLst>
                <a:path w="5379720" h="977264">
                  <a:moveTo>
                    <a:pt x="5379720" y="162813"/>
                  </a:moveTo>
                  <a:lnTo>
                    <a:pt x="5379720" y="814069"/>
                  </a:lnTo>
                  <a:lnTo>
                    <a:pt x="5373903" y="857351"/>
                  </a:lnTo>
                  <a:lnTo>
                    <a:pt x="5357490" y="896243"/>
                  </a:lnTo>
                  <a:lnTo>
                    <a:pt x="5332031" y="929195"/>
                  </a:lnTo>
                  <a:lnTo>
                    <a:pt x="5299079" y="954654"/>
                  </a:lnTo>
                  <a:lnTo>
                    <a:pt x="5260187" y="971067"/>
                  </a:lnTo>
                  <a:lnTo>
                    <a:pt x="5216906" y="976883"/>
                  </a:lnTo>
                  <a:lnTo>
                    <a:pt x="0" y="976883"/>
                  </a:lnTo>
                  <a:lnTo>
                    <a:pt x="0" y="0"/>
                  </a:lnTo>
                  <a:lnTo>
                    <a:pt x="5216906" y="0"/>
                  </a:lnTo>
                  <a:lnTo>
                    <a:pt x="5260187" y="5816"/>
                  </a:lnTo>
                  <a:lnTo>
                    <a:pt x="5299079" y="22229"/>
                  </a:lnTo>
                  <a:lnTo>
                    <a:pt x="5332031" y="47688"/>
                  </a:lnTo>
                  <a:lnTo>
                    <a:pt x="5357490" y="80640"/>
                  </a:lnTo>
                  <a:lnTo>
                    <a:pt x="5373903" y="119532"/>
                  </a:lnTo>
                  <a:lnTo>
                    <a:pt x="5379720" y="162813"/>
                  </a:lnTo>
                  <a:close/>
                </a:path>
              </a:pathLst>
            </a:custGeom>
            <a:ln w="12700">
              <a:solidFill>
                <a:srgbClr val="FFE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62654" y="4481576"/>
            <a:ext cx="4796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rlito"/>
                <a:cs typeface="Carlito"/>
              </a:rPr>
              <a:t>Bandingkan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hasil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dengan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penelitian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lain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dan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jelaskan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dengan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teori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yang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spc="-25" dirty="0">
                <a:latin typeface="Carlito"/>
                <a:cs typeface="Carlito"/>
              </a:rPr>
              <a:t>ada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4818" y="3985005"/>
            <a:ext cx="3039745" cy="1235075"/>
            <a:chOff x="194818" y="3985005"/>
            <a:chExt cx="3039745" cy="1235075"/>
          </a:xfrm>
        </p:grpSpPr>
        <p:sp>
          <p:nvSpPr>
            <p:cNvPr id="27" name="object 27"/>
            <p:cNvSpPr/>
            <p:nvPr/>
          </p:nvSpPr>
          <p:spPr>
            <a:xfrm>
              <a:off x="201168" y="3991355"/>
              <a:ext cx="3027045" cy="1222375"/>
            </a:xfrm>
            <a:custGeom>
              <a:avLst/>
              <a:gdLst/>
              <a:ahLst/>
              <a:cxnLst/>
              <a:rect l="l" t="t" r="r" b="b"/>
              <a:pathLst>
                <a:path w="3027045" h="1222375">
                  <a:moveTo>
                    <a:pt x="2822956" y="0"/>
                  </a:moveTo>
                  <a:lnTo>
                    <a:pt x="203708" y="0"/>
                  </a:lnTo>
                  <a:lnTo>
                    <a:pt x="156998" y="5379"/>
                  </a:lnTo>
                  <a:lnTo>
                    <a:pt x="114120" y="20702"/>
                  </a:lnTo>
                  <a:lnTo>
                    <a:pt x="76297" y="44746"/>
                  </a:lnTo>
                  <a:lnTo>
                    <a:pt x="44750" y="76291"/>
                  </a:lnTo>
                  <a:lnTo>
                    <a:pt x="20704" y="114114"/>
                  </a:lnTo>
                  <a:lnTo>
                    <a:pt x="5379" y="156994"/>
                  </a:lnTo>
                  <a:lnTo>
                    <a:pt x="0" y="203708"/>
                  </a:lnTo>
                  <a:lnTo>
                    <a:pt x="0" y="1018540"/>
                  </a:lnTo>
                  <a:lnTo>
                    <a:pt x="5379" y="1065253"/>
                  </a:lnTo>
                  <a:lnTo>
                    <a:pt x="20704" y="1108133"/>
                  </a:lnTo>
                  <a:lnTo>
                    <a:pt x="44750" y="1145956"/>
                  </a:lnTo>
                  <a:lnTo>
                    <a:pt x="76297" y="1177501"/>
                  </a:lnTo>
                  <a:lnTo>
                    <a:pt x="114120" y="1201545"/>
                  </a:lnTo>
                  <a:lnTo>
                    <a:pt x="156998" y="1216868"/>
                  </a:lnTo>
                  <a:lnTo>
                    <a:pt x="203708" y="1222248"/>
                  </a:lnTo>
                  <a:lnTo>
                    <a:pt x="2822956" y="1222248"/>
                  </a:lnTo>
                  <a:lnTo>
                    <a:pt x="2869669" y="1216868"/>
                  </a:lnTo>
                  <a:lnTo>
                    <a:pt x="2912549" y="1201545"/>
                  </a:lnTo>
                  <a:lnTo>
                    <a:pt x="2950372" y="1177501"/>
                  </a:lnTo>
                  <a:lnTo>
                    <a:pt x="2981917" y="1145956"/>
                  </a:lnTo>
                  <a:lnTo>
                    <a:pt x="3005961" y="1108133"/>
                  </a:lnTo>
                  <a:lnTo>
                    <a:pt x="3021284" y="1065253"/>
                  </a:lnTo>
                  <a:lnTo>
                    <a:pt x="3026664" y="1018540"/>
                  </a:lnTo>
                  <a:lnTo>
                    <a:pt x="3026664" y="203708"/>
                  </a:lnTo>
                  <a:lnTo>
                    <a:pt x="3021284" y="156994"/>
                  </a:lnTo>
                  <a:lnTo>
                    <a:pt x="3005961" y="114114"/>
                  </a:lnTo>
                  <a:lnTo>
                    <a:pt x="2981917" y="76291"/>
                  </a:lnTo>
                  <a:lnTo>
                    <a:pt x="2950372" y="44746"/>
                  </a:lnTo>
                  <a:lnTo>
                    <a:pt x="2912549" y="20702"/>
                  </a:lnTo>
                  <a:lnTo>
                    <a:pt x="2869669" y="5379"/>
                  </a:lnTo>
                  <a:lnTo>
                    <a:pt x="28229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1168" y="3991355"/>
              <a:ext cx="3027045" cy="1222375"/>
            </a:xfrm>
            <a:custGeom>
              <a:avLst/>
              <a:gdLst/>
              <a:ahLst/>
              <a:cxnLst/>
              <a:rect l="l" t="t" r="r" b="b"/>
              <a:pathLst>
                <a:path w="3027045" h="1222375">
                  <a:moveTo>
                    <a:pt x="0" y="203708"/>
                  </a:moveTo>
                  <a:lnTo>
                    <a:pt x="5379" y="156994"/>
                  </a:lnTo>
                  <a:lnTo>
                    <a:pt x="20704" y="114114"/>
                  </a:lnTo>
                  <a:lnTo>
                    <a:pt x="44750" y="76291"/>
                  </a:lnTo>
                  <a:lnTo>
                    <a:pt x="76297" y="44746"/>
                  </a:lnTo>
                  <a:lnTo>
                    <a:pt x="114120" y="20702"/>
                  </a:lnTo>
                  <a:lnTo>
                    <a:pt x="156998" y="5379"/>
                  </a:lnTo>
                  <a:lnTo>
                    <a:pt x="203708" y="0"/>
                  </a:lnTo>
                  <a:lnTo>
                    <a:pt x="2822956" y="0"/>
                  </a:lnTo>
                  <a:lnTo>
                    <a:pt x="2869669" y="5379"/>
                  </a:lnTo>
                  <a:lnTo>
                    <a:pt x="2912549" y="20702"/>
                  </a:lnTo>
                  <a:lnTo>
                    <a:pt x="2950372" y="44746"/>
                  </a:lnTo>
                  <a:lnTo>
                    <a:pt x="2981917" y="76291"/>
                  </a:lnTo>
                  <a:lnTo>
                    <a:pt x="3005961" y="114114"/>
                  </a:lnTo>
                  <a:lnTo>
                    <a:pt x="3021284" y="156994"/>
                  </a:lnTo>
                  <a:lnTo>
                    <a:pt x="3026664" y="203708"/>
                  </a:lnTo>
                  <a:lnTo>
                    <a:pt x="3026664" y="1018540"/>
                  </a:lnTo>
                  <a:lnTo>
                    <a:pt x="3021284" y="1065253"/>
                  </a:lnTo>
                  <a:lnTo>
                    <a:pt x="3005961" y="1108133"/>
                  </a:lnTo>
                  <a:lnTo>
                    <a:pt x="2981917" y="1145956"/>
                  </a:lnTo>
                  <a:lnTo>
                    <a:pt x="2950372" y="1177501"/>
                  </a:lnTo>
                  <a:lnTo>
                    <a:pt x="2912549" y="1201545"/>
                  </a:lnTo>
                  <a:lnTo>
                    <a:pt x="2869669" y="1216868"/>
                  </a:lnTo>
                  <a:lnTo>
                    <a:pt x="2822956" y="1222248"/>
                  </a:lnTo>
                  <a:lnTo>
                    <a:pt x="203708" y="1222248"/>
                  </a:lnTo>
                  <a:lnTo>
                    <a:pt x="156998" y="1216868"/>
                  </a:lnTo>
                  <a:lnTo>
                    <a:pt x="114120" y="1201545"/>
                  </a:lnTo>
                  <a:lnTo>
                    <a:pt x="76297" y="1177501"/>
                  </a:lnTo>
                  <a:lnTo>
                    <a:pt x="44750" y="1145956"/>
                  </a:lnTo>
                  <a:lnTo>
                    <a:pt x="20704" y="1108133"/>
                  </a:lnTo>
                  <a:lnTo>
                    <a:pt x="5379" y="1065253"/>
                  </a:lnTo>
                  <a:lnTo>
                    <a:pt x="0" y="1018540"/>
                  </a:lnTo>
                  <a:lnTo>
                    <a:pt x="0" y="20370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71168" y="4446270"/>
            <a:ext cx="1285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20.</a:t>
            </a: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Interpretasi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62654" y="5765393"/>
            <a:ext cx="4620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Carlito"/>
                <a:cs typeface="Carlito"/>
              </a:rPr>
              <a:t>Generalisasikan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hasil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penelitian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ke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populasi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lain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di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luar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stuid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yang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serupa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94818" y="5268214"/>
            <a:ext cx="3039745" cy="1236980"/>
            <a:chOff x="194818" y="5268214"/>
            <a:chExt cx="3039745" cy="1236980"/>
          </a:xfrm>
        </p:grpSpPr>
        <p:sp>
          <p:nvSpPr>
            <p:cNvPr id="32" name="object 32"/>
            <p:cNvSpPr/>
            <p:nvPr/>
          </p:nvSpPr>
          <p:spPr>
            <a:xfrm>
              <a:off x="201168" y="5274564"/>
              <a:ext cx="3027045" cy="1224280"/>
            </a:xfrm>
            <a:custGeom>
              <a:avLst/>
              <a:gdLst/>
              <a:ahLst/>
              <a:cxnLst/>
              <a:rect l="l" t="t" r="r" b="b"/>
              <a:pathLst>
                <a:path w="3027045" h="1224279">
                  <a:moveTo>
                    <a:pt x="2822702" y="0"/>
                  </a:moveTo>
                  <a:lnTo>
                    <a:pt x="203961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19810"/>
                  </a:lnTo>
                  <a:lnTo>
                    <a:pt x="5386" y="1066577"/>
                  </a:lnTo>
                  <a:lnTo>
                    <a:pt x="20730" y="1109509"/>
                  </a:lnTo>
                  <a:lnTo>
                    <a:pt x="44806" y="1147379"/>
                  </a:lnTo>
                  <a:lnTo>
                    <a:pt x="76392" y="1178965"/>
                  </a:lnTo>
                  <a:lnTo>
                    <a:pt x="114262" y="1203041"/>
                  </a:lnTo>
                  <a:lnTo>
                    <a:pt x="157194" y="1218385"/>
                  </a:lnTo>
                  <a:lnTo>
                    <a:pt x="203961" y="1223772"/>
                  </a:lnTo>
                  <a:lnTo>
                    <a:pt x="2822702" y="1223772"/>
                  </a:lnTo>
                  <a:lnTo>
                    <a:pt x="2869469" y="1218385"/>
                  </a:lnTo>
                  <a:lnTo>
                    <a:pt x="2912401" y="1203041"/>
                  </a:lnTo>
                  <a:lnTo>
                    <a:pt x="2950271" y="1178965"/>
                  </a:lnTo>
                  <a:lnTo>
                    <a:pt x="2981857" y="1147379"/>
                  </a:lnTo>
                  <a:lnTo>
                    <a:pt x="3005933" y="1109509"/>
                  </a:lnTo>
                  <a:lnTo>
                    <a:pt x="3021277" y="1066577"/>
                  </a:lnTo>
                  <a:lnTo>
                    <a:pt x="3026664" y="1019810"/>
                  </a:lnTo>
                  <a:lnTo>
                    <a:pt x="3026664" y="203962"/>
                  </a:lnTo>
                  <a:lnTo>
                    <a:pt x="3021277" y="157194"/>
                  </a:lnTo>
                  <a:lnTo>
                    <a:pt x="3005933" y="114262"/>
                  </a:lnTo>
                  <a:lnTo>
                    <a:pt x="2981857" y="76392"/>
                  </a:lnTo>
                  <a:lnTo>
                    <a:pt x="2950271" y="44806"/>
                  </a:lnTo>
                  <a:lnTo>
                    <a:pt x="2912401" y="20730"/>
                  </a:lnTo>
                  <a:lnTo>
                    <a:pt x="2869469" y="5386"/>
                  </a:lnTo>
                  <a:lnTo>
                    <a:pt x="282270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1168" y="5274564"/>
              <a:ext cx="3027045" cy="1224280"/>
            </a:xfrm>
            <a:custGeom>
              <a:avLst/>
              <a:gdLst/>
              <a:ahLst/>
              <a:cxnLst/>
              <a:rect l="l" t="t" r="r" b="b"/>
              <a:pathLst>
                <a:path w="3027045" h="1224279">
                  <a:moveTo>
                    <a:pt x="0" y="203962"/>
                  </a:moveTo>
                  <a:lnTo>
                    <a:pt x="5386" y="157194"/>
                  </a:lnTo>
                  <a:lnTo>
                    <a:pt x="20730" y="114262"/>
                  </a:lnTo>
                  <a:lnTo>
                    <a:pt x="44806" y="76392"/>
                  </a:lnTo>
                  <a:lnTo>
                    <a:pt x="76392" y="44806"/>
                  </a:lnTo>
                  <a:lnTo>
                    <a:pt x="114262" y="20730"/>
                  </a:lnTo>
                  <a:lnTo>
                    <a:pt x="157194" y="5386"/>
                  </a:lnTo>
                  <a:lnTo>
                    <a:pt x="203961" y="0"/>
                  </a:lnTo>
                  <a:lnTo>
                    <a:pt x="2822702" y="0"/>
                  </a:lnTo>
                  <a:lnTo>
                    <a:pt x="2869469" y="5386"/>
                  </a:lnTo>
                  <a:lnTo>
                    <a:pt x="2912401" y="20730"/>
                  </a:lnTo>
                  <a:lnTo>
                    <a:pt x="2950271" y="44806"/>
                  </a:lnTo>
                  <a:lnTo>
                    <a:pt x="2981857" y="76392"/>
                  </a:lnTo>
                  <a:lnTo>
                    <a:pt x="3005933" y="114262"/>
                  </a:lnTo>
                  <a:lnTo>
                    <a:pt x="3021277" y="157194"/>
                  </a:lnTo>
                  <a:lnTo>
                    <a:pt x="3026664" y="203962"/>
                  </a:lnTo>
                  <a:lnTo>
                    <a:pt x="3026664" y="1019810"/>
                  </a:lnTo>
                  <a:lnTo>
                    <a:pt x="3021277" y="1066577"/>
                  </a:lnTo>
                  <a:lnTo>
                    <a:pt x="3005933" y="1109509"/>
                  </a:lnTo>
                  <a:lnTo>
                    <a:pt x="2981857" y="1147379"/>
                  </a:lnTo>
                  <a:lnTo>
                    <a:pt x="2950271" y="1178965"/>
                  </a:lnTo>
                  <a:lnTo>
                    <a:pt x="2912401" y="1203041"/>
                  </a:lnTo>
                  <a:lnTo>
                    <a:pt x="2869469" y="1218385"/>
                  </a:lnTo>
                  <a:lnTo>
                    <a:pt x="2822702" y="1223772"/>
                  </a:lnTo>
                  <a:lnTo>
                    <a:pt x="203961" y="1223772"/>
                  </a:lnTo>
                  <a:lnTo>
                    <a:pt x="157194" y="1218385"/>
                  </a:lnTo>
                  <a:lnTo>
                    <a:pt x="114262" y="1203041"/>
                  </a:lnTo>
                  <a:lnTo>
                    <a:pt x="76392" y="1178965"/>
                  </a:lnTo>
                  <a:lnTo>
                    <a:pt x="44806" y="1147379"/>
                  </a:lnTo>
                  <a:lnTo>
                    <a:pt x="20730" y="1109509"/>
                  </a:lnTo>
                  <a:lnTo>
                    <a:pt x="5386" y="1066577"/>
                  </a:lnTo>
                  <a:lnTo>
                    <a:pt x="0" y="1019810"/>
                  </a:lnTo>
                  <a:lnTo>
                    <a:pt x="0" y="2039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51356" y="5729732"/>
            <a:ext cx="1324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21.</a:t>
            </a: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Generalisasi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49096"/>
            <a:ext cx="7763509" cy="5687695"/>
            <a:chOff x="0" y="1149096"/>
            <a:chExt cx="7763509" cy="5687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512306"/>
              <a:ext cx="3162299" cy="13243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823" y="1149096"/>
              <a:ext cx="7266432" cy="534771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9831" y="1668779"/>
            <a:ext cx="986155" cy="231775"/>
          </a:xfrm>
          <a:prstGeom prst="rect">
            <a:avLst/>
          </a:prstGeom>
          <a:solidFill>
            <a:srgbClr val="FAD6E1"/>
          </a:solidFill>
          <a:ln w="9525">
            <a:solidFill>
              <a:srgbClr val="843B0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900" dirty="0">
                <a:latin typeface="Carlito"/>
                <a:cs typeface="Carlito"/>
              </a:rPr>
              <a:t>18.</a:t>
            </a:r>
            <a:r>
              <a:rPr sz="900" spc="-40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Hasil</a:t>
            </a:r>
            <a:r>
              <a:rPr sz="900" spc="-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Utama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5771" y="1741423"/>
            <a:ext cx="471805" cy="76200"/>
          </a:xfrm>
          <a:custGeom>
            <a:avLst/>
            <a:gdLst/>
            <a:ahLst/>
            <a:cxnLst/>
            <a:rect l="l" t="t" r="r" b="b"/>
            <a:pathLst>
              <a:path w="471805" h="76200">
                <a:moveTo>
                  <a:pt x="460235" y="31623"/>
                </a:moveTo>
                <a:lnTo>
                  <a:pt x="408012" y="31623"/>
                </a:lnTo>
                <a:lnTo>
                  <a:pt x="408139" y="44323"/>
                </a:lnTo>
                <a:lnTo>
                  <a:pt x="395525" y="44491"/>
                </a:lnTo>
                <a:lnTo>
                  <a:pt x="395947" y="76200"/>
                </a:lnTo>
                <a:lnTo>
                  <a:pt x="471512" y="37084"/>
                </a:lnTo>
                <a:lnTo>
                  <a:pt x="460235" y="31623"/>
                </a:lnTo>
                <a:close/>
              </a:path>
              <a:path w="471805" h="76200">
                <a:moveTo>
                  <a:pt x="395355" y="31792"/>
                </a:moveTo>
                <a:lnTo>
                  <a:pt x="0" y="37084"/>
                </a:lnTo>
                <a:lnTo>
                  <a:pt x="177" y="49784"/>
                </a:lnTo>
                <a:lnTo>
                  <a:pt x="395525" y="44491"/>
                </a:lnTo>
                <a:lnTo>
                  <a:pt x="395355" y="31792"/>
                </a:lnTo>
                <a:close/>
              </a:path>
              <a:path w="471805" h="76200">
                <a:moveTo>
                  <a:pt x="408012" y="31623"/>
                </a:moveTo>
                <a:lnTo>
                  <a:pt x="395355" y="31792"/>
                </a:lnTo>
                <a:lnTo>
                  <a:pt x="395525" y="44491"/>
                </a:lnTo>
                <a:lnTo>
                  <a:pt x="408139" y="44323"/>
                </a:lnTo>
                <a:lnTo>
                  <a:pt x="408012" y="31623"/>
                </a:lnTo>
                <a:close/>
              </a:path>
              <a:path w="471805" h="76200">
                <a:moveTo>
                  <a:pt x="394931" y="0"/>
                </a:moveTo>
                <a:lnTo>
                  <a:pt x="395355" y="31792"/>
                </a:lnTo>
                <a:lnTo>
                  <a:pt x="408012" y="31623"/>
                </a:lnTo>
                <a:lnTo>
                  <a:pt x="460235" y="31623"/>
                </a:lnTo>
                <a:lnTo>
                  <a:pt x="394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06868" y="3198876"/>
            <a:ext cx="986155" cy="230504"/>
          </a:xfrm>
          <a:prstGeom prst="rect">
            <a:avLst/>
          </a:prstGeom>
          <a:solidFill>
            <a:srgbClr val="FAD6E1"/>
          </a:solidFill>
          <a:ln w="9525">
            <a:solidFill>
              <a:srgbClr val="843B0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900" dirty="0">
                <a:latin typeface="Carlito"/>
                <a:cs typeface="Carlito"/>
              </a:rPr>
              <a:t>18.</a:t>
            </a:r>
            <a:r>
              <a:rPr sz="900" spc="-40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Hasil</a:t>
            </a:r>
            <a:r>
              <a:rPr sz="900" spc="-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Utama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831" y="2831592"/>
            <a:ext cx="986155" cy="230504"/>
          </a:xfrm>
          <a:prstGeom prst="rect">
            <a:avLst/>
          </a:prstGeom>
          <a:solidFill>
            <a:srgbClr val="FFF1CC"/>
          </a:solidFill>
          <a:ln w="9525">
            <a:solidFill>
              <a:srgbClr val="843B0C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9"/>
              </a:spcBef>
            </a:pPr>
            <a:r>
              <a:rPr sz="900" dirty="0">
                <a:latin typeface="Carlito"/>
                <a:cs typeface="Carlito"/>
              </a:rPr>
              <a:t>19.</a:t>
            </a:r>
            <a:r>
              <a:rPr sz="900" spc="-2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Interpretasi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64780" y="4678679"/>
            <a:ext cx="986155" cy="230504"/>
          </a:xfrm>
          <a:prstGeom prst="rect">
            <a:avLst/>
          </a:prstGeom>
          <a:solidFill>
            <a:srgbClr val="FFF1CC"/>
          </a:solidFill>
          <a:ln w="9525">
            <a:solidFill>
              <a:srgbClr val="843B0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900" dirty="0">
                <a:latin typeface="Carlito"/>
                <a:cs typeface="Carlito"/>
              </a:rPr>
              <a:t>19.</a:t>
            </a:r>
            <a:r>
              <a:rPr sz="900" spc="-2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Interpretasi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0" dirty="0"/>
              <a:t>Pembahasan</a:t>
            </a:r>
            <a:r>
              <a:rPr sz="4000" spc="-75" dirty="0"/>
              <a:t> </a:t>
            </a:r>
            <a:r>
              <a:rPr sz="4000" spc="-25" dirty="0"/>
              <a:t>(2)</a:t>
            </a:r>
            <a:endParaRPr sz="4000"/>
          </a:p>
        </p:txBody>
      </p:sp>
      <p:sp>
        <p:nvSpPr>
          <p:cNvPr id="11" name="object 11"/>
          <p:cNvSpPr txBox="1"/>
          <p:nvPr/>
        </p:nvSpPr>
        <p:spPr>
          <a:xfrm>
            <a:off x="6159753" y="6272276"/>
            <a:ext cx="2103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Sumber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: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Suraya,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2017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12306"/>
            <a:ext cx="3162299" cy="13243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548" y="2848355"/>
            <a:ext cx="6071870" cy="958850"/>
          </a:xfrm>
          <a:prstGeom prst="rect">
            <a:avLst/>
          </a:prstGeom>
          <a:solidFill>
            <a:srgbClr val="DEEBF7"/>
          </a:solidFill>
          <a:ln w="9525">
            <a:solidFill>
              <a:srgbClr val="BCD6E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4330">
              <a:lnSpc>
                <a:spcPts val="4425"/>
              </a:lnSpc>
            </a:pPr>
            <a:r>
              <a:rPr sz="4000" dirty="0"/>
              <a:t>Mengapa</a:t>
            </a:r>
            <a:r>
              <a:rPr sz="4000" spc="-140" dirty="0"/>
              <a:t> </a:t>
            </a:r>
            <a:r>
              <a:rPr sz="4000" dirty="0"/>
              <a:t>harus</a:t>
            </a:r>
            <a:r>
              <a:rPr sz="4000" spc="-135" dirty="0"/>
              <a:t> </a:t>
            </a:r>
            <a:r>
              <a:rPr sz="4000" spc="-10" dirty="0"/>
              <a:t>publikasi?</a:t>
            </a:r>
            <a:endParaRPr sz="4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12306"/>
            <a:ext cx="3162299" cy="13243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1835" y="1798320"/>
            <a:ext cx="4682661" cy="36179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06567" y="1441703"/>
            <a:ext cx="2356485" cy="230504"/>
          </a:xfrm>
          <a:prstGeom prst="rect">
            <a:avLst/>
          </a:prstGeom>
          <a:solidFill>
            <a:srgbClr val="00AFEF"/>
          </a:solidFill>
          <a:ln w="9525">
            <a:solidFill>
              <a:srgbClr val="843B0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0"/>
              </a:spcBef>
            </a:pPr>
            <a:r>
              <a:rPr sz="900" dirty="0">
                <a:latin typeface="Carlito"/>
                <a:cs typeface="Carlito"/>
              </a:rPr>
              <a:t>19.</a:t>
            </a:r>
            <a:r>
              <a:rPr sz="900" spc="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Keterbatasan</a:t>
            </a:r>
            <a:r>
              <a:rPr sz="900" spc="3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penelitian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542" y="609676"/>
            <a:ext cx="3571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Pembahasan</a:t>
            </a:r>
            <a:r>
              <a:rPr spc="-75" dirty="0"/>
              <a:t> </a:t>
            </a:r>
            <a:r>
              <a:rPr spc="-25" dirty="0"/>
              <a:t>(3)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48071" y="5626608"/>
            <a:ext cx="3837940" cy="923925"/>
          </a:xfrm>
          <a:prstGeom prst="rect">
            <a:avLst/>
          </a:prstGeom>
          <a:solidFill>
            <a:srgbClr val="DAE2F3"/>
          </a:solidFill>
          <a:ln w="9525">
            <a:solidFill>
              <a:srgbClr val="006FC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2075" marR="224154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rlito"/>
                <a:cs typeface="Carlito"/>
              </a:rPr>
              <a:t>!!!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Keterbatasan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bisa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dilengkapi </a:t>
            </a:r>
            <a:r>
              <a:rPr sz="1800" dirty="0">
                <a:latin typeface="Carlito"/>
                <a:cs typeface="Carlito"/>
              </a:rPr>
              <a:t>dengan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rekomendasi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untuk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penelitian selanjutnya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618" y="5543499"/>
            <a:ext cx="2103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Sumber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: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Suraya,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2017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39467"/>
            <a:ext cx="5515610" cy="4997450"/>
            <a:chOff x="0" y="1839467"/>
            <a:chExt cx="5515610" cy="4997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512306"/>
              <a:ext cx="3162299" cy="13243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012" y="1839467"/>
              <a:ext cx="5038344" cy="462838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684520" y="5279135"/>
            <a:ext cx="1948180" cy="230504"/>
          </a:xfrm>
          <a:prstGeom prst="rect">
            <a:avLst/>
          </a:prstGeom>
          <a:solidFill>
            <a:srgbClr val="FFC000"/>
          </a:solidFill>
          <a:ln w="9525">
            <a:solidFill>
              <a:srgbClr val="843B0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900" dirty="0">
                <a:latin typeface="Carlito"/>
                <a:cs typeface="Carlito"/>
              </a:rPr>
              <a:t>20.</a:t>
            </a:r>
            <a:r>
              <a:rPr sz="900" spc="-2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Generalisasi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7182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Pembahasan</a:t>
            </a:r>
            <a:r>
              <a:rPr spc="-75" dirty="0"/>
              <a:t> </a:t>
            </a:r>
            <a:r>
              <a:rPr spc="-25" dirty="0"/>
              <a:t>(4)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44572" y="6321348"/>
            <a:ext cx="20662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Sumber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: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Zhong,</a:t>
            </a:r>
            <a:r>
              <a:rPr sz="1800" spc="-20" dirty="0">
                <a:latin typeface="Carlito"/>
                <a:cs typeface="Carlito"/>
              </a:rPr>
              <a:t> 2020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Daftar</a:t>
            </a:r>
            <a:r>
              <a:rPr spc="-135" dirty="0"/>
              <a:t> </a:t>
            </a:r>
            <a:r>
              <a:rPr spc="-80" dirty="0"/>
              <a:t>Referensi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22450"/>
            <a:ext cx="7729855" cy="380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marR="5080" indent="-226060" algn="just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1013460" algn="l"/>
              </a:tabLst>
            </a:pPr>
            <a:r>
              <a:rPr sz="1500" dirty="0">
                <a:latin typeface="Carlito"/>
                <a:cs typeface="Carlito"/>
              </a:rPr>
              <a:t>Anasta,</a:t>
            </a:r>
            <a:r>
              <a:rPr sz="1500" spc="50" dirty="0">
                <a:latin typeface="Carlito"/>
                <a:cs typeface="Carlito"/>
              </a:rPr>
              <a:t> </a:t>
            </a:r>
            <a:r>
              <a:rPr sz="1500" spc="-20" dirty="0">
                <a:latin typeface="Carlito"/>
                <a:cs typeface="Carlito"/>
              </a:rPr>
              <a:t>P.C.</a:t>
            </a:r>
            <a:r>
              <a:rPr sz="1500" spc="6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(2022).</a:t>
            </a:r>
            <a:r>
              <a:rPr sz="1500" spc="6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Perbedaan</a:t>
            </a:r>
            <a:r>
              <a:rPr sz="1500" spc="6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Jurnal</a:t>
            </a:r>
            <a:r>
              <a:rPr sz="1500" spc="5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Nasional</a:t>
            </a:r>
            <a:r>
              <a:rPr sz="1500" spc="5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dan</a:t>
            </a:r>
            <a:r>
              <a:rPr sz="1500" spc="5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Internasional.</a:t>
            </a:r>
            <a:r>
              <a:rPr sz="1500" spc="45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Diakses</a:t>
            </a:r>
            <a:r>
              <a:rPr sz="1500" spc="5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tanggal</a:t>
            </a:r>
            <a:r>
              <a:rPr sz="1500" spc="6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28</a:t>
            </a:r>
            <a:r>
              <a:rPr sz="1500" spc="5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Juli</a:t>
            </a:r>
            <a:r>
              <a:rPr sz="1500" spc="70" dirty="0">
                <a:latin typeface="Carlito"/>
                <a:cs typeface="Carlito"/>
              </a:rPr>
              <a:t> </a:t>
            </a:r>
            <a:r>
              <a:rPr sz="1500" spc="-10" dirty="0">
                <a:latin typeface="Carlito"/>
                <a:cs typeface="Carlito"/>
              </a:rPr>
              <a:t>2024, 	</a:t>
            </a:r>
            <a:r>
              <a:rPr sz="1500" spc="-20" dirty="0">
                <a:latin typeface="Carlito"/>
                <a:cs typeface="Carlito"/>
              </a:rPr>
              <a:t>dari</a:t>
            </a:r>
            <a:r>
              <a:rPr sz="1500" dirty="0">
                <a:latin typeface="Carlito"/>
                <a:cs typeface="Carlito"/>
              </a:rPr>
              <a:t>	URL</a:t>
            </a:r>
            <a:r>
              <a:rPr sz="1500" spc="-20" dirty="0">
                <a:latin typeface="Carlito"/>
                <a:cs typeface="Carlito"/>
              </a:rPr>
              <a:t> </a:t>
            </a:r>
            <a:r>
              <a:rPr sz="15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https://buku.kompas.com</a:t>
            </a:r>
            <a:endParaRPr sz="15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1545"/>
              </a:spcBef>
              <a:buFont typeface="Arial"/>
              <a:buChar char="•"/>
              <a:tabLst>
                <a:tab pos="240665" algn="l"/>
              </a:tabLst>
            </a:pPr>
            <a:r>
              <a:rPr sz="1500" dirty="0">
                <a:latin typeface="Carlito"/>
                <a:cs typeface="Carlito"/>
              </a:rPr>
              <a:t>Cuschieri,</a:t>
            </a:r>
            <a:r>
              <a:rPr sz="1500" spc="35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S.</a:t>
            </a:r>
            <a:r>
              <a:rPr sz="1500" spc="36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(2019).</a:t>
            </a:r>
            <a:r>
              <a:rPr sz="1500" spc="34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The</a:t>
            </a:r>
            <a:r>
              <a:rPr sz="1500" spc="35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STROBE</a:t>
            </a:r>
            <a:r>
              <a:rPr sz="1500" spc="35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guidelines.</a:t>
            </a:r>
            <a:r>
              <a:rPr sz="1500" spc="35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Saudi</a:t>
            </a:r>
            <a:r>
              <a:rPr sz="1500" spc="35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Journal</a:t>
            </a:r>
            <a:r>
              <a:rPr sz="1500" spc="35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of</a:t>
            </a:r>
            <a:r>
              <a:rPr sz="1500" spc="35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Anaesthesia,</a:t>
            </a:r>
            <a:r>
              <a:rPr sz="1500" spc="34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13(5),</a:t>
            </a:r>
            <a:r>
              <a:rPr sz="1500" spc="345" dirty="0">
                <a:latin typeface="Carlito"/>
                <a:cs typeface="Carlito"/>
              </a:rPr>
              <a:t> </a:t>
            </a:r>
            <a:r>
              <a:rPr sz="1500" spc="-10" dirty="0">
                <a:latin typeface="Carlito"/>
                <a:cs typeface="Carlito"/>
              </a:rPr>
              <a:t>S31–S34.</a:t>
            </a:r>
            <a:endParaRPr sz="15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545"/>
              </a:spcBef>
            </a:pPr>
            <a:r>
              <a:rPr sz="15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https://doi.org/10.4103/sja.SJA_543_18</a:t>
            </a:r>
            <a:endParaRPr sz="1500">
              <a:latin typeface="Carlito"/>
              <a:cs typeface="Carlito"/>
            </a:endParaRPr>
          </a:p>
          <a:p>
            <a:pPr marL="238760" marR="5080" indent="-226060" algn="just">
              <a:lnSpc>
                <a:spcPct val="13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1500" dirty="0">
                <a:latin typeface="Carlito"/>
                <a:cs typeface="Carlito"/>
              </a:rPr>
              <a:t>Deepublish.</a:t>
            </a:r>
            <a:r>
              <a:rPr sz="1500" spc="1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(2023).</a:t>
            </a:r>
            <a:r>
              <a:rPr sz="1500" spc="1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Pahami</a:t>
            </a:r>
            <a:r>
              <a:rPr sz="1500" spc="1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Tujuan</a:t>
            </a:r>
            <a:r>
              <a:rPr sz="1500" spc="1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dalam</a:t>
            </a:r>
            <a:r>
              <a:rPr sz="1500" spc="1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Mempublikasikan</a:t>
            </a:r>
            <a:r>
              <a:rPr sz="1500" spc="2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Hasil</a:t>
            </a:r>
            <a:r>
              <a:rPr sz="1500" spc="1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Penelitian. Diakses</a:t>
            </a:r>
            <a:r>
              <a:rPr sz="1500" spc="1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tanggal</a:t>
            </a:r>
            <a:r>
              <a:rPr sz="1500" spc="20" dirty="0">
                <a:latin typeface="Carlito"/>
                <a:cs typeface="Carlito"/>
              </a:rPr>
              <a:t> </a:t>
            </a:r>
            <a:r>
              <a:rPr sz="1500" spc="-25" dirty="0">
                <a:latin typeface="Carlito"/>
                <a:cs typeface="Carlito"/>
              </a:rPr>
              <a:t>28 	</a:t>
            </a:r>
            <a:r>
              <a:rPr sz="1500" dirty="0">
                <a:latin typeface="Carlito"/>
                <a:cs typeface="Carlito"/>
              </a:rPr>
              <a:t>Juli</a:t>
            </a:r>
            <a:r>
              <a:rPr sz="1500" spc="-2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2024,</a:t>
            </a:r>
            <a:r>
              <a:rPr sz="1500" spc="-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dari</a:t>
            </a:r>
            <a:r>
              <a:rPr sz="1500" spc="-3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URL</a:t>
            </a:r>
            <a:r>
              <a:rPr sz="1500" spc="-35" dirty="0">
                <a:latin typeface="Carlito"/>
                <a:cs typeface="Carlito"/>
              </a:rPr>
              <a:t> </a:t>
            </a:r>
            <a:r>
              <a:rPr sz="15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https://penerbitdeepublish.com</a:t>
            </a:r>
            <a:endParaRPr sz="1500">
              <a:latin typeface="Carlito"/>
              <a:cs typeface="Carlito"/>
            </a:endParaRPr>
          </a:p>
          <a:p>
            <a:pPr marL="238760" marR="5080" indent="-226060" algn="just">
              <a:lnSpc>
                <a:spcPct val="13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1500" dirty="0">
                <a:latin typeface="Carlito"/>
                <a:cs typeface="Carlito"/>
              </a:rPr>
              <a:t>Lembaga</a:t>
            </a:r>
            <a:r>
              <a:rPr sz="1500" spc="22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Penelitian</a:t>
            </a:r>
            <a:r>
              <a:rPr sz="1500" spc="23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dan</a:t>
            </a:r>
            <a:r>
              <a:rPr sz="1500" spc="229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Pengabdian</a:t>
            </a:r>
            <a:r>
              <a:rPr sz="1500" spc="22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Masyarakat</a:t>
            </a:r>
            <a:r>
              <a:rPr sz="1500" spc="21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Universitas</a:t>
            </a:r>
            <a:r>
              <a:rPr sz="1500" spc="24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Muhadi</a:t>
            </a:r>
            <a:r>
              <a:rPr sz="1500" spc="24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Setiabudi</a:t>
            </a:r>
            <a:r>
              <a:rPr sz="1500" spc="24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(2023).</a:t>
            </a:r>
            <a:r>
              <a:rPr sz="1500" spc="240" dirty="0">
                <a:latin typeface="Carlito"/>
                <a:cs typeface="Carlito"/>
              </a:rPr>
              <a:t> </a:t>
            </a:r>
            <a:r>
              <a:rPr sz="1500" spc="-10" dirty="0">
                <a:latin typeface="Carlito"/>
                <a:cs typeface="Carlito"/>
              </a:rPr>
              <a:t>Jurnal 	</a:t>
            </a:r>
            <a:r>
              <a:rPr sz="1500" dirty="0">
                <a:latin typeface="Carlito"/>
                <a:cs typeface="Carlito"/>
              </a:rPr>
              <a:t>Ilmiah:</a:t>
            </a:r>
            <a:r>
              <a:rPr sz="1500" spc="300" dirty="0">
                <a:latin typeface="Carlito"/>
                <a:cs typeface="Carlito"/>
              </a:rPr>
              <a:t>  </a:t>
            </a:r>
            <a:r>
              <a:rPr sz="1500" dirty="0">
                <a:latin typeface="Carlito"/>
                <a:cs typeface="Carlito"/>
              </a:rPr>
              <a:t>Definisi,</a:t>
            </a:r>
            <a:r>
              <a:rPr sz="1500" spc="305" dirty="0">
                <a:latin typeface="Carlito"/>
                <a:cs typeface="Carlito"/>
              </a:rPr>
              <a:t>  </a:t>
            </a:r>
            <a:r>
              <a:rPr sz="1500" spc="-10" dirty="0">
                <a:latin typeface="Carlito"/>
                <a:cs typeface="Carlito"/>
              </a:rPr>
              <a:t>Jenis-</a:t>
            </a:r>
            <a:r>
              <a:rPr sz="1500" dirty="0">
                <a:latin typeface="Carlito"/>
                <a:cs typeface="Carlito"/>
              </a:rPr>
              <a:t>jenis,</a:t>
            </a:r>
            <a:r>
              <a:rPr sz="1500" spc="300" dirty="0">
                <a:latin typeface="Carlito"/>
                <a:cs typeface="Carlito"/>
              </a:rPr>
              <a:t>  </a:t>
            </a:r>
            <a:r>
              <a:rPr sz="1500" dirty="0">
                <a:latin typeface="Carlito"/>
                <a:cs typeface="Carlito"/>
              </a:rPr>
              <a:t>dan</a:t>
            </a:r>
            <a:r>
              <a:rPr sz="1500" spc="310" dirty="0">
                <a:latin typeface="Carlito"/>
                <a:cs typeface="Carlito"/>
              </a:rPr>
              <a:t>  </a:t>
            </a:r>
            <a:r>
              <a:rPr sz="1500" dirty="0">
                <a:latin typeface="Carlito"/>
                <a:cs typeface="Carlito"/>
              </a:rPr>
              <a:t>Manfaat.</a:t>
            </a:r>
            <a:r>
              <a:rPr sz="1500" spc="305" dirty="0">
                <a:latin typeface="Carlito"/>
                <a:cs typeface="Carlito"/>
              </a:rPr>
              <a:t>  </a:t>
            </a:r>
            <a:r>
              <a:rPr sz="1500" dirty="0">
                <a:latin typeface="Carlito"/>
                <a:cs typeface="Carlito"/>
              </a:rPr>
              <a:t>Diakses</a:t>
            </a:r>
            <a:r>
              <a:rPr sz="1500" spc="300" dirty="0">
                <a:latin typeface="Carlito"/>
                <a:cs typeface="Carlito"/>
              </a:rPr>
              <a:t>  </a:t>
            </a:r>
            <a:r>
              <a:rPr sz="1500" dirty="0">
                <a:latin typeface="Carlito"/>
                <a:cs typeface="Carlito"/>
              </a:rPr>
              <a:t>tanggal</a:t>
            </a:r>
            <a:r>
              <a:rPr sz="1500" spc="310" dirty="0">
                <a:latin typeface="Carlito"/>
                <a:cs typeface="Carlito"/>
              </a:rPr>
              <a:t>  </a:t>
            </a:r>
            <a:r>
              <a:rPr sz="1500" dirty="0">
                <a:latin typeface="Carlito"/>
                <a:cs typeface="Carlito"/>
              </a:rPr>
              <a:t>28</a:t>
            </a:r>
            <a:r>
              <a:rPr sz="1500" spc="305" dirty="0">
                <a:latin typeface="Carlito"/>
                <a:cs typeface="Carlito"/>
              </a:rPr>
              <a:t>  </a:t>
            </a:r>
            <a:r>
              <a:rPr sz="1500" dirty="0">
                <a:latin typeface="Carlito"/>
                <a:cs typeface="Carlito"/>
              </a:rPr>
              <a:t>Juli</a:t>
            </a:r>
            <a:r>
              <a:rPr sz="1500" spc="300" dirty="0">
                <a:latin typeface="Carlito"/>
                <a:cs typeface="Carlito"/>
              </a:rPr>
              <a:t>  </a:t>
            </a:r>
            <a:r>
              <a:rPr sz="1500" dirty="0">
                <a:latin typeface="Carlito"/>
                <a:cs typeface="Carlito"/>
              </a:rPr>
              <a:t>2024,</a:t>
            </a:r>
            <a:r>
              <a:rPr sz="1500" spc="305" dirty="0">
                <a:latin typeface="Carlito"/>
                <a:cs typeface="Carlito"/>
              </a:rPr>
              <a:t>  </a:t>
            </a:r>
            <a:r>
              <a:rPr sz="1500" dirty="0">
                <a:latin typeface="Carlito"/>
                <a:cs typeface="Carlito"/>
              </a:rPr>
              <a:t>dari</a:t>
            </a:r>
            <a:r>
              <a:rPr sz="1500" spc="305" dirty="0">
                <a:latin typeface="Carlito"/>
                <a:cs typeface="Carlito"/>
              </a:rPr>
              <a:t>  </a:t>
            </a:r>
            <a:r>
              <a:rPr sz="1500" spc="-25" dirty="0">
                <a:latin typeface="Carlito"/>
                <a:cs typeface="Carlito"/>
              </a:rPr>
              <a:t>URL 	</a:t>
            </a:r>
            <a:r>
              <a:rPr sz="15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5"/>
              </a:rPr>
              <a:t>https://lppm.umus.ac.id</a:t>
            </a:r>
            <a:endParaRPr sz="1500">
              <a:latin typeface="Carlito"/>
              <a:cs typeface="Carlito"/>
            </a:endParaRPr>
          </a:p>
          <a:p>
            <a:pPr marL="238760" marR="5080" indent="-226060" algn="just">
              <a:lnSpc>
                <a:spcPct val="13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1500" dirty="0">
                <a:latin typeface="Carlito"/>
                <a:cs typeface="Carlito"/>
              </a:rPr>
              <a:t>Pujiati</a:t>
            </a:r>
            <a:r>
              <a:rPr sz="1500" spc="229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(2023).</a:t>
            </a:r>
            <a:r>
              <a:rPr sz="1500" spc="23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Perbedaan</a:t>
            </a:r>
            <a:r>
              <a:rPr sz="1500" spc="23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Artikel</a:t>
            </a:r>
            <a:r>
              <a:rPr sz="1500" spc="229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dan</a:t>
            </a:r>
            <a:r>
              <a:rPr sz="1500" spc="22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Jurnal,</a:t>
            </a:r>
            <a:r>
              <a:rPr sz="1500" spc="22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Mana</a:t>
            </a:r>
            <a:r>
              <a:rPr sz="1500" spc="22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yang</a:t>
            </a:r>
            <a:r>
              <a:rPr sz="1500" spc="22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Dosen</a:t>
            </a:r>
            <a:r>
              <a:rPr sz="1500" spc="23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Tulis.</a:t>
            </a:r>
            <a:r>
              <a:rPr sz="1500" spc="23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Diakses</a:t>
            </a:r>
            <a:r>
              <a:rPr sz="1500" spc="229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tanggal</a:t>
            </a:r>
            <a:r>
              <a:rPr sz="1500" spc="23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28</a:t>
            </a:r>
            <a:r>
              <a:rPr sz="1500" spc="225" dirty="0">
                <a:latin typeface="Carlito"/>
                <a:cs typeface="Carlito"/>
              </a:rPr>
              <a:t> </a:t>
            </a:r>
            <a:r>
              <a:rPr sz="1500" spc="-20" dirty="0">
                <a:latin typeface="Carlito"/>
                <a:cs typeface="Carlito"/>
              </a:rPr>
              <a:t>Juli 	</a:t>
            </a:r>
            <a:r>
              <a:rPr sz="1500" dirty="0">
                <a:latin typeface="Carlito"/>
                <a:cs typeface="Carlito"/>
              </a:rPr>
              <a:t>2024,</a:t>
            </a:r>
            <a:r>
              <a:rPr sz="1500" spc="5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dari</a:t>
            </a:r>
            <a:r>
              <a:rPr sz="1500" spc="-30" dirty="0">
                <a:latin typeface="Carlito"/>
                <a:cs typeface="Carlito"/>
              </a:rPr>
              <a:t> </a:t>
            </a:r>
            <a:r>
              <a:rPr sz="1500" dirty="0">
                <a:latin typeface="Carlito"/>
                <a:cs typeface="Carlito"/>
              </a:rPr>
              <a:t>URL</a:t>
            </a:r>
            <a:r>
              <a:rPr sz="1500" spc="-35" dirty="0">
                <a:latin typeface="Carlito"/>
                <a:cs typeface="Carlito"/>
              </a:rPr>
              <a:t> </a:t>
            </a:r>
            <a:r>
              <a:rPr sz="15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6"/>
              </a:rPr>
              <a:t>https://duniadosen.com</a:t>
            </a:r>
            <a:endParaRPr sz="1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0925" y="3008757"/>
            <a:ext cx="5347970" cy="769620"/>
            <a:chOff x="2090925" y="3008757"/>
            <a:chExt cx="5347970" cy="769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0925" y="3012890"/>
              <a:ext cx="5347721" cy="765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0707" y="3014853"/>
              <a:ext cx="5276977" cy="7023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6830" y="3494659"/>
              <a:ext cx="172085" cy="140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000" y="3300095"/>
              <a:ext cx="198754" cy="1248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1243" y="3494659"/>
              <a:ext cx="172085" cy="1402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00707" y="3060573"/>
              <a:ext cx="4729480" cy="656590"/>
            </a:xfrm>
            <a:custGeom>
              <a:avLst/>
              <a:gdLst/>
              <a:ahLst/>
              <a:cxnLst/>
              <a:rect l="l" t="t" r="r" b="b"/>
              <a:pathLst>
                <a:path w="4729480" h="656589">
                  <a:moveTo>
                    <a:pt x="4666742" y="165735"/>
                  </a:moveTo>
                  <a:lnTo>
                    <a:pt x="4704969" y="168148"/>
                  </a:lnTo>
                  <a:lnTo>
                    <a:pt x="4716145" y="171450"/>
                  </a:lnTo>
                  <a:lnTo>
                    <a:pt x="4720971" y="173227"/>
                  </a:lnTo>
                  <a:lnTo>
                    <a:pt x="4724273" y="175387"/>
                  </a:lnTo>
                  <a:lnTo>
                    <a:pt x="4726305" y="177926"/>
                  </a:lnTo>
                  <a:lnTo>
                    <a:pt x="4728337" y="180339"/>
                  </a:lnTo>
                  <a:lnTo>
                    <a:pt x="4729226" y="183261"/>
                  </a:lnTo>
                  <a:lnTo>
                    <a:pt x="4729226" y="186562"/>
                  </a:lnTo>
                  <a:lnTo>
                    <a:pt x="4729226" y="628269"/>
                  </a:lnTo>
                  <a:lnTo>
                    <a:pt x="4729226" y="631570"/>
                  </a:lnTo>
                  <a:lnTo>
                    <a:pt x="4728337" y="634491"/>
                  </a:lnTo>
                  <a:lnTo>
                    <a:pt x="4726305" y="637032"/>
                  </a:lnTo>
                  <a:lnTo>
                    <a:pt x="4724273" y="639444"/>
                  </a:lnTo>
                  <a:lnTo>
                    <a:pt x="4720971" y="641603"/>
                  </a:lnTo>
                  <a:lnTo>
                    <a:pt x="4716145" y="643254"/>
                  </a:lnTo>
                  <a:lnTo>
                    <a:pt x="4711319" y="644906"/>
                  </a:lnTo>
                  <a:lnTo>
                    <a:pt x="4666742" y="648207"/>
                  </a:lnTo>
                  <a:lnTo>
                    <a:pt x="4657982" y="648116"/>
                  </a:lnTo>
                  <a:lnTo>
                    <a:pt x="4617339" y="643254"/>
                  </a:lnTo>
                  <a:lnTo>
                    <a:pt x="4612513" y="641603"/>
                  </a:lnTo>
                  <a:lnTo>
                    <a:pt x="4609211" y="639444"/>
                  </a:lnTo>
                  <a:lnTo>
                    <a:pt x="4607179" y="637032"/>
                  </a:lnTo>
                  <a:lnTo>
                    <a:pt x="4605147" y="634491"/>
                  </a:lnTo>
                  <a:lnTo>
                    <a:pt x="4604258" y="631570"/>
                  </a:lnTo>
                  <a:lnTo>
                    <a:pt x="4604258" y="628269"/>
                  </a:lnTo>
                  <a:lnTo>
                    <a:pt x="4604258" y="186562"/>
                  </a:lnTo>
                  <a:lnTo>
                    <a:pt x="4604258" y="183261"/>
                  </a:lnTo>
                  <a:lnTo>
                    <a:pt x="4605147" y="180339"/>
                  </a:lnTo>
                  <a:lnTo>
                    <a:pt x="4607179" y="177926"/>
                  </a:lnTo>
                  <a:lnTo>
                    <a:pt x="4609211" y="175387"/>
                  </a:lnTo>
                  <a:lnTo>
                    <a:pt x="4612513" y="173227"/>
                  </a:lnTo>
                  <a:lnTo>
                    <a:pt x="4617339" y="171450"/>
                  </a:lnTo>
                  <a:lnTo>
                    <a:pt x="4622165" y="169672"/>
                  </a:lnTo>
                  <a:lnTo>
                    <a:pt x="4657982" y="165830"/>
                  </a:lnTo>
                  <a:lnTo>
                    <a:pt x="4666742" y="165735"/>
                  </a:lnTo>
                  <a:close/>
                </a:path>
                <a:path w="4729480" h="656589">
                  <a:moveTo>
                    <a:pt x="1406906" y="165735"/>
                  </a:moveTo>
                  <a:lnTo>
                    <a:pt x="1445133" y="168148"/>
                  </a:lnTo>
                  <a:lnTo>
                    <a:pt x="1456308" y="171450"/>
                  </a:lnTo>
                  <a:lnTo>
                    <a:pt x="1461134" y="173227"/>
                  </a:lnTo>
                  <a:lnTo>
                    <a:pt x="1464437" y="175387"/>
                  </a:lnTo>
                  <a:lnTo>
                    <a:pt x="1466469" y="177926"/>
                  </a:lnTo>
                  <a:lnTo>
                    <a:pt x="1468501" y="180339"/>
                  </a:lnTo>
                  <a:lnTo>
                    <a:pt x="1469390" y="183261"/>
                  </a:lnTo>
                  <a:lnTo>
                    <a:pt x="1469390" y="186562"/>
                  </a:lnTo>
                  <a:lnTo>
                    <a:pt x="1469390" y="628269"/>
                  </a:lnTo>
                  <a:lnTo>
                    <a:pt x="1469390" y="631570"/>
                  </a:lnTo>
                  <a:lnTo>
                    <a:pt x="1468501" y="634491"/>
                  </a:lnTo>
                  <a:lnTo>
                    <a:pt x="1466469" y="637032"/>
                  </a:lnTo>
                  <a:lnTo>
                    <a:pt x="1464437" y="639444"/>
                  </a:lnTo>
                  <a:lnTo>
                    <a:pt x="1461134" y="641603"/>
                  </a:lnTo>
                  <a:lnTo>
                    <a:pt x="1456308" y="643254"/>
                  </a:lnTo>
                  <a:lnTo>
                    <a:pt x="1451483" y="644906"/>
                  </a:lnTo>
                  <a:lnTo>
                    <a:pt x="1406906" y="648207"/>
                  </a:lnTo>
                  <a:lnTo>
                    <a:pt x="1398146" y="648116"/>
                  </a:lnTo>
                  <a:lnTo>
                    <a:pt x="1357503" y="643254"/>
                  </a:lnTo>
                  <a:lnTo>
                    <a:pt x="1352677" y="641603"/>
                  </a:lnTo>
                  <a:lnTo>
                    <a:pt x="1349375" y="639444"/>
                  </a:lnTo>
                  <a:lnTo>
                    <a:pt x="1347343" y="637032"/>
                  </a:lnTo>
                  <a:lnTo>
                    <a:pt x="1345310" y="634491"/>
                  </a:lnTo>
                  <a:lnTo>
                    <a:pt x="1344421" y="631570"/>
                  </a:lnTo>
                  <a:lnTo>
                    <a:pt x="1344421" y="628269"/>
                  </a:lnTo>
                  <a:lnTo>
                    <a:pt x="1344421" y="186562"/>
                  </a:lnTo>
                  <a:lnTo>
                    <a:pt x="1344421" y="183261"/>
                  </a:lnTo>
                  <a:lnTo>
                    <a:pt x="1345310" y="180339"/>
                  </a:lnTo>
                  <a:lnTo>
                    <a:pt x="1347343" y="177926"/>
                  </a:lnTo>
                  <a:lnTo>
                    <a:pt x="1349375" y="175387"/>
                  </a:lnTo>
                  <a:lnTo>
                    <a:pt x="1352677" y="173227"/>
                  </a:lnTo>
                  <a:lnTo>
                    <a:pt x="1357503" y="171450"/>
                  </a:lnTo>
                  <a:lnTo>
                    <a:pt x="1362329" y="169672"/>
                  </a:lnTo>
                  <a:lnTo>
                    <a:pt x="1398146" y="165830"/>
                  </a:lnTo>
                  <a:lnTo>
                    <a:pt x="1406906" y="165735"/>
                  </a:lnTo>
                  <a:close/>
                </a:path>
                <a:path w="4729480" h="656589">
                  <a:moveTo>
                    <a:pt x="4355210" y="157225"/>
                  </a:moveTo>
                  <a:lnTo>
                    <a:pt x="4395597" y="160274"/>
                  </a:lnTo>
                  <a:lnTo>
                    <a:pt x="4438755" y="170007"/>
                  </a:lnTo>
                  <a:lnTo>
                    <a:pt x="4473575" y="186309"/>
                  </a:lnTo>
                  <a:lnTo>
                    <a:pt x="4483227" y="202691"/>
                  </a:lnTo>
                  <a:lnTo>
                    <a:pt x="4483862" y="206121"/>
                  </a:lnTo>
                  <a:lnTo>
                    <a:pt x="4484497" y="210438"/>
                  </a:lnTo>
                  <a:lnTo>
                    <a:pt x="4485005" y="215646"/>
                  </a:lnTo>
                  <a:lnTo>
                    <a:pt x="4485513" y="220725"/>
                  </a:lnTo>
                  <a:lnTo>
                    <a:pt x="4485767" y="227075"/>
                  </a:lnTo>
                  <a:lnTo>
                    <a:pt x="4485767" y="234696"/>
                  </a:lnTo>
                  <a:lnTo>
                    <a:pt x="4485767" y="243712"/>
                  </a:lnTo>
                  <a:lnTo>
                    <a:pt x="4485513" y="250951"/>
                  </a:lnTo>
                  <a:lnTo>
                    <a:pt x="4485005" y="256539"/>
                  </a:lnTo>
                  <a:lnTo>
                    <a:pt x="4484497" y="262127"/>
                  </a:lnTo>
                  <a:lnTo>
                    <a:pt x="4483608" y="266700"/>
                  </a:lnTo>
                  <a:lnTo>
                    <a:pt x="4482465" y="270001"/>
                  </a:lnTo>
                  <a:lnTo>
                    <a:pt x="4481322" y="273303"/>
                  </a:lnTo>
                  <a:lnTo>
                    <a:pt x="4479798" y="275463"/>
                  </a:lnTo>
                  <a:lnTo>
                    <a:pt x="4477766" y="276605"/>
                  </a:lnTo>
                  <a:lnTo>
                    <a:pt x="4475734" y="277875"/>
                  </a:lnTo>
                  <a:lnTo>
                    <a:pt x="4473448" y="278384"/>
                  </a:lnTo>
                  <a:lnTo>
                    <a:pt x="4470781" y="278384"/>
                  </a:lnTo>
                  <a:lnTo>
                    <a:pt x="4467860" y="278384"/>
                  </a:lnTo>
                  <a:lnTo>
                    <a:pt x="4463161" y="276605"/>
                  </a:lnTo>
                  <a:lnTo>
                    <a:pt x="4456938" y="273176"/>
                  </a:lnTo>
                  <a:lnTo>
                    <a:pt x="4451889" y="270537"/>
                  </a:lnTo>
                  <a:lnTo>
                    <a:pt x="4409598" y="253517"/>
                  </a:lnTo>
                  <a:lnTo>
                    <a:pt x="4369724" y="245949"/>
                  </a:lnTo>
                  <a:lnTo>
                    <a:pt x="4358132" y="245617"/>
                  </a:lnTo>
                  <a:lnTo>
                    <a:pt x="4350013" y="245834"/>
                  </a:lnTo>
                  <a:lnTo>
                    <a:pt x="4308475" y="259079"/>
                  </a:lnTo>
                  <a:lnTo>
                    <a:pt x="4296664" y="274192"/>
                  </a:lnTo>
                  <a:lnTo>
                    <a:pt x="4293997" y="279907"/>
                  </a:lnTo>
                  <a:lnTo>
                    <a:pt x="4292600" y="286130"/>
                  </a:lnTo>
                  <a:lnTo>
                    <a:pt x="4292600" y="292735"/>
                  </a:lnTo>
                  <a:lnTo>
                    <a:pt x="4312983" y="328406"/>
                  </a:lnTo>
                  <a:lnTo>
                    <a:pt x="4352339" y="348343"/>
                  </a:lnTo>
                  <a:lnTo>
                    <a:pt x="4371669" y="355439"/>
                  </a:lnTo>
                  <a:lnTo>
                    <a:pt x="4381595" y="359140"/>
                  </a:lnTo>
                  <a:lnTo>
                    <a:pt x="4421584" y="375888"/>
                  </a:lnTo>
                  <a:lnTo>
                    <a:pt x="4459874" y="398240"/>
                  </a:lnTo>
                  <a:lnTo>
                    <a:pt x="4490164" y="430339"/>
                  </a:lnTo>
                  <a:lnTo>
                    <a:pt x="4508166" y="475027"/>
                  </a:lnTo>
                  <a:lnTo>
                    <a:pt x="4510532" y="503300"/>
                  </a:lnTo>
                  <a:lnTo>
                    <a:pt x="4509650" y="521590"/>
                  </a:lnTo>
                  <a:lnTo>
                    <a:pt x="4496435" y="569721"/>
                  </a:lnTo>
                  <a:lnTo>
                    <a:pt x="4468574" y="607619"/>
                  </a:lnTo>
                  <a:lnTo>
                    <a:pt x="4428220" y="634825"/>
                  </a:lnTo>
                  <a:lnTo>
                    <a:pt x="4377360" y="651178"/>
                  </a:lnTo>
                  <a:lnTo>
                    <a:pt x="4339157" y="655992"/>
                  </a:lnTo>
                  <a:lnTo>
                    <a:pt x="4318889" y="656589"/>
                  </a:lnTo>
                  <a:lnTo>
                    <a:pt x="4306647" y="656353"/>
                  </a:lnTo>
                  <a:lnTo>
                    <a:pt x="4260546" y="650902"/>
                  </a:lnTo>
                  <a:lnTo>
                    <a:pt x="4222557" y="640629"/>
                  </a:lnTo>
                  <a:lnTo>
                    <a:pt x="4187571" y="624077"/>
                  </a:lnTo>
                  <a:lnTo>
                    <a:pt x="4172648" y="581513"/>
                  </a:lnTo>
                  <a:lnTo>
                    <a:pt x="4172457" y="571245"/>
                  </a:lnTo>
                  <a:lnTo>
                    <a:pt x="4172457" y="561594"/>
                  </a:lnTo>
                  <a:lnTo>
                    <a:pt x="4176522" y="534288"/>
                  </a:lnTo>
                  <a:lnTo>
                    <a:pt x="4177792" y="530732"/>
                  </a:lnTo>
                  <a:lnTo>
                    <a:pt x="4179443" y="528447"/>
                  </a:lnTo>
                  <a:lnTo>
                    <a:pt x="4181475" y="527303"/>
                  </a:lnTo>
                  <a:lnTo>
                    <a:pt x="4183379" y="526161"/>
                  </a:lnTo>
                  <a:lnTo>
                    <a:pt x="4185920" y="525526"/>
                  </a:lnTo>
                  <a:lnTo>
                    <a:pt x="4188841" y="525526"/>
                  </a:lnTo>
                  <a:lnTo>
                    <a:pt x="4192524" y="525526"/>
                  </a:lnTo>
                  <a:lnTo>
                    <a:pt x="4197858" y="527685"/>
                  </a:lnTo>
                  <a:lnTo>
                    <a:pt x="4204970" y="531749"/>
                  </a:lnTo>
                  <a:lnTo>
                    <a:pt x="4210637" y="534963"/>
                  </a:lnTo>
                  <a:lnTo>
                    <a:pt x="4248785" y="552624"/>
                  </a:lnTo>
                  <a:lnTo>
                    <a:pt x="4291060" y="564165"/>
                  </a:lnTo>
                  <a:lnTo>
                    <a:pt x="4316476" y="565784"/>
                  </a:lnTo>
                  <a:lnTo>
                    <a:pt x="4324641" y="565570"/>
                  </a:lnTo>
                  <a:lnTo>
                    <a:pt x="4362831" y="556640"/>
                  </a:lnTo>
                  <a:lnTo>
                    <a:pt x="4369308" y="552322"/>
                  </a:lnTo>
                  <a:lnTo>
                    <a:pt x="4375784" y="548132"/>
                  </a:lnTo>
                  <a:lnTo>
                    <a:pt x="4380610" y="542671"/>
                  </a:lnTo>
                  <a:lnTo>
                    <a:pt x="4383913" y="535939"/>
                  </a:lnTo>
                  <a:lnTo>
                    <a:pt x="4387215" y="529336"/>
                  </a:lnTo>
                  <a:lnTo>
                    <a:pt x="4388866" y="521715"/>
                  </a:lnTo>
                  <a:lnTo>
                    <a:pt x="4388866" y="513206"/>
                  </a:lnTo>
                  <a:lnTo>
                    <a:pt x="4369069" y="477615"/>
                  </a:lnTo>
                  <a:lnTo>
                    <a:pt x="4330461" y="457652"/>
                  </a:lnTo>
                  <a:lnTo>
                    <a:pt x="4311578" y="450552"/>
                  </a:lnTo>
                  <a:lnTo>
                    <a:pt x="4301839" y="446786"/>
                  </a:lnTo>
                  <a:lnTo>
                    <a:pt x="4262120" y="429625"/>
                  </a:lnTo>
                  <a:lnTo>
                    <a:pt x="4224607" y="407193"/>
                  </a:lnTo>
                  <a:lnTo>
                    <a:pt x="4194857" y="375062"/>
                  </a:lnTo>
                  <a:lnTo>
                    <a:pt x="4177283" y="329771"/>
                  </a:lnTo>
                  <a:lnTo>
                    <a:pt x="4174998" y="300736"/>
                  </a:lnTo>
                  <a:lnTo>
                    <a:pt x="4175781" y="285162"/>
                  </a:lnTo>
                  <a:lnTo>
                    <a:pt x="4187444" y="242442"/>
                  </a:lnTo>
                  <a:lnTo>
                    <a:pt x="4212179" y="206884"/>
                  </a:lnTo>
                  <a:lnTo>
                    <a:pt x="4249054" y="180228"/>
                  </a:lnTo>
                  <a:lnTo>
                    <a:pt x="4297239" y="163173"/>
                  </a:lnTo>
                  <a:lnTo>
                    <a:pt x="4334855" y="157890"/>
                  </a:lnTo>
                  <a:lnTo>
                    <a:pt x="4355210" y="157225"/>
                  </a:lnTo>
                  <a:close/>
                </a:path>
                <a:path w="4729480" h="656589">
                  <a:moveTo>
                    <a:pt x="3879088" y="157225"/>
                  </a:moveTo>
                  <a:lnTo>
                    <a:pt x="3927427" y="159797"/>
                  </a:lnTo>
                  <a:lnTo>
                    <a:pt x="3968242" y="167512"/>
                  </a:lnTo>
                  <a:lnTo>
                    <a:pt x="4016230" y="188872"/>
                  </a:lnTo>
                  <a:lnTo>
                    <a:pt x="4049585" y="222885"/>
                  </a:lnTo>
                  <a:lnTo>
                    <a:pt x="4068506" y="270470"/>
                  </a:lnTo>
                  <a:lnTo>
                    <a:pt x="4073979" y="309903"/>
                  </a:lnTo>
                  <a:lnTo>
                    <a:pt x="4074668" y="331977"/>
                  </a:lnTo>
                  <a:lnTo>
                    <a:pt x="4074668" y="629793"/>
                  </a:lnTo>
                  <a:lnTo>
                    <a:pt x="4074668" y="634491"/>
                  </a:lnTo>
                  <a:lnTo>
                    <a:pt x="4073017" y="638047"/>
                  </a:lnTo>
                  <a:lnTo>
                    <a:pt x="4069715" y="640714"/>
                  </a:lnTo>
                  <a:lnTo>
                    <a:pt x="4066413" y="643382"/>
                  </a:lnTo>
                  <a:lnTo>
                    <a:pt x="4022471" y="648207"/>
                  </a:lnTo>
                  <a:lnTo>
                    <a:pt x="4012088" y="648090"/>
                  </a:lnTo>
                  <a:lnTo>
                    <a:pt x="3972814" y="638047"/>
                  </a:lnTo>
                  <a:lnTo>
                    <a:pt x="3971417" y="634491"/>
                  </a:lnTo>
                  <a:lnTo>
                    <a:pt x="3971417" y="629793"/>
                  </a:lnTo>
                  <a:lnTo>
                    <a:pt x="3971417" y="594613"/>
                  </a:lnTo>
                  <a:lnTo>
                    <a:pt x="3942191" y="620601"/>
                  </a:lnTo>
                  <a:lnTo>
                    <a:pt x="3909059" y="640207"/>
                  </a:lnTo>
                  <a:lnTo>
                    <a:pt x="3872214" y="652494"/>
                  </a:lnTo>
                  <a:lnTo>
                    <a:pt x="3831463" y="656589"/>
                  </a:lnTo>
                  <a:lnTo>
                    <a:pt x="3814198" y="656018"/>
                  </a:lnTo>
                  <a:lnTo>
                    <a:pt x="3766693" y="647445"/>
                  </a:lnTo>
                  <a:lnTo>
                    <a:pt x="3726848" y="628640"/>
                  </a:lnTo>
                  <a:lnTo>
                    <a:pt x="3696366" y="599852"/>
                  </a:lnTo>
                  <a:lnTo>
                    <a:pt x="3676816" y="561205"/>
                  </a:lnTo>
                  <a:lnTo>
                    <a:pt x="3670173" y="512699"/>
                  </a:lnTo>
                  <a:lnTo>
                    <a:pt x="3671105" y="493984"/>
                  </a:lnTo>
                  <a:lnTo>
                    <a:pt x="3685285" y="445388"/>
                  </a:lnTo>
                  <a:lnTo>
                    <a:pt x="3716379" y="408205"/>
                  </a:lnTo>
                  <a:lnTo>
                    <a:pt x="3764121" y="382063"/>
                  </a:lnTo>
                  <a:lnTo>
                    <a:pt x="3805174" y="370713"/>
                  </a:lnTo>
                  <a:lnTo>
                    <a:pt x="3853386" y="364029"/>
                  </a:lnTo>
                  <a:lnTo>
                    <a:pt x="3908932" y="361823"/>
                  </a:lnTo>
                  <a:lnTo>
                    <a:pt x="3952113" y="361823"/>
                  </a:lnTo>
                  <a:lnTo>
                    <a:pt x="3952113" y="335025"/>
                  </a:lnTo>
                  <a:lnTo>
                    <a:pt x="3945364" y="290970"/>
                  </a:lnTo>
                  <a:lnTo>
                    <a:pt x="3915789" y="259859"/>
                  </a:lnTo>
                  <a:lnTo>
                    <a:pt x="3868166" y="252094"/>
                  </a:lnTo>
                  <a:lnTo>
                    <a:pt x="3852951" y="252525"/>
                  </a:lnTo>
                  <a:lnTo>
                    <a:pt x="3812285" y="259079"/>
                  </a:lnTo>
                  <a:lnTo>
                    <a:pt x="3768852" y="274447"/>
                  </a:lnTo>
                  <a:lnTo>
                    <a:pt x="3728974" y="294386"/>
                  </a:lnTo>
                  <a:lnTo>
                    <a:pt x="3722116" y="296799"/>
                  </a:lnTo>
                  <a:lnTo>
                    <a:pt x="3716781" y="296799"/>
                  </a:lnTo>
                  <a:lnTo>
                    <a:pt x="3713099" y="296799"/>
                  </a:lnTo>
                  <a:lnTo>
                    <a:pt x="3709924" y="295655"/>
                  </a:lnTo>
                  <a:lnTo>
                    <a:pt x="3707129" y="293242"/>
                  </a:lnTo>
                  <a:lnTo>
                    <a:pt x="3704335" y="290956"/>
                  </a:lnTo>
                  <a:lnTo>
                    <a:pt x="3701923" y="287654"/>
                  </a:lnTo>
                  <a:lnTo>
                    <a:pt x="3700145" y="283337"/>
                  </a:lnTo>
                  <a:lnTo>
                    <a:pt x="3698367" y="279018"/>
                  </a:lnTo>
                  <a:lnTo>
                    <a:pt x="3696970" y="273812"/>
                  </a:lnTo>
                  <a:lnTo>
                    <a:pt x="3695954" y="267462"/>
                  </a:lnTo>
                  <a:lnTo>
                    <a:pt x="3694938" y="261238"/>
                  </a:lnTo>
                  <a:lnTo>
                    <a:pt x="3694429" y="254253"/>
                  </a:lnTo>
                  <a:lnTo>
                    <a:pt x="3694429" y="246634"/>
                  </a:lnTo>
                  <a:lnTo>
                    <a:pt x="3694429" y="236347"/>
                  </a:lnTo>
                  <a:lnTo>
                    <a:pt x="3715877" y="198612"/>
                  </a:lnTo>
                  <a:lnTo>
                    <a:pt x="3760075" y="177923"/>
                  </a:lnTo>
                  <a:lnTo>
                    <a:pt x="3808771" y="164526"/>
                  </a:lnTo>
                  <a:lnTo>
                    <a:pt x="3850227" y="158448"/>
                  </a:lnTo>
                  <a:lnTo>
                    <a:pt x="3864538" y="157533"/>
                  </a:lnTo>
                  <a:lnTo>
                    <a:pt x="3879088" y="157225"/>
                  </a:lnTo>
                  <a:close/>
                </a:path>
                <a:path w="4729480" h="656589">
                  <a:moveTo>
                    <a:pt x="2603500" y="157225"/>
                  </a:moveTo>
                  <a:lnTo>
                    <a:pt x="2651839" y="159797"/>
                  </a:lnTo>
                  <a:lnTo>
                    <a:pt x="2692654" y="167512"/>
                  </a:lnTo>
                  <a:lnTo>
                    <a:pt x="2740642" y="188872"/>
                  </a:lnTo>
                  <a:lnTo>
                    <a:pt x="2773997" y="222885"/>
                  </a:lnTo>
                  <a:lnTo>
                    <a:pt x="2792918" y="270470"/>
                  </a:lnTo>
                  <a:lnTo>
                    <a:pt x="2798391" y="309903"/>
                  </a:lnTo>
                  <a:lnTo>
                    <a:pt x="2799080" y="331977"/>
                  </a:lnTo>
                  <a:lnTo>
                    <a:pt x="2799080" y="629793"/>
                  </a:lnTo>
                  <a:lnTo>
                    <a:pt x="2799080" y="634491"/>
                  </a:lnTo>
                  <a:lnTo>
                    <a:pt x="2797429" y="638047"/>
                  </a:lnTo>
                  <a:lnTo>
                    <a:pt x="2794127" y="640714"/>
                  </a:lnTo>
                  <a:lnTo>
                    <a:pt x="2790825" y="643382"/>
                  </a:lnTo>
                  <a:lnTo>
                    <a:pt x="2746883" y="648207"/>
                  </a:lnTo>
                  <a:lnTo>
                    <a:pt x="2736500" y="648090"/>
                  </a:lnTo>
                  <a:lnTo>
                    <a:pt x="2697226" y="638047"/>
                  </a:lnTo>
                  <a:lnTo>
                    <a:pt x="2695829" y="634491"/>
                  </a:lnTo>
                  <a:lnTo>
                    <a:pt x="2695829" y="629793"/>
                  </a:lnTo>
                  <a:lnTo>
                    <a:pt x="2695829" y="594613"/>
                  </a:lnTo>
                  <a:lnTo>
                    <a:pt x="2666603" y="620601"/>
                  </a:lnTo>
                  <a:lnTo>
                    <a:pt x="2633472" y="640207"/>
                  </a:lnTo>
                  <a:lnTo>
                    <a:pt x="2596626" y="652494"/>
                  </a:lnTo>
                  <a:lnTo>
                    <a:pt x="2555875" y="656589"/>
                  </a:lnTo>
                  <a:lnTo>
                    <a:pt x="2538610" y="656018"/>
                  </a:lnTo>
                  <a:lnTo>
                    <a:pt x="2491105" y="647445"/>
                  </a:lnTo>
                  <a:lnTo>
                    <a:pt x="2451260" y="628640"/>
                  </a:lnTo>
                  <a:lnTo>
                    <a:pt x="2420778" y="599852"/>
                  </a:lnTo>
                  <a:lnTo>
                    <a:pt x="2401228" y="561205"/>
                  </a:lnTo>
                  <a:lnTo>
                    <a:pt x="2394585" y="512699"/>
                  </a:lnTo>
                  <a:lnTo>
                    <a:pt x="2395517" y="493984"/>
                  </a:lnTo>
                  <a:lnTo>
                    <a:pt x="2409697" y="445388"/>
                  </a:lnTo>
                  <a:lnTo>
                    <a:pt x="2440791" y="408205"/>
                  </a:lnTo>
                  <a:lnTo>
                    <a:pt x="2488533" y="382063"/>
                  </a:lnTo>
                  <a:lnTo>
                    <a:pt x="2529585" y="370713"/>
                  </a:lnTo>
                  <a:lnTo>
                    <a:pt x="2577798" y="364029"/>
                  </a:lnTo>
                  <a:lnTo>
                    <a:pt x="2633345" y="361823"/>
                  </a:lnTo>
                  <a:lnTo>
                    <a:pt x="2676525" y="361823"/>
                  </a:lnTo>
                  <a:lnTo>
                    <a:pt x="2676525" y="335025"/>
                  </a:lnTo>
                  <a:lnTo>
                    <a:pt x="2669776" y="290970"/>
                  </a:lnTo>
                  <a:lnTo>
                    <a:pt x="2640201" y="259859"/>
                  </a:lnTo>
                  <a:lnTo>
                    <a:pt x="2592578" y="252094"/>
                  </a:lnTo>
                  <a:lnTo>
                    <a:pt x="2577363" y="252525"/>
                  </a:lnTo>
                  <a:lnTo>
                    <a:pt x="2536697" y="259079"/>
                  </a:lnTo>
                  <a:lnTo>
                    <a:pt x="2493264" y="274447"/>
                  </a:lnTo>
                  <a:lnTo>
                    <a:pt x="2453385" y="294386"/>
                  </a:lnTo>
                  <a:lnTo>
                    <a:pt x="2446528" y="296799"/>
                  </a:lnTo>
                  <a:lnTo>
                    <a:pt x="2441194" y="296799"/>
                  </a:lnTo>
                  <a:lnTo>
                    <a:pt x="2437510" y="296799"/>
                  </a:lnTo>
                  <a:lnTo>
                    <a:pt x="2434335" y="295655"/>
                  </a:lnTo>
                  <a:lnTo>
                    <a:pt x="2431542" y="293242"/>
                  </a:lnTo>
                  <a:lnTo>
                    <a:pt x="2428747" y="290956"/>
                  </a:lnTo>
                  <a:lnTo>
                    <a:pt x="2426335" y="287654"/>
                  </a:lnTo>
                  <a:lnTo>
                    <a:pt x="2424557" y="283337"/>
                  </a:lnTo>
                  <a:lnTo>
                    <a:pt x="2422779" y="279018"/>
                  </a:lnTo>
                  <a:lnTo>
                    <a:pt x="2421382" y="273812"/>
                  </a:lnTo>
                  <a:lnTo>
                    <a:pt x="2420366" y="267462"/>
                  </a:lnTo>
                  <a:lnTo>
                    <a:pt x="2419350" y="261238"/>
                  </a:lnTo>
                  <a:lnTo>
                    <a:pt x="2418842" y="254253"/>
                  </a:lnTo>
                  <a:lnTo>
                    <a:pt x="2418842" y="246634"/>
                  </a:lnTo>
                  <a:lnTo>
                    <a:pt x="2418842" y="236347"/>
                  </a:lnTo>
                  <a:lnTo>
                    <a:pt x="2440289" y="198612"/>
                  </a:lnTo>
                  <a:lnTo>
                    <a:pt x="2484487" y="177923"/>
                  </a:lnTo>
                  <a:lnTo>
                    <a:pt x="2533183" y="164526"/>
                  </a:lnTo>
                  <a:lnTo>
                    <a:pt x="2574639" y="158448"/>
                  </a:lnTo>
                  <a:lnTo>
                    <a:pt x="2588950" y="157533"/>
                  </a:lnTo>
                  <a:lnTo>
                    <a:pt x="2603500" y="157225"/>
                  </a:lnTo>
                  <a:close/>
                </a:path>
                <a:path w="4729480" h="656589">
                  <a:moveTo>
                    <a:pt x="1850390" y="157225"/>
                  </a:moveTo>
                  <a:lnTo>
                    <a:pt x="1899539" y="162940"/>
                  </a:lnTo>
                  <a:lnTo>
                    <a:pt x="1938528" y="179324"/>
                  </a:lnTo>
                  <a:lnTo>
                    <a:pt x="1968119" y="204977"/>
                  </a:lnTo>
                  <a:lnTo>
                    <a:pt x="1988946" y="238251"/>
                  </a:lnTo>
                  <a:lnTo>
                    <a:pt x="1998805" y="227889"/>
                  </a:lnTo>
                  <a:lnTo>
                    <a:pt x="2027808" y="201422"/>
                  </a:lnTo>
                  <a:lnTo>
                    <a:pt x="2065528" y="176402"/>
                  </a:lnTo>
                  <a:lnTo>
                    <a:pt x="2102866" y="162051"/>
                  </a:lnTo>
                  <a:lnTo>
                    <a:pt x="2140839" y="157225"/>
                  </a:lnTo>
                  <a:lnTo>
                    <a:pt x="2162004" y="158174"/>
                  </a:lnTo>
                  <a:lnTo>
                    <a:pt x="2215260" y="172212"/>
                  </a:lnTo>
                  <a:lnTo>
                    <a:pt x="2254105" y="200501"/>
                  </a:lnTo>
                  <a:lnTo>
                    <a:pt x="2280046" y="240315"/>
                  </a:lnTo>
                  <a:lnTo>
                    <a:pt x="2294179" y="289800"/>
                  </a:lnTo>
                  <a:lnTo>
                    <a:pt x="2298572" y="344931"/>
                  </a:lnTo>
                  <a:lnTo>
                    <a:pt x="2298572" y="628269"/>
                  </a:lnTo>
                  <a:lnTo>
                    <a:pt x="2298572" y="631570"/>
                  </a:lnTo>
                  <a:lnTo>
                    <a:pt x="2260492" y="647457"/>
                  </a:lnTo>
                  <a:lnTo>
                    <a:pt x="2236597" y="648207"/>
                  </a:lnTo>
                  <a:lnTo>
                    <a:pt x="2227597" y="648116"/>
                  </a:lnTo>
                  <a:lnTo>
                    <a:pt x="2186685" y="643254"/>
                  </a:lnTo>
                  <a:lnTo>
                    <a:pt x="2181860" y="641603"/>
                  </a:lnTo>
                  <a:lnTo>
                    <a:pt x="2178558" y="639444"/>
                  </a:lnTo>
                  <a:lnTo>
                    <a:pt x="2176780" y="637032"/>
                  </a:lnTo>
                  <a:lnTo>
                    <a:pt x="2175002" y="634491"/>
                  </a:lnTo>
                  <a:lnTo>
                    <a:pt x="2173985" y="631570"/>
                  </a:lnTo>
                  <a:lnTo>
                    <a:pt x="2173985" y="628269"/>
                  </a:lnTo>
                  <a:lnTo>
                    <a:pt x="2173985" y="365760"/>
                  </a:lnTo>
                  <a:lnTo>
                    <a:pt x="2169795" y="324992"/>
                  </a:lnTo>
                  <a:lnTo>
                    <a:pt x="2152322" y="287303"/>
                  </a:lnTo>
                  <a:lnTo>
                    <a:pt x="2112406" y="266390"/>
                  </a:lnTo>
                  <a:lnTo>
                    <a:pt x="2103501" y="265938"/>
                  </a:lnTo>
                  <a:lnTo>
                    <a:pt x="2092330" y="267031"/>
                  </a:lnTo>
                  <a:lnTo>
                    <a:pt x="2046745" y="293004"/>
                  </a:lnTo>
                  <a:lnTo>
                    <a:pt x="2008758" y="334010"/>
                  </a:lnTo>
                  <a:lnTo>
                    <a:pt x="2008758" y="628269"/>
                  </a:lnTo>
                  <a:lnTo>
                    <a:pt x="2008758" y="631570"/>
                  </a:lnTo>
                  <a:lnTo>
                    <a:pt x="1995551" y="643254"/>
                  </a:lnTo>
                  <a:lnTo>
                    <a:pt x="1990852" y="644906"/>
                  </a:lnTo>
                  <a:lnTo>
                    <a:pt x="1946656" y="648207"/>
                  </a:lnTo>
                  <a:lnTo>
                    <a:pt x="1937914" y="648116"/>
                  </a:lnTo>
                  <a:lnTo>
                    <a:pt x="1897380" y="643254"/>
                  </a:lnTo>
                  <a:lnTo>
                    <a:pt x="1892554" y="641603"/>
                  </a:lnTo>
                  <a:lnTo>
                    <a:pt x="1889125" y="639444"/>
                  </a:lnTo>
                  <a:lnTo>
                    <a:pt x="1887093" y="637032"/>
                  </a:lnTo>
                  <a:lnTo>
                    <a:pt x="1885188" y="634491"/>
                  </a:lnTo>
                  <a:lnTo>
                    <a:pt x="1884171" y="631570"/>
                  </a:lnTo>
                  <a:lnTo>
                    <a:pt x="1884171" y="628269"/>
                  </a:lnTo>
                  <a:lnTo>
                    <a:pt x="1884171" y="365760"/>
                  </a:lnTo>
                  <a:lnTo>
                    <a:pt x="1879981" y="324992"/>
                  </a:lnTo>
                  <a:lnTo>
                    <a:pt x="1862778" y="287303"/>
                  </a:lnTo>
                  <a:lnTo>
                    <a:pt x="1822862" y="266390"/>
                  </a:lnTo>
                  <a:lnTo>
                    <a:pt x="1814195" y="265938"/>
                  </a:lnTo>
                  <a:lnTo>
                    <a:pt x="1802765" y="267031"/>
                  </a:lnTo>
                  <a:lnTo>
                    <a:pt x="1756902" y="293004"/>
                  </a:lnTo>
                  <a:lnTo>
                    <a:pt x="1719326" y="334010"/>
                  </a:lnTo>
                  <a:lnTo>
                    <a:pt x="1719326" y="628269"/>
                  </a:lnTo>
                  <a:lnTo>
                    <a:pt x="1719326" y="631570"/>
                  </a:lnTo>
                  <a:lnTo>
                    <a:pt x="1706245" y="643254"/>
                  </a:lnTo>
                  <a:lnTo>
                    <a:pt x="1701419" y="644906"/>
                  </a:lnTo>
                  <a:lnTo>
                    <a:pt x="1656842" y="648207"/>
                  </a:lnTo>
                  <a:lnTo>
                    <a:pt x="1648082" y="648116"/>
                  </a:lnTo>
                  <a:lnTo>
                    <a:pt x="1607439" y="643254"/>
                  </a:lnTo>
                  <a:lnTo>
                    <a:pt x="1602613" y="641603"/>
                  </a:lnTo>
                  <a:lnTo>
                    <a:pt x="1599310" y="639444"/>
                  </a:lnTo>
                  <a:lnTo>
                    <a:pt x="1597279" y="637032"/>
                  </a:lnTo>
                  <a:lnTo>
                    <a:pt x="1595246" y="634491"/>
                  </a:lnTo>
                  <a:lnTo>
                    <a:pt x="1594358" y="631570"/>
                  </a:lnTo>
                  <a:lnTo>
                    <a:pt x="1594358" y="628269"/>
                  </a:lnTo>
                  <a:lnTo>
                    <a:pt x="1594358" y="185547"/>
                  </a:lnTo>
                  <a:lnTo>
                    <a:pt x="1594358" y="182244"/>
                  </a:lnTo>
                  <a:lnTo>
                    <a:pt x="1595120" y="179324"/>
                  </a:lnTo>
                  <a:lnTo>
                    <a:pt x="1596770" y="176911"/>
                  </a:lnTo>
                  <a:lnTo>
                    <a:pt x="1598421" y="174371"/>
                  </a:lnTo>
                  <a:lnTo>
                    <a:pt x="1601470" y="172338"/>
                  </a:lnTo>
                  <a:lnTo>
                    <a:pt x="1605788" y="170687"/>
                  </a:lnTo>
                  <a:lnTo>
                    <a:pt x="1609979" y="169037"/>
                  </a:lnTo>
                  <a:lnTo>
                    <a:pt x="1647952" y="165735"/>
                  </a:lnTo>
                  <a:lnTo>
                    <a:pt x="1655524" y="165808"/>
                  </a:lnTo>
                  <a:lnTo>
                    <a:pt x="1690370" y="170687"/>
                  </a:lnTo>
                  <a:lnTo>
                    <a:pt x="1694180" y="172338"/>
                  </a:lnTo>
                  <a:lnTo>
                    <a:pt x="1696846" y="174371"/>
                  </a:lnTo>
                  <a:lnTo>
                    <a:pt x="1698497" y="176911"/>
                  </a:lnTo>
                  <a:lnTo>
                    <a:pt x="1700148" y="179324"/>
                  </a:lnTo>
                  <a:lnTo>
                    <a:pt x="1701038" y="182244"/>
                  </a:lnTo>
                  <a:lnTo>
                    <a:pt x="1701038" y="185547"/>
                  </a:lnTo>
                  <a:lnTo>
                    <a:pt x="1701038" y="236727"/>
                  </a:lnTo>
                  <a:lnTo>
                    <a:pt x="1737709" y="201945"/>
                  </a:lnTo>
                  <a:lnTo>
                    <a:pt x="1774190" y="177164"/>
                  </a:lnTo>
                  <a:lnTo>
                    <a:pt x="1811528" y="162242"/>
                  </a:lnTo>
                  <a:lnTo>
                    <a:pt x="1830768" y="158484"/>
                  </a:lnTo>
                  <a:lnTo>
                    <a:pt x="1850390" y="157225"/>
                  </a:lnTo>
                  <a:close/>
                </a:path>
                <a:path w="4729480" h="656589">
                  <a:moveTo>
                    <a:pt x="1207516" y="157225"/>
                  </a:moveTo>
                  <a:lnTo>
                    <a:pt x="1211833" y="157225"/>
                  </a:lnTo>
                  <a:lnTo>
                    <a:pt x="1216406" y="157479"/>
                  </a:lnTo>
                  <a:lnTo>
                    <a:pt x="1250695" y="164464"/>
                  </a:lnTo>
                  <a:lnTo>
                    <a:pt x="1254633" y="165988"/>
                  </a:lnTo>
                  <a:lnTo>
                    <a:pt x="1265555" y="182879"/>
                  </a:lnTo>
                  <a:lnTo>
                    <a:pt x="1266317" y="186309"/>
                  </a:lnTo>
                  <a:lnTo>
                    <a:pt x="1266825" y="191515"/>
                  </a:lnTo>
                  <a:lnTo>
                    <a:pt x="1267079" y="198500"/>
                  </a:lnTo>
                  <a:lnTo>
                    <a:pt x="1267319" y="204194"/>
                  </a:lnTo>
                  <a:lnTo>
                    <a:pt x="1267475" y="210804"/>
                  </a:lnTo>
                  <a:lnTo>
                    <a:pt x="1267561" y="218342"/>
                  </a:lnTo>
                  <a:lnTo>
                    <a:pt x="1267587" y="226822"/>
                  </a:lnTo>
                  <a:lnTo>
                    <a:pt x="1267517" y="235297"/>
                  </a:lnTo>
                  <a:lnTo>
                    <a:pt x="1263650" y="273938"/>
                  </a:lnTo>
                  <a:lnTo>
                    <a:pt x="1258443" y="282828"/>
                  </a:lnTo>
                  <a:lnTo>
                    <a:pt x="1256283" y="284479"/>
                  </a:lnTo>
                  <a:lnTo>
                    <a:pt x="1253490" y="285368"/>
                  </a:lnTo>
                  <a:lnTo>
                    <a:pt x="1250188" y="285368"/>
                  </a:lnTo>
                  <a:lnTo>
                    <a:pt x="1247520" y="285368"/>
                  </a:lnTo>
                  <a:lnTo>
                    <a:pt x="1244600" y="284734"/>
                  </a:lnTo>
                  <a:lnTo>
                    <a:pt x="1241297" y="283590"/>
                  </a:lnTo>
                  <a:lnTo>
                    <a:pt x="1237995" y="282448"/>
                  </a:lnTo>
                  <a:lnTo>
                    <a:pt x="1234313" y="281177"/>
                  </a:lnTo>
                  <a:lnTo>
                    <a:pt x="1230121" y="279907"/>
                  </a:lnTo>
                  <a:lnTo>
                    <a:pt x="1225931" y="278511"/>
                  </a:lnTo>
                  <a:lnTo>
                    <a:pt x="1221485" y="277367"/>
                  </a:lnTo>
                  <a:lnTo>
                    <a:pt x="1216406" y="276225"/>
                  </a:lnTo>
                  <a:lnTo>
                    <a:pt x="1211453" y="274954"/>
                  </a:lnTo>
                  <a:lnTo>
                    <a:pt x="1205992" y="274447"/>
                  </a:lnTo>
                  <a:lnTo>
                    <a:pt x="1200150" y="274447"/>
                  </a:lnTo>
                  <a:lnTo>
                    <a:pt x="1193165" y="274447"/>
                  </a:lnTo>
                  <a:lnTo>
                    <a:pt x="1157605" y="291846"/>
                  </a:lnTo>
                  <a:lnTo>
                    <a:pt x="1128150" y="323472"/>
                  </a:lnTo>
                  <a:lnTo>
                    <a:pt x="1108202" y="352298"/>
                  </a:lnTo>
                  <a:lnTo>
                    <a:pt x="1108202" y="628269"/>
                  </a:lnTo>
                  <a:lnTo>
                    <a:pt x="1108202" y="631570"/>
                  </a:lnTo>
                  <a:lnTo>
                    <a:pt x="1095120" y="643254"/>
                  </a:lnTo>
                  <a:lnTo>
                    <a:pt x="1090295" y="644906"/>
                  </a:lnTo>
                  <a:lnTo>
                    <a:pt x="1045718" y="648207"/>
                  </a:lnTo>
                  <a:lnTo>
                    <a:pt x="1036958" y="648116"/>
                  </a:lnTo>
                  <a:lnTo>
                    <a:pt x="996315" y="643254"/>
                  </a:lnTo>
                  <a:lnTo>
                    <a:pt x="991488" y="641603"/>
                  </a:lnTo>
                  <a:lnTo>
                    <a:pt x="988187" y="639444"/>
                  </a:lnTo>
                  <a:lnTo>
                    <a:pt x="986155" y="637032"/>
                  </a:lnTo>
                  <a:lnTo>
                    <a:pt x="984123" y="634491"/>
                  </a:lnTo>
                  <a:lnTo>
                    <a:pt x="983234" y="631570"/>
                  </a:lnTo>
                  <a:lnTo>
                    <a:pt x="983234" y="628269"/>
                  </a:lnTo>
                  <a:lnTo>
                    <a:pt x="983234" y="185547"/>
                  </a:lnTo>
                  <a:lnTo>
                    <a:pt x="983234" y="182244"/>
                  </a:lnTo>
                  <a:lnTo>
                    <a:pt x="983995" y="179324"/>
                  </a:lnTo>
                  <a:lnTo>
                    <a:pt x="985647" y="176911"/>
                  </a:lnTo>
                  <a:lnTo>
                    <a:pt x="987298" y="174371"/>
                  </a:lnTo>
                  <a:lnTo>
                    <a:pt x="990345" y="172338"/>
                  </a:lnTo>
                  <a:lnTo>
                    <a:pt x="994663" y="170687"/>
                  </a:lnTo>
                  <a:lnTo>
                    <a:pt x="998855" y="169037"/>
                  </a:lnTo>
                  <a:lnTo>
                    <a:pt x="1036828" y="165735"/>
                  </a:lnTo>
                  <a:lnTo>
                    <a:pt x="1044400" y="165808"/>
                  </a:lnTo>
                  <a:lnTo>
                    <a:pt x="1079245" y="170687"/>
                  </a:lnTo>
                  <a:lnTo>
                    <a:pt x="1083056" y="172338"/>
                  </a:lnTo>
                  <a:lnTo>
                    <a:pt x="1085723" y="174371"/>
                  </a:lnTo>
                  <a:lnTo>
                    <a:pt x="1087374" y="176911"/>
                  </a:lnTo>
                  <a:lnTo>
                    <a:pt x="1089025" y="179324"/>
                  </a:lnTo>
                  <a:lnTo>
                    <a:pt x="1089914" y="182244"/>
                  </a:lnTo>
                  <a:lnTo>
                    <a:pt x="1089914" y="185547"/>
                  </a:lnTo>
                  <a:lnTo>
                    <a:pt x="1089914" y="240664"/>
                  </a:lnTo>
                  <a:lnTo>
                    <a:pt x="1114845" y="208339"/>
                  </a:lnTo>
                  <a:lnTo>
                    <a:pt x="1144861" y="179286"/>
                  </a:lnTo>
                  <a:lnTo>
                    <a:pt x="1179703" y="161036"/>
                  </a:lnTo>
                  <a:lnTo>
                    <a:pt x="1200562" y="157464"/>
                  </a:lnTo>
                  <a:lnTo>
                    <a:pt x="1207516" y="157225"/>
                  </a:lnTo>
                  <a:close/>
                </a:path>
                <a:path w="4729480" h="656589">
                  <a:moveTo>
                    <a:pt x="671194" y="157225"/>
                  </a:moveTo>
                  <a:lnTo>
                    <a:pt x="722693" y="161321"/>
                  </a:lnTo>
                  <a:lnTo>
                    <a:pt x="766191" y="173609"/>
                  </a:lnTo>
                  <a:lnTo>
                    <a:pt x="802100" y="193198"/>
                  </a:lnTo>
                  <a:lnTo>
                    <a:pt x="830961" y="219075"/>
                  </a:lnTo>
                  <a:lnTo>
                    <a:pt x="852947" y="250761"/>
                  </a:lnTo>
                  <a:lnTo>
                    <a:pt x="868172" y="287781"/>
                  </a:lnTo>
                  <a:lnTo>
                    <a:pt x="877141" y="329247"/>
                  </a:lnTo>
                  <a:lnTo>
                    <a:pt x="880110" y="374141"/>
                  </a:lnTo>
                  <a:lnTo>
                    <a:pt x="880110" y="394080"/>
                  </a:lnTo>
                  <a:lnTo>
                    <a:pt x="864350" y="432550"/>
                  </a:lnTo>
                  <a:lnTo>
                    <a:pt x="841882" y="438657"/>
                  </a:lnTo>
                  <a:lnTo>
                    <a:pt x="572388" y="438657"/>
                  </a:lnTo>
                  <a:lnTo>
                    <a:pt x="572797" y="452516"/>
                  </a:lnTo>
                  <a:lnTo>
                    <a:pt x="579119" y="490092"/>
                  </a:lnTo>
                  <a:lnTo>
                    <a:pt x="600456" y="529336"/>
                  </a:lnTo>
                  <a:lnTo>
                    <a:pt x="638175" y="553846"/>
                  </a:lnTo>
                  <a:lnTo>
                    <a:pt x="677894" y="561812"/>
                  </a:lnTo>
                  <a:lnTo>
                    <a:pt x="693419" y="562356"/>
                  </a:lnTo>
                  <a:lnTo>
                    <a:pt x="709322" y="562048"/>
                  </a:lnTo>
                  <a:lnTo>
                    <a:pt x="751078" y="557529"/>
                  </a:lnTo>
                  <a:lnTo>
                    <a:pt x="794004" y="547115"/>
                  </a:lnTo>
                  <a:lnTo>
                    <a:pt x="823976" y="536701"/>
                  </a:lnTo>
                  <a:lnTo>
                    <a:pt x="831976" y="533653"/>
                  </a:lnTo>
                  <a:lnTo>
                    <a:pt x="838454" y="532002"/>
                  </a:lnTo>
                  <a:lnTo>
                    <a:pt x="843407" y="532002"/>
                  </a:lnTo>
                  <a:lnTo>
                    <a:pt x="846328" y="532002"/>
                  </a:lnTo>
                  <a:lnTo>
                    <a:pt x="848868" y="532638"/>
                  </a:lnTo>
                  <a:lnTo>
                    <a:pt x="850773" y="533780"/>
                  </a:lnTo>
                  <a:lnTo>
                    <a:pt x="852805" y="534924"/>
                  </a:lnTo>
                  <a:lnTo>
                    <a:pt x="854456" y="536955"/>
                  </a:lnTo>
                  <a:lnTo>
                    <a:pt x="855726" y="540003"/>
                  </a:lnTo>
                  <a:lnTo>
                    <a:pt x="857123" y="542925"/>
                  </a:lnTo>
                  <a:lnTo>
                    <a:pt x="858012" y="547115"/>
                  </a:lnTo>
                  <a:lnTo>
                    <a:pt x="858519" y="552576"/>
                  </a:lnTo>
                  <a:lnTo>
                    <a:pt x="859028" y="558038"/>
                  </a:lnTo>
                  <a:lnTo>
                    <a:pt x="859282" y="564895"/>
                  </a:lnTo>
                  <a:lnTo>
                    <a:pt x="859282" y="573277"/>
                  </a:lnTo>
                  <a:lnTo>
                    <a:pt x="859282" y="580516"/>
                  </a:lnTo>
                  <a:lnTo>
                    <a:pt x="859155" y="586739"/>
                  </a:lnTo>
                  <a:lnTo>
                    <a:pt x="858774" y="591819"/>
                  </a:lnTo>
                  <a:lnTo>
                    <a:pt x="858393" y="597026"/>
                  </a:lnTo>
                  <a:lnTo>
                    <a:pt x="831469" y="630808"/>
                  </a:lnTo>
                  <a:lnTo>
                    <a:pt x="794766" y="642493"/>
                  </a:lnTo>
                  <a:lnTo>
                    <a:pt x="743585" y="652399"/>
                  </a:lnTo>
                  <a:lnTo>
                    <a:pt x="698240" y="656328"/>
                  </a:lnTo>
                  <a:lnTo>
                    <a:pt x="682117" y="656589"/>
                  </a:lnTo>
                  <a:lnTo>
                    <a:pt x="653496" y="655661"/>
                  </a:lnTo>
                  <a:lnTo>
                    <a:pt x="601731" y="648231"/>
                  </a:lnTo>
                  <a:lnTo>
                    <a:pt x="557323" y="633327"/>
                  </a:lnTo>
                  <a:lnTo>
                    <a:pt x="520176" y="610709"/>
                  </a:lnTo>
                  <a:lnTo>
                    <a:pt x="490408" y="580393"/>
                  </a:lnTo>
                  <a:lnTo>
                    <a:pt x="468258" y="542190"/>
                  </a:lnTo>
                  <a:lnTo>
                    <a:pt x="453566" y="496014"/>
                  </a:lnTo>
                  <a:lnTo>
                    <a:pt x="446188" y="441912"/>
                  </a:lnTo>
                  <a:lnTo>
                    <a:pt x="445262" y="411861"/>
                  </a:lnTo>
                  <a:lnTo>
                    <a:pt x="446236" y="383069"/>
                  </a:lnTo>
                  <a:lnTo>
                    <a:pt x="453995" y="329868"/>
                  </a:lnTo>
                  <a:lnTo>
                    <a:pt x="469274" y="282622"/>
                  </a:lnTo>
                  <a:lnTo>
                    <a:pt x="491599" y="242427"/>
                  </a:lnTo>
                  <a:lnTo>
                    <a:pt x="520787" y="209522"/>
                  </a:lnTo>
                  <a:lnTo>
                    <a:pt x="556410" y="184288"/>
                  </a:lnTo>
                  <a:lnTo>
                    <a:pt x="598203" y="167030"/>
                  </a:lnTo>
                  <a:lnTo>
                    <a:pt x="645499" y="158319"/>
                  </a:lnTo>
                  <a:lnTo>
                    <a:pt x="671194" y="157225"/>
                  </a:lnTo>
                  <a:close/>
                </a:path>
                <a:path w="4729480" h="656589">
                  <a:moveTo>
                    <a:pt x="19431" y="2921"/>
                  </a:moveTo>
                  <a:lnTo>
                    <a:pt x="472059" y="2921"/>
                  </a:lnTo>
                  <a:lnTo>
                    <a:pt x="474980" y="2921"/>
                  </a:lnTo>
                  <a:lnTo>
                    <a:pt x="477774" y="3810"/>
                  </a:lnTo>
                  <a:lnTo>
                    <a:pt x="480187" y="5714"/>
                  </a:lnTo>
                  <a:lnTo>
                    <a:pt x="482726" y="7492"/>
                  </a:lnTo>
                  <a:lnTo>
                    <a:pt x="484759" y="10413"/>
                  </a:lnTo>
                  <a:lnTo>
                    <a:pt x="486410" y="14604"/>
                  </a:lnTo>
                  <a:lnTo>
                    <a:pt x="488061" y="18668"/>
                  </a:lnTo>
                  <a:lnTo>
                    <a:pt x="489331" y="24256"/>
                  </a:lnTo>
                  <a:lnTo>
                    <a:pt x="490093" y="31241"/>
                  </a:lnTo>
                  <a:lnTo>
                    <a:pt x="490981" y="38226"/>
                  </a:lnTo>
                  <a:lnTo>
                    <a:pt x="491363" y="46609"/>
                  </a:lnTo>
                  <a:lnTo>
                    <a:pt x="491363" y="56514"/>
                  </a:lnTo>
                  <a:lnTo>
                    <a:pt x="491363" y="66166"/>
                  </a:lnTo>
                  <a:lnTo>
                    <a:pt x="490981" y="74294"/>
                  </a:lnTo>
                  <a:lnTo>
                    <a:pt x="490093" y="81152"/>
                  </a:lnTo>
                  <a:lnTo>
                    <a:pt x="489331" y="87884"/>
                  </a:lnTo>
                  <a:lnTo>
                    <a:pt x="488061" y="93344"/>
                  </a:lnTo>
                  <a:lnTo>
                    <a:pt x="474980" y="109600"/>
                  </a:lnTo>
                  <a:lnTo>
                    <a:pt x="472059" y="109600"/>
                  </a:lnTo>
                  <a:lnTo>
                    <a:pt x="311276" y="109600"/>
                  </a:lnTo>
                  <a:lnTo>
                    <a:pt x="311276" y="627379"/>
                  </a:lnTo>
                  <a:lnTo>
                    <a:pt x="311276" y="630682"/>
                  </a:lnTo>
                  <a:lnTo>
                    <a:pt x="310134" y="633602"/>
                  </a:lnTo>
                  <a:lnTo>
                    <a:pt x="307975" y="636269"/>
                  </a:lnTo>
                  <a:lnTo>
                    <a:pt x="305816" y="638937"/>
                  </a:lnTo>
                  <a:lnTo>
                    <a:pt x="302260" y="641095"/>
                  </a:lnTo>
                  <a:lnTo>
                    <a:pt x="297306" y="642746"/>
                  </a:lnTo>
                  <a:lnTo>
                    <a:pt x="292354" y="644397"/>
                  </a:lnTo>
                  <a:lnTo>
                    <a:pt x="285623" y="645668"/>
                  </a:lnTo>
                  <a:lnTo>
                    <a:pt x="245744" y="648207"/>
                  </a:lnTo>
                  <a:lnTo>
                    <a:pt x="236696" y="648112"/>
                  </a:lnTo>
                  <a:lnTo>
                    <a:pt x="194056" y="642746"/>
                  </a:lnTo>
                  <a:lnTo>
                    <a:pt x="180212" y="630682"/>
                  </a:lnTo>
                  <a:lnTo>
                    <a:pt x="180212" y="627379"/>
                  </a:lnTo>
                  <a:lnTo>
                    <a:pt x="180212" y="109600"/>
                  </a:lnTo>
                  <a:lnTo>
                    <a:pt x="19431" y="109600"/>
                  </a:lnTo>
                  <a:lnTo>
                    <a:pt x="16001" y="109600"/>
                  </a:lnTo>
                  <a:lnTo>
                    <a:pt x="13207" y="108585"/>
                  </a:lnTo>
                  <a:lnTo>
                    <a:pt x="1269" y="81152"/>
                  </a:lnTo>
                  <a:lnTo>
                    <a:pt x="381" y="74294"/>
                  </a:lnTo>
                  <a:lnTo>
                    <a:pt x="0" y="66166"/>
                  </a:lnTo>
                  <a:lnTo>
                    <a:pt x="0" y="56514"/>
                  </a:lnTo>
                  <a:lnTo>
                    <a:pt x="0" y="46609"/>
                  </a:lnTo>
                  <a:lnTo>
                    <a:pt x="381" y="38226"/>
                  </a:lnTo>
                  <a:lnTo>
                    <a:pt x="1269" y="31241"/>
                  </a:lnTo>
                  <a:lnTo>
                    <a:pt x="2031" y="24256"/>
                  </a:lnTo>
                  <a:lnTo>
                    <a:pt x="3301" y="18668"/>
                  </a:lnTo>
                  <a:lnTo>
                    <a:pt x="4953" y="14604"/>
                  </a:lnTo>
                  <a:lnTo>
                    <a:pt x="6604" y="10413"/>
                  </a:lnTo>
                  <a:lnTo>
                    <a:pt x="8636" y="7492"/>
                  </a:lnTo>
                  <a:lnTo>
                    <a:pt x="10922" y="5714"/>
                  </a:lnTo>
                  <a:lnTo>
                    <a:pt x="13207" y="3810"/>
                  </a:lnTo>
                  <a:lnTo>
                    <a:pt x="16001" y="2921"/>
                  </a:lnTo>
                  <a:lnTo>
                    <a:pt x="19431" y="2921"/>
                  </a:lnTo>
                  <a:close/>
                </a:path>
                <a:path w="4729480" h="656589">
                  <a:moveTo>
                    <a:pt x="3226308" y="0"/>
                  </a:moveTo>
                  <a:lnTo>
                    <a:pt x="3266313" y="2412"/>
                  </a:lnTo>
                  <a:lnTo>
                    <a:pt x="3291331" y="17652"/>
                  </a:lnTo>
                  <a:lnTo>
                    <a:pt x="3291331" y="21336"/>
                  </a:lnTo>
                  <a:lnTo>
                    <a:pt x="3291331" y="294766"/>
                  </a:lnTo>
                  <a:lnTo>
                    <a:pt x="3479419" y="21843"/>
                  </a:lnTo>
                  <a:lnTo>
                    <a:pt x="3481831" y="17525"/>
                  </a:lnTo>
                  <a:lnTo>
                    <a:pt x="3484626" y="13969"/>
                  </a:lnTo>
                  <a:lnTo>
                    <a:pt x="3487928" y="11175"/>
                  </a:lnTo>
                  <a:lnTo>
                    <a:pt x="3491229" y="8254"/>
                  </a:lnTo>
                  <a:lnTo>
                    <a:pt x="3495548" y="6096"/>
                  </a:lnTo>
                  <a:lnTo>
                    <a:pt x="3535314" y="206"/>
                  </a:lnTo>
                  <a:lnTo>
                    <a:pt x="3552952" y="0"/>
                  </a:lnTo>
                  <a:lnTo>
                    <a:pt x="3562429" y="75"/>
                  </a:lnTo>
                  <a:lnTo>
                    <a:pt x="3601084" y="3810"/>
                  </a:lnTo>
                  <a:lnTo>
                    <a:pt x="3606292" y="5714"/>
                  </a:lnTo>
                  <a:lnTo>
                    <a:pt x="3611372" y="7492"/>
                  </a:lnTo>
                  <a:lnTo>
                    <a:pt x="3614928" y="9651"/>
                  </a:lnTo>
                  <a:lnTo>
                    <a:pt x="3616959" y="12318"/>
                  </a:lnTo>
                  <a:lnTo>
                    <a:pt x="3618992" y="14986"/>
                  </a:lnTo>
                  <a:lnTo>
                    <a:pt x="3619880" y="18034"/>
                  </a:lnTo>
                  <a:lnTo>
                    <a:pt x="3619880" y="21336"/>
                  </a:lnTo>
                  <a:lnTo>
                    <a:pt x="3619880" y="26924"/>
                  </a:lnTo>
                  <a:lnTo>
                    <a:pt x="3598545" y="66928"/>
                  </a:lnTo>
                  <a:lnTo>
                    <a:pt x="3422396" y="297814"/>
                  </a:lnTo>
                  <a:lnTo>
                    <a:pt x="3614420" y="588137"/>
                  </a:lnTo>
                  <a:lnTo>
                    <a:pt x="3629787" y="623188"/>
                  </a:lnTo>
                  <a:lnTo>
                    <a:pt x="3629787" y="625856"/>
                  </a:lnTo>
                  <a:lnTo>
                    <a:pt x="3629787" y="629412"/>
                  </a:lnTo>
                  <a:lnTo>
                    <a:pt x="3628898" y="632713"/>
                  </a:lnTo>
                  <a:lnTo>
                    <a:pt x="3627120" y="635507"/>
                  </a:lnTo>
                  <a:lnTo>
                    <a:pt x="3625342" y="638301"/>
                  </a:lnTo>
                  <a:lnTo>
                    <a:pt x="3580447" y="647826"/>
                  </a:lnTo>
                  <a:lnTo>
                    <a:pt x="3561842" y="648207"/>
                  </a:lnTo>
                  <a:lnTo>
                    <a:pt x="3546865" y="648043"/>
                  </a:lnTo>
                  <a:lnTo>
                    <a:pt x="3505962" y="644016"/>
                  </a:lnTo>
                  <a:lnTo>
                    <a:pt x="3485388" y="626363"/>
                  </a:lnTo>
                  <a:lnTo>
                    <a:pt x="3291331" y="321563"/>
                  </a:lnTo>
                  <a:lnTo>
                    <a:pt x="3291331" y="626363"/>
                  </a:lnTo>
                  <a:lnTo>
                    <a:pt x="3291331" y="629919"/>
                  </a:lnTo>
                  <a:lnTo>
                    <a:pt x="3290316" y="633094"/>
                  </a:lnTo>
                  <a:lnTo>
                    <a:pt x="3251436" y="647350"/>
                  </a:lnTo>
                  <a:lnTo>
                    <a:pt x="3226308" y="648207"/>
                  </a:lnTo>
                  <a:lnTo>
                    <a:pt x="3217261" y="648112"/>
                  </a:lnTo>
                  <a:lnTo>
                    <a:pt x="3174746" y="642493"/>
                  </a:lnTo>
                  <a:lnTo>
                    <a:pt x="3160776" y="629919"/>
                  </a:lnTo>
                  <a:lnTo>
                    <a:pt x="3160776" y="626363"/>
                  </a:lnTo>
                  <a:lnTo>
                    <a:pt x="3160776" y="21336"/>
                  </a:lnTo>
                  <a:lnTo>
                    <a:pt x="3160776" y="17652"/>
                  </a:lnTo>
                  <a:lnTo>
                    <a:pt x="3161919" y="14477"/>
                  </a:lnTo>
                  <a:lnTo>
                    <a:pt x="3164078" y="11811"/>
                  </a:lnTo>
                  <a:lnTo>
                    <a:pt x="3166237" y="9271"/>
                  </a:lnTo>
                  <a:lnTo>
                    <a:pt x="3169793" y="7112"/>
                  </a:lnTo>
                  <a:lnTo>
                    <a:pt x="3174746" y="5461"/>
                  </a:lnTo>
                  <a:lnTo>
                    <a:pt x="3179698" y="3810"/>
                  </a:lnTo>
                  <a:lnTo>
                    <a:pt x="3217261" y="75"/>
                  </a:lnTo>
                  <a:lnTo>
                    <a:pt x="3226308" y="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89344" y="3025648"/>
              <a:ext cx="156209" cy="1432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9508" y="3025648"/>
              <a:ext cx="156210" cy="1432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954901" y="3014853"/>
              <a:ext cx="422909" cy="694055"/>
            </a:xfrm>
            <a:custGeom>
              <a:avLst/>
              <a:gdLst/>
              <a:ahLst/>
              <a:cxnLst/>
              <a:rect l="l" t="t" r="r" b="b"/>
              <a:pathLst>
                <a:path w="422909" h="694054">
                  <a:moveTo>
                    <a:pt x="62483" y="0"/>
                  </a:moveTo>
                  <a:lnTo>
                    <a:pt x="100710" y="2539"/>
                  </a:lnTo>
                  <a:lnTo>
                    <a:pt x="122047" y="12446"/>
                  </a:lnTo>
                  <a:lnTo>
                    <a:pt x="124078" y="15112"/>
                  </a:lnTo>
                  <a:lnTo>
                    <a:pt x="124968" y="18034"/>
                  </a:lnTo>
                  <a:lnTo>
                    <a:pt x="124968" y="21336"/>
                  </a:lnTo>
                  <a:lnTo>
                    <a:pt x="124968" y="266064"/>
                  </a:lnTo>
                  <a:lnTo>
                    <a:pt x="157575" y="238331"/>
                  </a:lnTo>
                  <a:lnTo>
                    <a:pt x="190753" y="218694"/>
                  </a:lnTo>
                  <a:lnTo>
                    <a:pt x="242546" y="203942"/>
                  </a:lnTo>
                  <a:lnTo>
                    <a:pt x="260476" y="202946"/>
                  </a:lnTo>
                  <a:lnTo>
                    <a:pt x="282223" y="203894"/>
                  </a:lnTo>
                  <a:lnTo>
                    <a:pt x="320288" y="211411"/>
                  </a:lnTo>
                  <a:lnTo>
                    <a:pt x="364759" y="235537"/>
                  </a:lnTo>
                  <a:lnTo>
                    <a:pt x="395720" y="272051"/>
                  </a:lnTo>
                  <a:lnTo>
                    <a:pt x="414400" y="318897"/>
                  </a:lnTo>
                  <a:lnTo>
                    <a:pt x="420687" y="357076"/>
                  </a:lnTo>
                  <a:lnTo>
                    <a:pt x="422782" y="402589"/>
                  </a:lnTo>
                  <a:lnTo>
                    <a:pt x="422782" y="673989"/>
                  </a:lnTo>
                  <a:lnTo>
                    <a:pt x="422782" y="677291"/>
                  </a:lnTo>
                  <a:lnTo>
                    <a:pt x="384345" y="693177"/>
                  </a:lnTo>
                  <a:lnTo>
                    <a:pt x="360806" y="693928"/>
                  </a:lnTo>
                  <a:lnTo>
                    <a:pt x="351972" y="693836"/>
                  </a:lnTo>
                  <a:lnTo>
                    <a:pt x="311150" y="688975"/>
                  </a:lnTo>
                  <a:lnTo>
                    <a:pt x="298196" y="677291"/>
                  </a:lnTo>
                  <a:lnTo>
                    <a:pt x="298196" y="673989"/>
                  </a:lnTo>
                  <a:lnTo>
                    <a:pt x="298196" y="421386"/>
                  </a:lnTo>
                  <a:lnTo>
                    <a:pt x="295570" y="380809"/>
                  </a:lnTo>
                  <a:lnTo>
                    <a:pt x="279907" y="339217"/>
                  </a:lnTo>
                  <a:lnTo>
                    <a:pt x="249437" y="315729"/>
                  </a:lnTo>
                  <a:lnTo>
                    <a:pt x="223774" y="311658"/>
                  </a:lnTo>
                  <a:lnTo>
                    <a:pt x="211841" y="312751"/>
                  </a:lnTo>
                  <a:lnTo>
                    <a:pt x="175641" y="329057"/>
                  </a:lnTo>
                  <a:lnTo>
                    <a:pt x="138047" y="364061"/>
                  </a:lnTo>
                  <a:lnTo>
                    <a:pt x="124968" y="379730"/>
                  </a:lnTo>
                  <a:lnTo>
                    <a:pt x="124968" y="673989"/>
                  </a:lnTo>
                  <a:lnTo>
                    <a:pt x="124968" y="677291"/>
                  </a:lnTo>
                  <a:lnTo>
                    <a:pt x="86379" y="693177"/>
                  </a:lnTo>
                  <a:lnTo>
                    <a:pt x="62483" y="693928"/>
                  </a:lnTo>
                  <a:lnTo>
                    <a:pt x="53724" y="693836"/>
                  </a:lnTo>
                  <a:lnTo>
                    <a:pt x="13080" y="688975"/>
                  </a:lnTo>
                  <a:lnTo>
                    <a:pt x="8254" y="687324"/>
                  </a:lnTo>
                  <a:lnTo>
                    <a:pt x="4952" y="685165"/>
                  </a:lnTo>
                  <a:lnTo>
                    <a:pt x="2921" y="682752"/>
                  </a:lnTo>
                  <a:lnTo>
                    <a:pt x="889" y="680212"/>
                  </a:lnTo>
                  <a:lnTo>
                    <a:pt x="0" y="677291"/>
                  </a:lnTo>
                  <a:lnTo>
                    <a:pt x="0" y="673989"/>
                  </a:lnTo>
                  <a:lnTo>
                    <a:pt x="0" y="21336"/>
                  </a:lnTo>
                  <a:lnTo>
                    <a:pt x="0" y="18034"/>
                  </a:lnTo>
                  <a:lnTo>
                    <a:pt x="889" y="15112"/>
                  </a:lnTo>
                  <a:lnTo>
                    <a:pt x="2921" y="12446"/>
                  </a:lnTo>
                  <a:lnTo>
                    <a:pt x="4952" y="9779"/>
                  </a:lnTo>
                  <a:lnTo>
                    <a:pt x="45751" y="380"/>
                  </a:lnTo>
                  <a:lnTo>
                    <a:pt x="53724" y="95"/>
                  </a:lnTo>
                  <a:lnTo>
                    <a:pt x="62483" y="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7" y="6525769"/>
            <a:ext cx="1965960" cy="731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492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35" dirty="0"/>
              <a:t>Latar</a:t>
            </a:r>
            <a:r>
              <a:rPr sz="2800" spc="-90" dirty="0"/>
              <a:t> </a:t>
            </a:r>
            <a:r>
              <a:rPr sz="2800" spc="-50" dirty="0"/>
              <a:t>Belakang</a:t>
            </a:r>
            <a:r>
              <a:rPr sz="2800" spc="-80" dirty="0"/>
              <a:t> </a:t>
            </a:r>
            <a:r>
              <a:rPr sz="2800" spc="-65" dirty="0"/>
              <a:t>Kewajiban</a:t>
            </a:r>
            <a:r>
              <a:rPr sz="2800" spc="-95" dirty="0"/>
              <a:t> </a:t>
            </a:r>
            <a:r>
              <a:rPr sz="2800" spc="-50" dirty="0"/>
              <a:t>Publikasi</a:t>
            </a:r>
            <a:r>
              <a:rPr sz="2800" spc="-60" dirty="0"/>
              <a:t> </a:t>
            </a:r>
            <a:r>
              <a:rPr sz="2800" spc="-30" dirty="0"/>
              <a:t>Ilmiah</a:t>
            </a:r>
            <a:r>
              <a:rPr sz="2800" spc="-90" dirty="0"/>
              <a:t> </a:t>
            </a:r>
            <a:r>
              <a:rPr sz="2800" spc="-50" dirty="0"/>
              <a:t>: </a:t>
            </a:r>
            <a:r>
              <a:rPr sz="2800" spc="-35" dirty="0"/>
              <a:t>Pertanggungjawaban</a:t>
            </a:r>
            <a:r>
              <a:rPr sz="2800" spc="-70" dirty="0"/>
              <a:t> </a:t>
            </a:r>
            <a:r>
              <a:rPr sz="2800" dirty="0"/>
              <a:t>dari</a:t>
            </a:r>
            <a:r>
              <a:rPr sz="2800" spc="-70" dirty="0"/>
              <a:t> </a:t>
            </a:r>
            <a:r>
              <a:rPr sz="2800" spc="-30" dirty="0"/>
              <a:t>rangkaian</a:t>
            </a:r>
            <a:r>
              <a:rPr sz="2800" spc="-75" dirty="0"/>
              <a:t> </a:t>
            </a:r>
            <a:r>
              <a:rPr sz="2800" spc="-30" dirty="0"/>
              <a:t>kegiatan</a:t>
            </a:r>
            <a:r>
              <a:rPr sz="2800" spc="-65" dirty="0"/>
              <a:t> </a:t>
            </a:r>
            <a:r>
              <a:rPr sz="2800" spc="-10" dirty="0"/>
              <a:t>ilmiah yang</a:t>
            </a:r>
            <a:r>
              <a:rPr sz="2800" spc="-135" dirty="0"/>
              <a:t> </a:t>
            </a:r>
            <a:r>
              <a:rPr sz="2800" spc="-10" dirty="0"/>
              <a:t>dilakukan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449" y="2292095"/>
            <a:ext cx="7004519" cy="28895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94917" y="5035041"/>
            <a:ext cx="1712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rlito"/>
                <a:cs typeface="Carlito"/>
              </a:rPr>
              <a:t>Sumber</a:t>
            </a:r>
            <a:r>
              <a:rPr sz="1400" b="1" spc="-5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: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Kothari,</a:t>
            </a:r>
            <a:r>
              <a:rPr sz="1400" b="1" spc="-55" dirty="0">
                <a:latin typeface="Carlito"/>
                <a:cs typeface="Carlito"/>
              </a:rPr>
              <a:t> </a:t>
            </a:r>
            <a:r>
              <a:rPr sz="1400" b="1" spc="-20" dirty="0">
                <a:latin typeface="Carlito"/>
                <a:cs typeface="Carlito"/>
              </a:rPr>
              <a:t>2004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20711" y="2962655"/>
            <a:ext cx="1411605" cy="1565275"/>
          </a:xfrm>
          <a:custGeom>
            <a:avLst/>
            <a:gdLst/>
            <a:ahLst/>
            <a:cxnLst/>
            <a:rect l="l" t="t" r="r" b="b"/>
            <a:pathLst>
              <a:path w="1411604" h="1565275">
                <a:moveTo>
                  <a:pt x="0" y="782574"/>
                </a:moveTo>
                <a:lnTo>
                  <a:pt x="1501" y="731122"/>
                </a:lnTo>
                <a:lnTo>
                  <a:pt x="5942" y="680558"/>
                </a:lnTo>
                <a:lnTo>
                  <a:pt x="13231" y="630986"/>
                </a:lnTo>
                <a:lnTo>
                  <a:pt x="23274" y="582508"/>
                </a:lnTo>
                <a:lnTo>
                  <a:pt x="35978" y="535228"/>
                </a:lnTo>
                <a:lnTo>
                  <a:pt x="51250" y="489249"/>
                </a:lnTo>
                <a:lnTo>
                  <a:pt x="68998" y="444674"/>
                </a:lnTo>
                <a:lnTo>
                  <a:pt x="89127" y="401607"/>
                </a:lnTo>
                <a:lnTo>
                  <a:pt x="111545" y="360149"/>
                </a:lnTo>
                <a:lnTo>
                  <a:pt x="136160" y="320405"/>
                </a:lnTo>
                <a:lnTo>
                  <a:pt x="162877" y="282478"/>
                </a:lnTo>
                <a:lnTo>
                  <a:pt x="191604" y="246470"/>
                </a:lnTo>
                <a:lnTo>
                  <a:pt x="222248" y="212486"/>
                </a:lnTo>
                <a:lnTo>
                  <a:pt x="254715" y="180627"/>
                </a:lnTo>
                <a:lnTo>
                  <a:pt x="288913" y="150997"/>
                </a:lnTo>
                <a:lnTo>
                  <a:pt x="324749" y="123700"/>
                </a:lnTo>
                <a:lnTo>
                  <a:pt x="362130" y="98839"/>
                </a:lnTo>
                <a:lnTo>
                  <a:pt x="400961" y="76516"/>
                </a:lnTo>
                <a:lnTo>
                  <a:pt x="441152" y="56834"/>
                </a:lnTo>
                <a:lnTo>
                  <a:pt x="482608" y="39898"/>
                </a:lnTo>
                <a:lnTo>
                  <a:pt x="525236" y="25809"/>
                </a:lnTo>
                <a:lnTo>
                  <a:pt x="568943" y="14672"/>
                </a:lnTo>
                <a:lnTo>
                  <a:pt x="613637" y="6590"/>
                </a:lnTo>
                <a:lnTo>
                  <a:pt x="659224" y="1664"/>
                </a:lnTo>
                <a:lnTo>
                  <a:pt x="705612" y="0"/>
                </a:lnTo>
                <a:lnTo>
                  <a:pt x="751999" y="1664"/>
                </a:lnTo>
                <a:lnTo>
                  <a:pt x="797586" y="6590"/>
                </a:lnTo>
                <a:lnTo>
                  <a:pt x="842280" y="14672"/>
                </a:lnTo>
                <a:lnTo>
                  <a:pt x="885987" y="25809"/>
                </a:lnTo>
                <a:lnTo>
                  <a:pt x="928615" y="39898"/>
                </a:lnTo>
                <a:lnTo>
                  <a:pt x="970071" y="56834"/>
                </a:lnTo>
                <a:lnTo>
                  <a:pt x="1010262" y="76516"/>
                </a:lnTo>
                <a:lnTo>
                  <a:pt x="1049093" y="98839"/>
                </a:lnTo>
                <a:lnTo>
                  <a:pt x="1086474" y="123700"/>
                </a:lnTo>
                <a:lnTo>
                  <a:pt x="1122310" y="150997"/>
                </a:lnTo>
                <a:lnTo>
                  <a:pt x="1156508" y="180627"/>
                </a:lnTo>
                <a:lnTo>
                  <a:pt x="1188975" y="212486"/>
                </a:lnTo>
                <a:lnTo>
                  <a:pt x="1219619" y="246470"/>
                </a:lnTo>
                <a:lnTo>
                  <a:pt x="1248346" y="282478"/>
                </a:lnTo>
                <a:lnTo>
                  <a:pt x="1275063" y="320405"/>
                </a:lnTo>
                <a:lnTo>
                  <a:pt x="1299678" y="360149"/>
                </a:lnTo>
                <a:lnTo>
                  <a:pt x="1322096" y="401607"/>
                </a:lnTo>
                <a:lnTo>
                  <a:pt x="1342225" y="444674"/>
                </a:lnTo>
                <a:lnTo>
                  <a:pt x="1359973" y="489249"/>
                </a:lnTo>
                <a:lnTo>
                  <a:pt x="1375245" y="535228"/>
                </a:lnTo>
                <a:lnTo>
                  <a:pt x="1387949" y="582508"/>
                </a:lnTo>
                <a:lnTo>
                  <a:pt x="1397992" y="630986"/>
                </a:lnTo>
                <a:lnTo>
                  <a:pt x="1405281" y="680558"/>
                </a:lnTo>
                <a:lnTo>
                  <a:pt x="1409722" y="731122"/>
                </a:lnTo>
                <a:lnTo>
                  <a:pt x="1411224" y="782574"/>
                </a:lnTo>
                <a:lnTo>
                  <a:pt x="1409722" y="834025"/>
                </a:lnTo>
                <a:lnTo>
                  <a:pt x="1405281" y="884589"/>
                </a:lnTo>
                <a:lnTo>
                  <a:pt x="1397992" y="934161"/>
                </a:lnTo>
                <a:lnTo>
                  <a:pt x="1387949" y="982639"/>
                </a:lnTo>
                <a:lnTo>
                  <a:pt x="1375245" y="1029919"/>
                </a:lnTo>
                <a:lnTo>
                  <a:pt x="1359973" y="1075898"/>
                </a:lnTo>
                <a:lnTo>
                  <a:pt x="1342225" y="1120473"/>
                </a:lnTo>
                <a:lnTo>
                  <a:pt x="1322096" y="1163540"/>
                </a:lnTo>
                <a:lnTo>
                  <a:pt x="1299678" y="1204998"/>
                </a:lnTo>
                <a:lnTo>
                  <a:pt x="1275063" y="1244742"/>
                </a:lnTo>
                <a:lnTo>
                  <a:pt x="1248346" y="1282669"/>
                </a:lnTo>
                <a:lnTo>
                  <a:pt x="1219619" y="1318677"/>
                </a:lnTo>
                <a:lnTo>
                  <a:pt x="1188975" y="1352661"/>
                </a:lnTo>
                <a:lnTo>
                  <a:pt x="1156508" y="1384520"/>
                </a:lnTo>
                <a:lnTo>
                  <a:pt x="1122310" y="1414150"/>
                </a:lnTo>
                <a:lnTo>
                  <a:pt x="1086474" y="1441447"/>
                </a:lnTo>
                <a:lnTo>
                  <a:pt x="1049093" y="1466308"/>
                </a:lnTo>
                <a:lnTo>
                  <a:pt x="1010262" y="1488631"/>
                </a:lnTo>
                <a:lnTo>
                  <a:pt x="970071" y="1508313"/>
                </a:lnTo>
                <a:lnTo>
                  <a:pt x="928615" y="1525249"/>
                </a:lnTo>
                <a:lnTo>
                  <a:pt x="885987" y="1539338"/>
                </a:lnTo>
                <a:lnTo>
                  <a:pt x="842280" y="1550475"/>
                </a:lnTo>
                <a:lnTo>
                  <a:pt x="797586" y="1558557"/>
                </a:lnTo>
                <a:lnTo>
                  <a:pt x="751999" y="1563483"/>
                </a:lnTo>
                <a:lnTo>
                  <a:pt x="705612" y="1565148"/>
                </a:lnTo>
                <a:lnTo>
                  <a:pt x="659224" y="1563483"/>
                </a:lnTo>
                <a:lnTo>
                  <a:pt x="613637" y="1558557"/>
                </a:lnTo>
                <a:lnTo>
                  <a:pt x="568943" y="1550475"/>
                </a:lnTo>
                <a:lnTo>
                  <a:pt x="525236" y="1539338"/>
                </a:lnTo>
                <a:lnTo>
                  <a:pt x="482608" y="1525249"/>
                </a:lnTo>
                <a:lnTo>
                  <a:pt x="441152" y="1508313"/>
                </a:lnTo>
                <a:lnTo>
                  <a:pt x="400961" y="1488631"/>
                </a:lnTo>
                <a:lnTo>
                  <a:pt x="362130" y="1466308"/>
                </a:lnTo>
                <a:lnTo>
                  <a:pt x="324749" y="1441447"/>
                </a:lnTo>
                <a:lnTo>
                  <a:pt x="288913" y="1414150"/>
                </a:lnTo>
                <a:lnTo>
                  <a:pt x="254715" y="1384520"/>
                </a:lnTo>
                <a:lnTo>
                  <a:pt x="222248" y="1352661"/>
                </a:lnTo>
                <a:lnTo>
                  <a:pt x="191604" y="1318677"/>
                </a:lnTo>
                <a:lnTo>
                  <a:pt x="162877" y="1282669"/>
                </a:lnTo>
                <a:lnTo>
                  <a:pt x="136160" y="1244742"/>
                </a:lnTo>
                <a:lnTo>
                  <a:pt x="111545" y="1204998"/>
                </a:lnTo>
                <a:lnTo>
                  <a:pt x="89127" y="1163540"/>
                </a:lnTo>
                <a:lnTo>
                  <a:pt x="68998" y="1120473"/>
                </a:lnTo>
                <a:lnTo>
                  <a:pt x="51250" y="1075898"/>
                </a:lnTo>
                <a:lnTo>
                  <a:pt x="35978" y="1029919"/>
                </a:lnTo>
                <a:lnTo>
                  <a:pt x="23274" y="982639"/>
                </a:lnTo>
                <a:lnTo>
                  <a:pt x="13231" y="934161"/>
                </a:lnTo>
                <a:lnTo>
                  <a:pt x="5942" y="884589"/>
                </a:lnTo>
                <a:lnTo>
                  <a:pt x="1501" y="834025"/>
                </a:lnTo>
                <a:lnTo>
                  <a:pt x="0" y="782574"/>
                </a:lnTo>
                <a:close/>
              </a:path>
            </a:pathLst>
          </a:custGeom>
          <a:ln w="5715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60494"/>
            <a:ext cx="8522970" cy="2282190"/>
            <a:chOff x="0" y="4460494"/>
            <a:chExt cx="8522970" cy="2282190"/>
          </a:xfrm>
        </p:grpSpPr>
        <p:sp>
          <p:nvSpPr>
            <p:cNvPr id="3" name="object 3"/>
            <p:cNvSpPr/>
            <p:nvPr/>
          </p:nvSpPr>
          <p:spPr>
            <a:xfrm>
              <a:off x="629412" y="4466844"/>
              <a:ext cx="7886700" cy="1351915"/>
            </a:xfrm>
            <a:custGeom>
              <a:avLst/>
              <a:gdLst/>
              <a:ahLst/>
              <a:cxnLst/>
              <a:rect l="l" t="t" r="r" b="b"/>
              <a:pathLst>
                <a:path w="7886700" h="1351914">
                  <a:moveTo>
                    <a:pt x="7661402" y="0"/>
                  </a:moveTo>
                  <a:lnTo>
                    <a:pt x="225297" y="0"/>
                  </a:lnTo>
                  <a:lnTo>
                    <a:pt x="179894" y="4575"/>
                  </a:lnTo>
                  <a:lnTo>
                    <a:pt x="137604" y="17700"/>
                  </a:lnTo>
                  <a:lnTo>
                    <a:pt x="99334" y="38469"/>
                  </a:lnTo>
                  <a:lnTo>
                    <a:pt x="65990" y="65976"/>
                  </a:lnTo>
                  <a:lnTo>
                    <a:pt x="38479" y="99317"/>
                  </a:lnTo>
                  <a:lnTo>
                    <a:pt x="17705" y="137588"/>
                  </a:lnTo>
                  <a:lnTo>
                    <a:pt x="4577" y="179883"/>
                  </a:lnTo>
                  <a:lnTo>
                    <a:pt x="0" y="225297"/>
                  </a:lnTo>
                  <a:lnTo>
                    <a:pt x="0" y="1126489"/>
                  </a:lnTo>
                  <a:lnTo>
                    <a:pt x="4577" y="1171893"/>
                  </a:lnTo>
                  <a:lnTo>
                    <a:pt x="17705" y="1214183"/>
                  </a:lnTo>
                  <a:lnTo>
                    <a:pt x="38479" y="1252453"/>
                  </a:lnTo>
                  <a:lnTo>
                    <a:pt x="65990" y="1285797"/>
                  </a:lnTo>
                  <a:lnTo>
                    <a:pt x="99334" y="1313308"/>
                  </a:lnTo>
                  <a:lnTo>
                    <a:pt x="137604" y="1334082"/>
                  </a:lnTo>
                  <a:lnTo>
                    <a:pt x="179894" y="1347210"/>
                  </a:lnTo>
                  <a:lnTo>
                    <a:pt x="225297" y="1351787"/>
                  </a:lnTo>
                  <a:lnTo>
                    <a:pt x="7661402" y="1351787"/>
                  </a:lnTo>
                  <a:lnTo>
                    <a:pt x="7706816" y="1347210"/>
                  </a:lnTo>
                  <a:lnTo>
                    <a:pt x="7749111" y="1334082"/>
                  </a:lnTo>
                  <a:lnTo>
                    <a:pt x="7787382" y="1313308"/>
                  </a:lnTo>
                  <a:lnTo>
                    <a:pt x="7820723" y="1285797"/>
                  </a:lnTo>
                  <a:lnTo>
                    <a:pt x="7848230" y="1252453"/>
                  </a:lnTo>
                  <a:lnTo>
                    <a:pt x="7868999" y="1214183"/>
                  </a:lnTo>
                  <a:lnTo>
                    <a:pt x="7882124" y="1171893"/>
                  </a:lnTo>
                  <a:lnTo>
                    <a:pt x="7886700" y="1126489"/>
                  </a:lnTo>
                  <a:lnTo>
                    <a:pt x="7886700" y="225297"/>
                  </a:lnTo>
                  <a:lnTo>
                    <a:pt x="7882124" y="179883"/>
                  </a:lnTo>
                  <a:lnTo>
                    <a:pt x="7868999" y="137588"/>
                  </a:lnTo>
                  <a:lnTo>
                    <a:pt x="7848230" y="99317"/>
                  </a:lnTo>
                  <a:lnTo>
                    <a:pt x="7820723" y="65976"/>
                  </a:lnTo>
                  <a:lnTo>
                    <a:pt x="7787382" y="38469"/>
                  </a:lnTo>
                  <a:lnTo>
                    <a:pt x="7749111" y="17700"/>
                  </a:lnTo>
                  <a:lnTo>
                    <a:pt x="7706816" y="4575"/>
                  </a:lnTo>
                  <a:lnTo>
                    <a:pt x="7661402" y="0"/>
                  </a:lnTo>
                  <a:close/>
                </a:path>
              </a:pathLst>
            </a:custGeom>
            <a:solidFill>
              <a:srgbClr val="4471C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9412" y="4466844"/>
              <a:ext cx="7886700" cy="1351915"/>
            </a:xfrm>
            <a:custGeom>
              <a:avLst/>
              <a:gdLst/>
              <a:ahLst/>
              <a:cxnLst/>
              <a:rect l="l" t="t" r="r" b="b"/>
              <a:pathLst>
                <a:path w="7886700" h="1351914">
                  <a:moveTo>
                    <a:pt x="0" y="225297"/>
                  </a:moveTo>
                  <a:lnTo>
                    <a:pt x="4577" y="179883"/>
                  </a:lnTo>
                  <a:lnTo>
                    <a:pt x="17705" y="137588"/>
                  </a:lnTo>
                  <a:lnTo>
                    <a:pt x="38479" y="99317"/>
                  </a:lnTo>
                  <a:lnTo>
                    <a:pt x="65990" y="65976"/>
                  </a:lnTo>
                  <a:lnTo>
                    <a:pt x="99334" y="38469"/>
                  </a:lnTo>
                  <a:lnTo>
                    <a:pt x="137604" y="17700"/>
                  </a:lnTo>
                  <a:lnTo>
                    <a:pt x="179894" y="4575"/>
                  </a:lnTo>
                  <a:lnTo>
                    <a:pt x="225297" y="0"/>
                  </a:lnTo>
                  <a:lnTo>
                    <a:pt x="7661402" y="0"/>
                  </a:lnTo>
                  <a:lnTo>
                    <a:pt x="7706816" y="4575"/>
                  </a:lnTo>
                  <a:lnTo>
                    <a:pt x="7749111" y="17700"/>
                  </a:lnTo>
                  <a:lnTo>
                    <a:pt x="7787382" y="38469"/>
                  </a:lnTo>
                  <a:lnTo>
                    <a:pt x="7820723" y="65976"/>
                  </a:lnTo>
                  <a:lnTo>
                    <a:pt x="7848230" y="99317"/>
                  </a:lnTo>
                  <a:lnTo>
                    <a:pt x="7868999" y="137588"/>
                  </a:lnTo>
                  <a:lnTo>
                    <a:pt x="7882124" y="179883"/>
                  </a:lnTo>
                  <a:lnTo>
                    <a:pt x="7886700" y="225297"/>
                  </a:lnTo>
                  <a:lnTo>
                    <a:pt x="7886700" y="1126489"/>
                  </a:lnTo>
                  <a:lnTo>
                    <a:pt x="7882124" y="1171893"/>
                  </a:lnTo>
                  <a:lnTo>
                    <a:pt x="7868999" y="1214183"/>
                  </a:lnTo>
                  <a:lnTo>
                    <a:pt x="7848230" y="1252453"/>
                  </a:lnTo>
                  <a:lnTo>
                    <a:pt x="7820723" y="1285797"/>
                  </a:lnTo>
                  <a:lnTo>
                    <a:pt x="7787382" y="1313308"/>
                  </a:lnTo>
                  <a:lnTo>
                    <a:pt x="7749111" y="1334082"/>
                  </a:lnTo>
                  <a:lnTo>
                    <a:pt x="7706816" y="1347210"/>
                  </a:lnTo>
                  <a:lnTo>
                    <a:pt x="7661402" y="1351787"/>
                  </a:lnTo>
                  <a:lnTo>
                    <a:pt x="225297" y="1351787"/>
                  </a:lnTo>
                  <a:lnTo>
                    <a:pt x="179894" y="1347210"/>
                  </a:lnTo>
                  <a:lnTo>
                    <a:pt x="137604" y="1334082"/>
                  </a:lnTo>
                  <a:lnTo>
                    <a:pt x="99334" y="1313308"/>
                  </a:lnTo>
                  <a:lnTo>
                    <a:pt x="65990" y="1285797"/>
                  </a:lnTo>
                  <a:lnTo>
                    <a:pt x="38479" y="1252453"/>
                  </a:lnTo>
                  <a:lnTo>
                    <a:pt x="17705" y="1214183"/>
                  </a:lnTo>
                  <a:lnTo>
                    <a:pt x="4577" y="1171893"/>
                  </a:lnTo>
                  <a:lnTo>
                    <a:pt x="0" y="1126489"/>
                  </a:lnTo>
                  <a:lnTo>
                    <a:pt x="0" y="22529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0" dirty="0"/>
              <a:t>Tujuan</a:t>
            </a:r>
            <a:r>
              <a:rPr spc="-85" dirty="0"/>
              <a:t> </a:t>
            </a:r>
            <a:r>
              <a:rPr spc="-105" dirty="0"/>
              <a:t>Kewajiban</a:t>
            </a:r>
            <a:r>
              <a:rPr spc="-100" dirty="0"/>
              <a:t> </a:t>
            </a:r>
            <a:r>
              <a:rPr spc="-60" dirty="0"/>
              <a:t>Publikasi</a:t>
            </a:r>
          </a:p>
        </p:txBody>
      </p:sp>
      <p:sp>
        <p:nvSpPr>
          <p:cNvPr id="6" name="object 6"/>
          <p:cNvSpPr/>
          <p:nvPr/>
        </p:nvSpPr>
        <p:spPr>
          <a:xfrm>
            <a:off x="629412" y="1569719"/>
            <a:ext cx="7886700" cy="1351915"/>
          </a:xfrm>
          <a:custGeom>
            <a:avLst/>
            <a:gdLst/>
            <a:ahLst/>
            <a:cxnLst/>
            <a:rect l="l" t="t" r="r" b="b"/>
            <a:pathLst>
              <a:path w="7886700" h="1351914">
                <a:moveTo>
                  <a:pt x="7661402" y="0"/>
                </a:moveTo>
                <a:lnTo>
                  <a:pt x="225297" y="0"/>
                </a:lnTo>
                <a:lnTo>
                  <a:pt x="179894" y="4575"/>
                </a:lnTo>
                <a:lnTo>
                  <a:pt x="137604" y="17700"/>
                </a:lnTo>
                <a:lnTo>
                  <a:pt x="99334" y="38469"/>
                </a:lnTo>
                <a:lnTo>
                  <a:pt x="65990" y="65976"/>
                </a:lnTo>
                <a:lnTo>
                  <a:pt x="38479" y="99317"/>
                </a:lnTo>
                <a:lnTo>
                  <a:pt x="17705" y="137588"/>
                </a:lnTo>
                <a:lnTo>
                  <a:pt x="4577" y="179883"/>
                </a:lnTo>
                <a:lnTo>
                  <a:pt x="0" y="225297"/>
                </a:lnTo>
                <a:lnTo>
                  <a:pt x="0" y="1126489"/>
                </a:lnTo>
                <a:lnTo>
                  <a:pt x="4577" y="1171904"/>
                </a:lnTo>
                <a:lnTo>
                  <a:pt x="17705" y="1214199"/>
                </a:lnTo>
                <a:lnTo>
                  <a:pt x="38479" y="1252470"/>
                </a:lnTo>
                <a:lnTo>
                  <a:pt x="65990" y="1285811"/>
                </a:lnTo>
                <a:lnTo>
                  <a:pt x="99334" y="1313318"/>
                </a:lnTo>
                <a:lnTo>
                  <a:pt x="137604" y="1334087"/>
                </a:lnTo>
                <a:lnTo>
                  <a:pt x="179894" y="1347212"/>
                </a:lnTo>
                <a:lnTo>
                  <a:pt x="225297" y="1351788"/>
                </a:lnTo>
                <a:lnTo>
                  <a:pt x="7661402" y="1351788"/>
                </a:lnTo>
                <a:lnTo>
                  <a:pt x="7706816" y="1347212"/>
                </a:lnTo>
                <a:lnTo>
                  <a:pt x="7749111" y="1334087"/>
                </a:lnTo>
                <a:lnTo>
                  <a:pt x="7787382" y="1313318"/>
                </a:lnTo>
                <a:lnTo>
                  <a:pt x="7820723" y="1285811"/>
                </a:lnTo>
                <a:lnTo>
                  <a:pt x="7848230" y="1252470"/>
                </a:lnTo>
                <a:lnTo>
                  <a:pt x="7868999" y="1214199"/>
                </a:lnTo>
                <a:lnTo>
                  <a:pt x="7882124" y="1171904"/>
                </a:lnTo>
                <a:lnTo>
                  <a:pt x="7886700" y="1126489"/>
                </a:lnTo>
                <a:lnTo>
                  <a:pt x="7886700" y="225297"/>
                </a:lnTo>
                <a:lnTo>
                  <a:pt x="7882124" y="179883"/>
                </a:lnTo>
                <a:lnTo>
                  <a:pt x="7868999" y="137588"/>
                </a:lnTo>
                <a:lnTo>
                  <a:pt x="7848230" y="99317"/>
                </a:lnTo>
                <a:lnTo>
                  <a:pt x="7820723" y="65976"/>
                </a:lnTo>
                <a:lnTo>
                  <a:pt x="7787382" y="38469"/>
                </a:lnTo>
                <a:lnTo>
                  <a:pt x="7749111" y="17700"/>
                </a:lnTo>
                <a:lnTo>
                  <a:pt x="7706816" y="4575"/>
                </a:lnTo>
                <a:lnTo>
                  <a:pt x="7661402" y="0"/>
                </a:lnTo>
                <a:close/>
              </a:path>
            </a:pathLst>
          </a:custGeom>
          <a:solidFill>
            <a:srgbClr val="4471C4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412" y="3019044"/>
            <a:ext cx="7886700" cy="1350645"/>
          </a:xfrm>
          <a:custGeom>
            <a:avLst/>
            <a:gdLst/>
            <a:ahLst/>
            <a:cxnLst/>
            <a:rect l="l" t="t" r="r" b="b"/>
            <a:pathLst>
              <a:path w="7886700" h="1350645">
                <a:moveTo>
                  <a:pt x="7661656" y="0"/>
                </a:moveTo>
                <a:lnTo>
                  <a:pt x="225056" y="0"/>
                </a:lnTo>
                <a:lnTo>
                  <a:pt x="179700" y="4570"/>
                </a:lnTo>
                <a:lnTo>
                  <a:pt x="137454" y="17678"/>
                </a:lnTo>
                <a:lnTo>
                  <a:pt x="99225" y="38422"/>
                </a:lnTo>
                <a:lnTo>
                  <a:pt x="65917" y="65897"/>
                </a:lnTo>
                <a:lnTo>
                  <a:pt x="38436" y="99200"/>
                </a:lnTo>
                <a:lnTo>
                  <a:pt x="17686" y="137427"/>
                </a:lnTo>
                <a:lnTo>
                  <a:pt x="4572" y="179676"/>
                </a:lnTo>
                <a:lnTo>
                  <a:pt x="0" y="225043"/>
                </a:lnTo>
                <a:lnTo>
                  <a:pt x="0" y="1125219"/>
                </a:lnTo>
                <a:lnTo>
                  <a:pt x="4572" y="1170587"/>
                </a:lnTo>
                <a:lnTo>
                  <a:pt x="17686" y="1212836"/>
                </a:lnTo>
                <a:lnTo>
                  <a:pt x="38436" y="1251063"/>
                </a:lnTo>
                <a:lnTo>
                  <a:pt x="65917" y="1284366"/>
                </a:lnTo>
                <a:lnTo>
                  <a:pt x="99225" y="1311841"/>
                </a:lnTo>
                <a:lnTo>
                  <a:pt x="137454" y="1332585"/>
                </a:lnTo>
                <a:lnTo>
                  <a:pt x="179700" y="1345693"/>
                </a:lnTo>
                <a:lnTo>
                  <a:pt x="225056" y="1350263"/>
                </a:lnTo>
                <a:lnTo>
                  <a:pt x="7661656" y="1350263"/>
                </a:lnTo>
                <a:lnTo>
                  <a:pt x="7707023" y="1345693"/>
                </a:lnTo>
                <a:lnTo>
                  <a:pt x="7749272" y="1332585"/>
                </a:lnTo>
                <a:lnTo>
                  <a:pt x="7787499" y="1311841"/>
                </a:lnTo>
                <a:lnTo>
                  <a:pt x="7820802" y="1284366"/>
                </a:lnTo>
                <a:lnTo>
                  <a:pt x="7848277" y="1251063"/>
                </a:lnTo>
                <a:lnTo>
                  <a:pt x="7869021" y="1212836"/>
                </a:lnTo>
                <a:lnTo>
                  <a:pt x="7882129" y="1170587"/>
                </a:lnTo>
                <a:lnTo>
                  <a:pt x="7886700" y="1125219"/>
                </a:lnTo>
                <a:lnTo>
                  <a:pt x="7886700" y="225043"/>
                </a:lnTo>
                <a:lnTo>
                  <a:pt x="7882129" y="179676"/>
                </a:lnTo>
                <a:lnTo>
                  <a:pt x="7869021" y="137427"/>
                </a:lnTo>
                <a:lnTo>
                  <a:pt x="7848277" y="99200"/>
                </a:lnTo>
                <a:lnTo>
                  <a:pt x="7820802" y="65897"/>
                </a:lnTo>
                <a:lnTo>
                  <a:pt x="7787499" y="38422"/>
                </a:lnTo>
                <a:lnTo>
                  <a:pt x="7749272" y="17678"/>
                </a:lnTo>
                <a:lnTo>
                  <a:pt x="7707023" y="4570"/>
                </a:lnTo>
                <a:lnTo>
                  <a:pt x="7661656" y="0"/>
                </a:lnTo>
                <a:close/>
              </a:path>
            </a:pathLst>
          </a:custGeom>
          <a:solidFill>
            <a:srgbClr val="4471C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1479" y="1923033"/>
            <a:ext cx="6385560" cy="3441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 indent="-42354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36245" algn="l"/>
              </a:tabLst>
            </a:pP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Penyebarluasan</a:t>
            </a:r>
            <a:r>
              <a:rPr sz="34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hasil</a:t>
            </a:r>
            <a:r>
              <a:rPr sz="34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karya</a:t>
            </a:r>
            <a:endParaRPr sz="3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714"/>
              </a:spcBef>
              <a:buClr>
                <a:srgbClr val="FFFFFF"/>
              </a:buClr>
              <a:buFont typeface="Carlito"/>
              <a:buAutoNum type="arabicPeriod"/>
            </a:pPr>
            <a:endParaRPr sz="3400">
              <a:latin typeface="Carlito"/>
              <a:cs typeface="Carlito"/>
            </a:endParaRPr>
          </a:p>
          <a:p>
            <a:pPr marL="12700" marR="1010919" indent="423545">
              <a:lnSpc>
                <a:spcPts val="3740"/>
              </a:lnSpc>
              <a:buAutoNum type="arabicPeriod"/>
              <a:tabLst>
                <a:tab pos="436245" algn="l"/>
              </a:tabLst>
            </a:pP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Penambahan</a:t>
            </a:r>
            <a:r>
              <a:rPr sz="3400" spc="-1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khazanah</a:t>
            </a:r>
            <a:r>
              <a:rPr sz="3400" spc="-1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rlito"/>
                <a:cs typeface="Carlito"/>
              </a:rPr>
              <a:t>ilmu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pengetahuan</a:t>
            </a:r>
            <a:endParaRPr sz="3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FFFFFF"/>
              </a:buClr>
              <a:buFont typeface="Carlito"/>
              <a:buAutoNum type="arabicPeriod"/>
            </a:pPr>
            <a:endParaRPr sz="3400">
              <a:latin typeface="Carlito"/>
              <a:cs typeface="Carlito"/>
            </a:endParaRPr>
          </a:p>
          <a:p>
            <a:pPr marL="436245" indent="-423545">
              <a:lnSpc>
                <a:spcPct val="100000"/>
              </a:lnSpc>
              <a:buAutoNum type="arabicPeriod"/>
              <a:tabLst>
                <a:tab pos="436245" algn="l"/>
              </a:tabLst>
            </a:pPr>
            <a:r>
              <a:rPr sz="3400" spc="-20" dirty="0">
                <a:solidFill>
                  <a:srgbClr val="FFFFFF"/>
                </a:solidFill>
                <a:latin typeface="Carlito"/>
                <a:cs typeface="Carlito"/>
              </a:rPr>
              <a:t>Peningkatan</a:t>
            </a:r>
            <a:r>
              <a:rPr sz="3400" spc="-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prestasi/karir</a:t>
            </a:r>
            <a:r>
              <a:rPr sz="3400" spc="-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penulis</a:t>
            </a:r>
            <a:endParaRPr sz="3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36338"/>
            <a:ext cx="7754620" cy="2005964"/>
            <a:chOff x="0" y="4736338"/>
            <a:chExt cx="7754620" cy="2005964"/>
          </a:xfrm>
        </p:grpSpPr>
        <p:sp>
          <p:nvSpPr>
            <p:cNvPr id="3" name="object 3"/>
            <p:cNvSpPr/>
            <p:nvPr/>
          </p:nvSpPr>
          <p:spPr>
            <a:xfrm>
              <a:off x="2150364" y="4742688"/>
              <a:ext cx="5598160" cy="1175385"/>
            </a:xfrm>
            <a:custGeom>
              <a:avLst/>
              <a:gdLst/>
              <a:ahLst/>
              <a:cxnLst/>
              <a:rect l="l" t="t" r="r" b="b"/>
              <a:pathLst>
                <a:path w="5598159" h="1175385">
                  <a:moveTo>
                    <a:pt x="5597652" y="0"/>
                  </a:moveTo>
                  <a:lnTo>
                    <a:pt x="587502" y="0"/>
                  </a:lnTo>
                  <a:lnTo>
                    <a:pt x="0" y="587502"/>
                  </a:lnTo>
                  <a:lnTo>
                    <a:pt x="587502" y="1175004"/>
                  </a:lnTo>
                  <a:lnTo>
                    <a:pt x="5597652" y="1175004"/>
                  </a:lnTo>
                  <a:lnTo>
                    <a:pt x="5597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0364" y="4742688"/>
              <a:ext cx="5598160" cy="1175385"/>
            </a:xfrm>
            <a:custGeom>
              <a:avLst/>
              <a:gdLst/>
              <a:ahLst/>
              <a:cxnLst/>
              <a:rect l="l" t="t" r="r" b="b"/>
              <a:pathLst>
                <a:path w="5598159" h="1175385">
                  <a:moveTo>
                    <a:pt x="5597652" y="1175004"/>
                  </a:moveTo>
                  <a:lnTo>
                    <a:pt x="587502" y="1175004"/>
                  </a:lnTo>
                  <a:lnTo>
                    <a:pt x="0" y="587502"/>
                  </a:lnTo>
                  <a:lnTo>
                    <a:pt x="587502" y="0"/>
                  </a:lnTo>
                  <a:lnTo>
                    <a:pt x="5597652" y="0"/>
                  </a:lnTo>
                  <a:lnTo>
                    <a:pt x="5597652" y="1175004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Bentuk</a:t>
            </a:r>
            <a:r>
              <a:rPr spc="-145" dirty="0"/>
              <a:t> </a:t>
            </a:r>
            <a:r>
              <a:rPr spc="-70" dirty="0"/>
              <a:t>Publikasi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557274" y="1686814"/>
            <a:ext cx="6197600" cy="1186180"/>
            <a:chOff x="1557274" y="1686814"/>
            <a:chExt cx="6197600" cy="1186180"/>
          </a:xfrm>
        </p:grpSpPr>
        <p:sp>
          <p:nvSpPr>
            <p:cNvPr id="7" name="object 7"/>
            <p:cNvSpPr/>
            <p:nvPr/>
          </p:nvSpPr>
          <p:spPr>
            <a:xfrm>
              <a:off x="2150364" y="1693164"/>
              <a:ext cx="5598160" cy="1173480"/>
            </a:xfrm>
            <a:custGeom>
              <a:avLst/>
              <a:gdLst/>
              <a:ahLst/>
              <a:cxnLst/>
              <a:rect l="l" t="t" r="r" b="b"/>
              <a:pathLst>
                <a:path w="5598159" h="1173480">
                  <a:moveTo>
                    <a:pt x="5597652" y="1173480"/>
                  </a:moveTo>
                  <a:lnTo>
                    <a:pt x="586740" y="1173480"/>
                  </a:lnTo>
                  <a:lnTo>
                    <a:pt x="0" y="586739"/>
                  </a:lnTo>
                  <a:lnTo>
                    <a:pt x="586740" y="0"/>
                  </a:lnTo>
                  <a:lnTo>
                    <a:pt x="5597652" y="0"/>
                  </a:lnTo>
                  <a:lnTo>
                    <a:pt x="5597652" y="1173480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3624" y="1693164"/>
              <a:ext cx="1173480" cy="11734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63624" y="1693164"/>
              <a:ext cx="1173480" cy="1173480"/>
            </a:xfrm>
            <a:custGeom>
              <a:avLst/>
              <a:gdLst/>
              <a:ahLst/>
              <a:cxnLst/>
              <a:rect l="l" t="t" r="r" b="b"/>
              <a:pathLst>
                <a:path w="1173480" h="1173480">
                  <a:moveTo>
                    <a:pt x="0" y="586739"/>
                  </a:moveTo>
                  <a:lnTo>
                    <a:pt x="1944" y="538610"/>
                  </a:lnTo>
                  <a:lnTo>
                    <a:pt x="7677" y="491554"/>
                  </a:lnTo>
                  <a:lnTo>
                    <a:pt x="17048" y="445721"/>
                  </a:lnTo>
                  <a:lnTo>
                    <a:pt x="29906" y="401263"/>
                  </a:lnTo>
                  <a:lnTo>
                    <a:pt x="46101" y="358330"/>
                  </a:lnTo>
                  <a:lnTo>
                    <a:pt x="65480" y="317074"/>
                  </a:lnTo>
                  <a:lnTo>
                    <a:pt x="87893" y="277645"/>
                  </a:lnTo>
                  <a:lnTo>
                    <a:pt x="113190" y="240194"/>
                  </a:lnTo>
                  <a:lnTo>
                    <a:pt x="141219" y="204872"/>
                  </a:lnTo>
                  <a:lnTo>
                    <a:pt x="171831" y="171831"/>
                  </a:lnTo>
                  <a:lnTo>
                    <a:pt x="204872" y="141219"/>
                  </a:lnTo>
                  <a:lnTo>
                    <a:pt x="240194" y="113190"/>
                  </a:lnTo>
                  <a:lnTo>
                    <a:pt x="277645" y="87893"/>
                  </a:lnTo>
                  <a:lnTo>
                    <a:pt x="317074" y="65480"/>
                  </a:lnTo>
                  <a:lnTo>
                    <a:pt x="358330" y="46101"/>
                  </a:lnTo>
                  <a:lnTo>
                    <a:pt x="401263" y="29906"/>
                  </a:lnTo>
                  <a:lnTo>
                    <a:pt x="445721" y="17048"/>
                  </a:lnTo>
                  <a:lnTo>
                    <a:pt x="491554" y="7677"/>
                  </a:lnTo>
                  <a:lnTo>
                    <a:pt x="538610" y="1944"/>
                  </a:lnTo>
                  <a:lnTo>
                    <a:pt x="586739" y="0"/>
                  </a:lnTo>
                  <a:lnTo>
                    <a:pt x="634869" y="1944"/>
                  </a:lnTo>
                  <a:lnTo>
                    <a:pt x="681925" y="7677"/>
                  </a:lnTo>
                  <a:lnTo>
                    <a:pt x="727758" y="17048"/>
                  </a:lnTo>
                  <a:lnTo>
                    <a:pt x="772216" y="29906"/>
                  </a:lnTo>
                  <a:lnTo>
                    <a:pt x="815149" y="46101"/>
                  </a:lnTo>
                  <a:lnTo>
                    <a:pt x="856405" y="65480"/>
                  </a:lnTo>
                  <a:lnTo>
                    <a:pt x="895834" y="87893"/>
                  </a:lnTo>
                  <a:lnTo>
                    <a:pt x="933285" y="113190"/>
                  </a:lnTo>
                  <a:lnTo>
                    <a:pt x="968607" y="141219"/>
                  </a:lnTo>
                  <a:lnTo>
                    <a:pt x="1001648" y="171831"/>
                  </a:lnTo>
                  <a:lnTo>
                    <a:pt x="1032260" y="204872"/>
                  </a:lnTo>
                  <a:lnTo>
                    <a:pt x="1060289" y="240194"/>
                  </a:lnTo>
                  <a:lnTo>
                    <a:pt x="1085586" y="277645"/>
                  </a:lnTo>
                  <a:lnTo>
                    <a:pt x="1107999" y="317074"/>
                  </a:lnTo>
                  <a:lnTo>
                    <a:pt x="1127379" y="358330"/>
                  </a:lnTo>
                  <a:lnTo>
                    <a:pt x="1143573" y="401263"/>
                  </a:lnTo>
                  <a:lnTo>
                    <a:pt x="1156431" y="445721"/>
                  </a:lnTo>
                  <a:lnTo>
                    <a:pt x="1165802" y="491554"/>
                  </a:lnTo>
                  <a:lnTo>
                    <a:pt x="1171535" y="538610"/>
                  </a:lnTo>
                  <a:lnTo>
                    <a:pt x="1173480" y="586739"/>
                  </a:lnTo>
                  <a:lnTo>
                    <a:pt x="1171535" y="634869"/>
                  </a:lnTo>
                  <a:lnTo>
                    <a:pt x="1165802" y="681925"/>
                  </a:lnTo>
                  <a:lnTo>
                    <a:pt x="1156431" y="727758"/>
                  </a:lnTo>
                  <a:lnTo>
                    <a:pt x="1143573" y="772216"/>
                  </a:lnTo>
                  <a:lnTo>
                    <a:pt x="1127379" y="815149"/>
                  </a:lnTo>
                  <a:lnTo>
                    <a:pt x="1107999" y="856405"/>
                  </a:lnTo>
                  <a:lnTo>
                    <a:pt x="1085586" y="895834"/>
                  </a:lnTo>
                  <a:lnTo>
                    <a:pt x="1060289" y="933285"/>
                  </a:lnTo>
                  <a:lnTo>
                    <a:pt x="1032260" y="968607"/>
                  </a:lnTo>
                  <a:lnTo>
                    <a:pt x="1001649" y="1001649"/>
                  </a:lnTo>
                  <a:lnTo>
                    <a:pt x="968607" y="1032260"/>
                  </a:lnTo>
                  <a:lnTo>
                    <a:pt x="933285" y="1060289"/>
                  </a:lnTo>
                  <a:lnTo>
                    <a:pt x="895834" y="1085586"/>
                  </a:lnTo>
                  <a:lnTo>
                    <a:pt x="856405" y="1107999"/>
                  </a:lnTo>
                  <a:lnTo>
                    <a:pt x="815149" y="1127379"/>
                  </a:lnTo>
                  <a:lnTo>
                    <a:pt x="772216" y="1143573"/>
                  </a:lnTo>
                  <a:lnTo>
                    <a:pt x="727758" y="1156431"/>
                  </a:lnTo>
                  <a:lnTo>
                    <a:pt x="681925" y="1165802"/>
                  </a:lnTo>
                  <a:lnTo>
                    <a:pt x="634869" y="1171535"/>
                  </a:lnTo>
                  <a:lnTo>
                    <a:pt x="586739" y="1173480"/>
                  </a:lnTo>
                  <a:lnTo>
                    <a:pt x="538610" y="1171535"/>
                  </a:lnTo>
                  <a:lnTo>
                    <a:pt x="491554" y="1165802"/>
                  </a:lnTo>
                  <a:lnTo>
                    <a:pt x="445721" y="1156431"/>
                  </a:lnTo>
                  <a:lnTo>
                    <a:pt x="401263" y="1143573"/>
                  </a:lnTo>
                  <a:lnTo>
                    <a:pt x="358330" y="1127378"/>
                  </a:lnTo>
                  <a:lnTo>
                    <a:pt x="317074" y="1107999"/>
                  </a:lnTo>
                  <a:lnTo>
                    <a:pt x="277645" y="1085586"/>
                  </a:lnTo>
                  <a:lnTo>
                    <a:pt x="240194" y="1060289"/>
                  </a:lnTo>
                  <a:lnTo>
                    <a:pt x="204872" y="1032260"/>
                  </a:lnTo>
                  <a:lnTo>
                    <a:pt x="171831" y="1001649"/>
                  </a:lnTo>
                  <a:lnTo>
                    <a:pt x="141219" y="968607"/>
                  </a:lnTo>
                  <a:lnTo>
                    <a:pt x="113190" y="933285"/>
                  </a:lnTo>
                  <a:lnTo>
                    <a:pt x="87893" y="895834"/>
                  </a:lnTo>
                  <a:lnTo>
                    <a:pt x="65480" y="856405"/>
                  </a:lnTo>
                  <a:lnTo>
                    <a:pt x="46100" y="815149"/>
                  </a:lnTo>
                  <a:lnTo>
                    <a:pt x="29906" y="772216"/>
                  </a:lnTo>
                  <a:lnTo>
                    <a:pt x="17048" y="727758"/>
                  </a:lnTo>
                  <a:lnTo>
                    <a:pt x="7677" y="681925"/>
                  </a:lnTo>
                  <a:lnTo>
                    <a:pt x="1944" y="634869"/>
                  </a:lnTo>
                  <a:lnTo>
                    <a:pt x="0" y="586739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57274" y="3210814"/>
            <a:ext cx="6197600" cy="1188085"/>
            <a:chOff x="1557274" y="3210814"/>
            <a:chExt cx="6197600" cy="1188085"/>
          </a:xfrm>
        </p:grpSpPr>
        <p:sp>
          <p:nvSpPr>
            <p:cNvPr id="11" name="object 11"/>
            <p:cNvSpPr/>
            <p:nvPr/>
          </p:nvSpPr>
          <p:spPr>
            <a:xfrm>
              <a:off x="2150364" y="3217164"/>
              <a:ext cx="5598160" cy="1175385"/>
            </a:xfrm>
            <a:custGeom>
              <a:avLst/>
              <a:gdLst/>
              <a:ahLst/>
              <a:cxnLst/>
              <a:rect l="l" t="t" r="r" b="b"/>
              <a:pathLst>
                <a:path w="5598159" h="1175385">
                  <a:moveTo>
                    <a:pt x="5597652" y="1175004"/>
                  </a:moveTo>
                  <a:lnTo>
                    <a:pt x="587502" y="1175004"/>
                  </a:lnTo>
                  <a:lnTo>
                    <a:pt x="0" y="587502"/>
                  </a:lnTo>
                  <a:lnTo>
                    <a:pt x="587502" y="0"/>
                  </a:lnTo>
                  <a:lnTo>
                    <a:pt x="5597652" y="0"/>
                  </a:lnTo>
                  <a:lnTo>
                    <a:pt x="5597652" y="1175004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3624" y="3217164"/>
              <a:ext cx="1173480" cy="11750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63624" y="3217164"/>
              <a:ext cx="1173480" cy="1175385"/>
            </a:xfrm>
            <a:custGeom>
              <a:avLst/>
              <a:gdLst/>
              <a:ahLst/>
              <a:cxnLst/>
              <a:rect l="l" t="t" r="r" b="b"/>
              <a:pathLst>
                <a:path w="1173480" h="1175385">
                  <a:moveTo>
                    <a:pt x="0" y="587502"/>
                  </a:moveTo>
                  <a:lnTo>
                    <a:pt x="1944" y="539315"/>
                  </a:lnTo>
                  <a:lnTo>
                    <a:pt x="7677" y="492202"/>
                  </a:lnTo>
                  <a:lnTo>
                    <a:pt x="17048" y="446313"/>
                  </a:lnTo>
                  <a:lnTo>
                    <a:pt x="29906" y="401799"/>
                  </a:lnTo>
                  <a:lnTo>
                    <a:pt x="46101" y="358812"/>
                  </a:lnTo>
                  <a:lnTo>
                    <a:pt x="65480" y="317503"/>
                  </a:lnTo>
                  <a:lnTo>
                    <a:pt x="87893" y="278023"/>
                  </a:lnTo>
                  <a:lnTo>
                    <a:pt x="113190" y="240523"/>
                  </a:lnTo>
                  <a:lnTo>
                    <a:pt x="141219" y="205155"/>
                  </a:lnTo>
                  <a:lnTo>
                    <a:pt x="171831" y="172069"/>
                  </a:lnTo>
                  <a:lnTo>
                    <a:pt x="204872" y="141416"/>
                  </a:lnTo>
                  <a:lnTo>
                    <a:pt x="240194" y="113349"/>
                  </a:lnTo>
                  <a:lnTo>
                    <a:pt x="277645" y="88017"/>
                  </a:lnTo>
                  <a:lnTo>
                    <a:pt x="317074" y="65572"/>
                  </a:lnTo>
                  <a:lnTo>
                    <a:pt x="358330" y="46166"/>
                  </a:lnTo>
                  <a:lnTo>
                    <a:pt x="401263" y="29949"/>
                  </a:lnTo>
                  <a:lnTo>
                    <a:pt x="445721" y="17073"/>
                  </a:lnTo>
                  <a:lnTo>
                    <a:pt x="491554" y="7688"/>
                  </a:lnTo>
                  <a:lnTo>
                    <a:pt x="538610" y="1947"/>
                  </a:lnTo>
                  <a:lnTo>
                    <a:pt x="586739" y="0"/>
                  </a:lnTo>
                  <a:lnTo>
                    <a:pt x="634869" y="1947"/>
                  </a:lnTo>
                  <a:lnTo>
                    <a:pt x="681925" y="7688"/>
                  </a:lnTo>
                  <a:lnTo>
                    <a:pt x="727758" y="17073"/>
                  </a:lnTo>
                  <a:lnTo>
                    <a:pt x="772216" y="29949"/>
                  </a:lnTo>
                  <a:lnTo>
                    <a:pt x="815149" y="46166"/>
                  </a:lnTo>
                  <a:lnTo>
                    <a:pt x="856405" y="65572"/>
                  </a:lnTo>
                  <a:lnTo>
                    <a:pt x="895834" y="88017"/>
                  </a:lnTo>
                  <a:lnTo>
                    <a:pt x="933285" y="113349"/>
                  </a:lnTo>
                  <a:lnTo>
                    <a:pt x="968607" y="141416"/>
                  </a:lnTo>
                  <a:lnTo>
                    <a:pt x="1001648" y="172069"/>
                  </a:lnTo>
                  <a:lnTo>
                    <a:pt x="1032260" y="205155"/>
                  </a:lnTo>
                  <a:lnTo>
                    <a:pt x="1060289" y="240523"/>
                  </a:lnTo>
                  <a:lnTo>
                    <a:pt x="1085586" y="278023"/>
                  </a:lnTo>
                  <a:lnTo>
                    <a:pt x="1107999" y="317503"/>
                  </a:lnTo>
                  <a:lnTo>
                    <a:pt x="1127379" y="358812"/>
                  </a:lnTo>
                  <a:lnTo>
                    <a:pt x="1143573" y="401799"/>
                  </a:lnTo>
                  <a:lnTo>
                    <a:pt x="1156431" y="446313"/>
                  </a:lnTo>
                  <a:lnTo>
                    <a:pt x="1165802" y="492202"/>
                  </a:lnTo>
                  <a:lnTo>
                    <a:pt x="1171535" y="539315"/>
                  </a:lnTo>
                  <a:lnTo>
                    <a:pt x="1173480" y="587502"/>
                  </a:lnTo>
                  <a:lnTo>
                    <a:pt x="1171535" y="635688"/>
                  </a:lnTo>
                  <a:lnTo>
                    <a:pt x="1165802" y="682801"/>
                  </a:lnTo>
                  <a:lnTo>
                    <a:pt x="1156431" y="728690"/>
                  </a:lnTo>
                  <a:lnTo>
                    <a:pt x="1143573" y="773204"/>
                  </a:lnTo>
                  <a:lnTo>
                    <a:pt x="1127379" y="816191"/>
                  </a:lnTo>
                  <a:lnTo>
                    <a:pt x="1107999" y="857500"/>
                  </a:lnTo>
                  <a:lnTo>
                    <a:pt x="1085586" y="896980"/>
                  </a:lnTo>
                  <a:lnTo>
                    <a:pt x="1060289" y="934480"/>
                  </a:lnTo>
                  <a:lnTo>
                    <a:pt x="1032260" y="969848"/>
                  </a:lnTo>
                  <a:lnTo>
                    <a:pt x="1001649" y="1002934"/>
                  </a:lnTo>
                  <a:lnTo>
                    <a:pt x="968607" y="1033587"/>
                  </a:lnTo>
                  <a:lnTo>
                    <a:pt x="933285" y="1061654"/>
                  </a:lnTo>
                  <a:lnTo>
                    <a:pt x="895834" y="1086986"/>
                  </a:lnTo>
                  <a:lnTo>
                    <a:pt x="856405" y="1109431"/>
                  </a:lnTo>
                  <a:lnTo>
                    <a:pt x="815149" y="1128837"/>
                  </a:lnTo>
                  <a:lnTo>
                    <a:pt x="772216" y="1145054"/>
                  </a:lnTo>
                  <a:lnTo>
                    <a:pt x="727758" y="1157930"/>
                  </a:lnTo>
                  <a:lnTo>
                    <a:pt x="681925" y="1167315"/>
                  </a:lnTo>
                  <a:lnTo>
                    <a:pt x="634869" y="1173056"/>
                  </a:lnTo>
                  <a:lnTo>
                    <a:pt x="586739" y="1175004"/>
                  </a:lnTo>
                  <a:lnTo>
                    <a:pt x="538610" y="1173056"/>
                  </a:lnTo>
                  <a:lnTo>
                    <a:pt x="491554" y="1167315"/>
                  </a:lnTo>
                  <a:lnTo>
                    <a:pt x="445721" y="1157930"/>
                  </a:lnTo>
                  <a:lnTo>
                    <a:pt x="401263" y="1145054"/>
                  </a:lnTo>
                  <a:lnTo>
                    <a:pt x="358330" y="1128837"/>
                  </a:lnTo>
                  <a:lnTo>
                    <a:pt x="317074" y="1109431"/>
                  </a:lnTo>
                  <a:lnTo>
                    <a:pt x="277645" y="1086986"/>
                  </a:lnTo>
                  <a:lnTo>
                    <a:pt x="240194" y="1061654"/>
                  </a:lnTo>
                  <a:lnTo>
                    <a:pt x="204872" y="1033587"/>
                  </a:lnTo>
                  <a:lnTo>
                    <a:pt x="171831" y="1002934"/>
                  </a:lnTo>
                  <a:lnTo>
                    <a:pt x="141219" y="969848"/>
                  </a:lnTo>
                  <a:lnTo>
                    <a:pt x="113190" y="934480"/>
                  </a:lnTo>
                  <a:lnTo>
                    <a:pt x="87893" y="896980"/>
                  </a:lnTo>
                  <a:lnTo>
                    <a:pt x="65480" y="857500"/>
                  </a:lnTo>
                  <a:lnTo>
                    <a:pt x="46100" y="816191"/>
                  </a:lnTo>
                  <a:lnTo>
                    <a:pt x="29906" y="773204"/>
                  </a:lnTo>
                  <a:lnTo>
                    <a:pt x="17048" y="728690"/>
                  </a:lnTo>
                  <a:lnTo>
                    <a:pt x="7677" y="682801"/>
                  </a:lnTo>
                  <a:lnTo>
                    <a:pt x="1944" y="635688"/>
                  </a:lnTo>
                  <a:lnTo>
                    <a:pt x="0" y="587502"/>
                  </a:lnTo>
                  <a:close/>
                </a:path>
              </a:pathLst>
            </a:custGeom>
            <a:ln w="12699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993898" y="1947163"/>
            <a:ext cx="4472305" cy="3610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5810" indent="-43624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765810" algn="l"/>
              </a:tabLst>
            </a:pPr>
            <a:r>
              <a:rPr sz="3500" dirty="0">
                <a:latin typeface="Carlito"/>
                <a:cs typeface="Carlito"/>
              </a:rPr>
              <a:t>Artikel</a:t>
            </a:r>
            <a:r>
              <a:rPr sz="3500" spc="-75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di</a:t>
            </a:r>
            <a:r>
              <a:rPr sz="3500" spc="-65" dirty="0">
                <a:latin typeface="Carlito"/>
                <a:cs typeface="Carlito"/>
              </a:rPr>
              <a:t> </a:t>
            </a:r>
            <a:r>
              <a:rPr sz="3500" spc="-10" dirty="0">
                <a:latin typeface="Carlito"/>
                <a:cs typeface="Carlito"/>
              </a:rPr>
              <a:t>Prosiding</a:t>
            </a:r>
            <a:endParaRPr sz="3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35"/>
              </a:spcBef>
              <a:buAutoNum type="arabicPeriod"/>
            </a:pPr>
            <a:endParaRPr sz="3500">
              <a:latin typeface="Carlito"/>
              <a:cs typeface="Carlito"/>
            </a:endParaRPr>
          </a:p>
          <a:p>
            <a:pPr marL="448945" indent="-436245">
              <a:lnSpc>
                <a:spcPct val="100000"/>
              </a:lnSpc>
              <a:buAutoNum type="arabicPeriod"/>
              <a:tabLst>
                <a:tab pos="448945" algn="l"/>
              </a:tabLst>
            </a:pPr>
            <a:r>
              <a:rPr sz="3500" dirty="0">
                <a:solidFill>
                  <a:srgbClr val="C00000"/>
                </a:solidFill>
                <a:latin typeface="Carlito"/>
                <a:cs typeface="Carlito"/>
              </a:rPr>
              <a:t>Artikel</a:t>
            </a:r>
            <a:r>
              <a:rPr sz="3500" spc="-7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500" dirty="0">
                <a:solidFill>
                  <a:srgbClr val="C00000"/>
                </a:solidFill>
                <a:latin typeface="Carlito"/>
                <a:cs typeface="Carlito"/>
              </a:rPr>
              <a:t>di</a:t>
            </a:r>
            <a:r>
              <a:rPr sz="3500" spc="-5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500" dirty="0">
                <a:solidFill>
                  <a:srgbClr val="C00000"/>
                </a:solidFill>
                <a:latin typeface="Carlito"/>
                <a:cs typeface="Carlito"/>
              </a:rPr>
              <a:t>Jurnal</a:t>
            </a:r>
            <a:r>
              <a:rPr sz="3500" spc="-5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500" spc="-10" dirty="0">
                <a:solidFill>
                  <a:srgbClr val="C00000"/>
                </a:solidFill>
                <a:latin typeface="Carlito"/>
                <a:cs typeface="Carlito"/>
              </a:rPr>
              <a:t>Ilmiah</a:t>
            </a:r>
            <a:endParaRPr sz="3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40"/>
              </a:spcBef>
              <a:buAutoNum type="arabicPeriod"/>
            </a:pPr>
            <a:endParaRPr sz="3500">
              <a:latin typeface="Carlito"/>
              <a:cs typeface="Carlito"/>
            </a:endParaRPr>
          </a:p>
          <a:p>
            <a:pPr marL="1391920" indent="-435609">
              <a:lnSpc>
                <a:spcPct val="100000"/>
              </a:lnSpc>
              <a:buAutoNum type="arabicPeriod"/>
              <a:tabLst>
                <a:tab pos="1391920" algn="l"/>
              </a:tabLst>
            </a:pPr>
            <a:r>
              <a:rPr sz="3500" dirty="0">
                <a:latin typeface="Carlito"/>
                <a:cs typeface="Carlito"/>
              </a:rPr>
              <a:t>Buku</a:t>
            </a:r>
            <a:r>
              <a:rPr sz="3500" spc="-60" dirty="0">
                <a:latin typeface="Carlito"/>
                <a:cs typeface="Carlito"/>
              </a:rPr>
              <a:t> </a:t>
            </a:r>
            <a:r>
              <a:rPr sz="3500" spc="-10" dirty="0">
                <a:latin typeface="Carlito"/>
                <a:cs typeface="Carlito"/>
              </a:rPr>
              <a:t>Ilmiah</a:t>
            </a:r>
            <a:endParaRPr sz="35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57274" y="4736338"/>
            <a:ext cx="1186180" cy="1188085"/>
            <a:chOff x="1557274" y="4736338"/>
            <a:chExt cx="1186180" cy="118808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3624" y="4742688"/>
              <a:ext cx="1173480" cy="11750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63624" y="4742688"/>
              <a:ext cx="1173480" cy="1175385"/>
            </a:xfrm>
            <a:custGeom>
              <a:avLst/>
              <a:gdLst/>
              <a:ahLst/>
              <a:cxnLst/>
              <a:rect l="l" t="t" r="r" b="b"/>
              <a:pathLst>
                <a:path w="1173480" h="1175385">
                  <a:moveTo>
                    <a:pt x="0" y="587502"/>
                  </a:moveTo>
                  <a:lnTo>
                    <a:pt x="1944" y="539315"/>
                  </a:lnTo>
                  <a:lnTo>
                    <a:pt x="7677" y="492202"/>
                  </a:lnTo>
                  <a:lnTo>
                    <a:pt x="17048" y="446313"/>
                  </a:lnTo>
                  <a:lnTo>
                    <a:pt x="29906" y="401799"/>
                  </a:lnTo>
                  <a:lnTo>
                    <a:pt x="46101" y="358812"/>
                  </a:lnTo>
                  <a:lnTo>
                    <a:pt x="65480" y="317503"/>
                  </a:lnTo>
                  <a:lnTo>
                    <a:pt x="87893" y="278023"/>
                  </a:lnTo>
                  <a:lnTo>
                    <a:pt x="113190" y="240523"/>
                  </a:lnTo>
                  <a:lnTo>
                    <a:pt x="141219" y="205155"/>
                  </a:lnTo>
                  <a:lnTo>
                    <a:pt x="171831" y="172069"/>
                  </a:lnTo>
                  <a:lnTo>
                    <a:pt x="204872" y="141416"/>
                  </a:lnTo>
                  <a:lnTo>
                    <a:pt x="240194" y="113349"/>
                  </a:lnTo>
                  <a:lnTo>
                    <a:pt x="277645" y="88017"/>
                  </a:lnTo>
                  <a:lnTo>
                    <a:pt x="317074" y="65572"/>
                  </a:lnTo>
                  <a:lnTo>
                    <a:pt x="358330" y="46166"/>
                  </a:lnTo>
                  <a:lnTo>
                    <a:pt x="401263" y="29949"/>
                  </a:lnTo>
                  <a:lnTo>
                    <a:pt x="445721" y="17073"/>
                  </a:lnTo>
                  <a:lnTo>
                    <a:pt x="491554" y="7688"/>
                  </a:lnTo>
                  <a:lnTo>
                    <a:pt x="538610" y="1947"/>
                  </a:lnTo>
                  <a:lnTo>
                    <a:pt x="586739" y="0"/>
                  </a:lnTo>
                  <a:lnTo>
                    <a:pt x="634869" y="1947"/>
                  </a:lnTo>
                  <a:lnTo>
                    <a:pt x="681925" y="7688"/>
                  </a:lnTo>
                  <a:lnTo>
                    <a:pt x="727758" y="17073"/>
                  </a:lnTo>
                  <a:lnTo>
                    <a:pt x="772216" y="29949"/>
                  </a:lnTo>
                  <a:lnTo>
                    <a:pt x="815149" y="46166"/>
                  </a:lnTo>
                  <a:lnTo>
                    <a:pt x="856405" y="65572"/>
                  </a:lnTo>
                  <a:lnTo>
                    <a:pt x="895834" y="88017"/>
                  </a:lnTo>
                  <a:lnTo>
                    <a:pt x="933285" y="113349"/>
                  </a:lnTo>
                  <a:lnTo>
                    <a:pt x="968607" y="141416"/>
                  </a:lnTo>
                  <a:lnTo>
                    <a:pt x="1001648" y="172069"/>
                  </a:lnTo>
                  <a:lnTo>
                    <a:pt x="1032260" y="205155"/>
                  </a:lnTo>
                  <a:lnTo>
                    <a:pt x="1060289" y="240523"/>
                  </a:lnTo>
                  <a:lnTo>
                    <a:pt x="1085586" y="278023"/>
                  </a:lnTo>
                  <a:lnTo>
                    <a:pt x="1107999" y="317503"/>
                  </a:lnTo>
                  <a:lnTo>
                    <a:pt x="1127379" y="358812"/>
                  </a:lnTo>
                  <a:lnTo>
                    <a:pt x="1143573" y="401799"/>
                  </a:lnTo>
                  <a:lnTo>
                    <a:pt x="1156431" y="446313"/>
                  </a:lnTo>
                  <a:lnTo>
                    <a:pt x="1165802" y="492202"/>
                  </a:lnTo>
                  <a:lnTo>
                    <a:pt x="1171535" y="539315"/>
                  </a:lnTo>
                  <a:lnTo>
                    <a:pt x="1173480" y="587502"/>
                  </a:lnTo>
                  <a:lnTo>
                    <a:pt x="1171535" y="635686"/>
                  </a:lnTo>
                  <a:lnTo>
                    <a:pt x="1165802" y="682798"/>
                  </a:lnTo>
                  <a:lnTo>
                    <a:pt x="1156431" y="728686"/>
                  </a:lnTo>
                  <a:lnTo>
                    <a:pt x="1143573" y="773199"/>
                  </a:lnTo>
                  <a:lnTo>
                    <a:pt x="1127379" y="816185"/>
                  </a:lnTo>
                  <a:lnTo>
                    <a:pt x="1107999" y="857494"/>
                  </a:lnTo>
                  <a:lnTo>
                    <a:pt x="1085586" y="896974"/>
                  </a:lnTo>
                  <a:lnTo>
                    <a:pt x="1060289" y="934474"/>
                  </a:lnTo>
                  <a:lnTo>
                    <a:pt x="1032260" y="969843"/>
                  </a:lnTo>
                  <a:lnTo>
                    <a:pt x="1001649" y="1002930"/>
                  </a:lnTo>
                  <a:lnTo>
                    <a:pt x="968607" y="1033583"/>
                  </a:lnTo>
                  <a:lnTo>
                    <a:pt x="933285" y="1061651"/>
                  </a:lnTo>
                  <a:lnTo>
                    <a:pt x="895834" y="1086983"/>
                  </a:lnTo>
                  <a:lnTo>
                    <a:pt x="856405" y="1109428"/>
                  </a:lnTo>
                  <a:lnTo>
                    <a:pt x="815149" y="1128835"/>
                  </a:lnTo>
                  <a:lnTo>
                    <a:pt x="772216" y="1145053"/>
                  </a:lnTo>
                  <a:lnTo>
                    <a:pt x="727758" y="1157929"/>
                  </a:lnTo>
                  <a:lnTo>
                    <a:pt x="681925" y="1167314"/>
                  </a:lnTo>
                  <a:lnTo>
                    <a:pt x="634869" y="1173056"/>
                  </a:lnTo>
                  <a:lnTo>
                    <a:pt x="586739" y="1175004"/>
                  </a:lnTo>
                  <a:lnTo>
                    <a:pt x="538610" y="1173056"/>
                  </a:lnTo>
                  <a:lnTo>
                    <a:pt x="491554" y="1167314"/>
                  </a:lnTo>
                  <a:lnTo>
                    <a:pt x="445721" y="1157929"/>
                  </a:lnTo>
                  <a:lnTo>
                    <a:pt x="401263" y="1145053"/>
                  </a:lnTo>
                  <a:lnTo>
                    <a:pt x="358330" y="1128835"/>
                  </a:lnTo>
                  <a:lnTo>
                    <a:pt x="317074" y="1109428"/>
                  </a:lnTo>
                  <a:lnTo>
                    <a:pt x="277645" y="1086983"/>
                  </a:lnTo>
                  <a:lnTo>
                    <a:pt x="240194" y="1061651"/>
                  </a:lnTo>
                  <a:lnTo>
                    <a:pt x="204872" y="1033583"/>
                  </a:lnTo>
                  <a:lnTo>
                    <a:pt x="171831" y="1002930"/>
                  </a:lnTo>
                  <a:lnTo>
                    <a:pt x="141219" y="969843"/>
                  </a:lnTo>
                  <a:lnTo>
                    <a:pt x="113190" y="934474"/>
                  </a:lnTo>
                  <a:lnTo>
                    <a:pt x="87893" y="896974"/>
                  </a:lnTo>
                  <a:lnTo>
                    <a:pt x="65480" y="857494"/>
                  </a:lnTo>
                  <a:lnTo>
                    <a:pt x="46100" y="816185"/>
                  </a:lnTo>
                  <a:lnTo>
                    <a:pt x="29906" y="773199"/>
                  </a:lnTo>
                  <a:lnTo>
                    <a:pt x="17048" y="728686"/>
                  </a:lnTo>
                  <a:lnTo>
                    <a:pt x="7677" y="682798"/>
                  </a:lnTo>
                  <a:lnTo>
                    <a:pt x="1944" y="635686"/>
                  </a:lnTo>
                  <a:lnTo>
                    <a:pt x="0" y="587502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12306"/>
            <a:ext cx="3162299" cy="13243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6863" y="2604516"/>
            <a:ext cx="7886700" cy="1325880"/>
          </a:xfrm>
          <a:prstGeom prst="rect">
            <a:avLst/>
          </a:prstGeom>
          <a:solidFill>
            <a:srgbClr val="DEEBF7"/>
          </a:solidFill>
          <a:ln w="9525">
            <a:solidFill>
              <a:srgbClr val="BCD6ED"/>
            </a:solidFill>
          </a:ln>
        </p:spPr>
        <p:txBody>
          <a:bodyPr vert="horz" wrap="square" lIns="0" tIns="259079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2039"/>
              </a:spcBef>
            </a:pPr>
            <a:r>
              <a:rPr spc="-40" dirty="0"/>
              <a:t>Apa</a:t>
            </a:r>
            <a:r>
              <a:rPr spc="-160" dirty="0"/>
              <a:t> </a:t>
            </a:r>
            <a:r>
              <a:rPr spc="-85" dirty="0"/>
              <a:t>Perbedaan</a:t>
            </a:r>
            <a:r>
              <a:rPr spc="-165" dirty="0"/>
              <a:t> </a:t>
            </a:r>
            <a:r>
              <a:rPr spc="-80" dirty="0"/>
              <a:t>artikel</a:t>
            </a:r>
            <a:r>
              <a:rPr spc="-150" dirty="0"/>
              <a:t> </a:t>
            </a:r>
            <a:r>
              <a:rPr spc="-30" dirty="0"/>
              <a:t>dan</a:t>
            </a:r>
            <a:r>
              <a:rPr spc="-155" dirty="0"/>
              <a:t> </a:t>
            </a:r>
            <a:r>
              <a:rPr spc="-10" dirty="0"/>
              <a:t>jurnal?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563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Artikel</a:t>
            </a:r>
            <a:r>
              <a:rPr spc="-165" dirty="0"/>
              <a:t> </a:t>
            </a:r>
            <a:r>
              <a:rPr spc="-35" dirty="0">
                <a:solidFill>
                  <a:srgbClr val="FF0000"/>
                </a:solidFill>
              </a:rPr>
              <a:t>VS</a:t>
            </a:r>
            <a:r>
              <a:rPr spc="-190" dirty="0">
                <a:solidFill>
                  <a:srgbClr val="FF0000"/>
                </a:solidFill>
              </a:rPr>
              <a:t> </a:t>
            </a:r>
            <a:r>
              <a:rPr spc="-35" dirty="0"/>
              <a:t>Jurnal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066" y="2022001"/>
            <a:ext cx="3591560" cy="243967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b="1" spc="-10" dirty="0">
                <a:latin typeface="Carlito"/>
                <a:cs typeface="Carlito"/>
              </a:rPr>
              <a:t>Artikel</a:t>
            </a:r>
            <a:endParaRPr sz="2400">
              <a:latin typeface="Carlito"/>
              <a:cs typeface="Carlito"/>
            </a:endParaRPr>
          </a:p>
          <a:p>
            <a:pPr marL="239395" marR="5080" indent="-227329">
              <a:lnSpc>
                <a:spcPct val="90000"/>
              </a:lnSpc>
              <a:spcBef>
                <a:spcPts val="6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111111"/>
                </a:solidFill>
                <a:latin typeface="Carlito"/>
                <a:cs typeface="Carlito"/>
              </a:rPr>
              <a:t>karya</a:t>
            </a:r>
            <a:r>
              <a:rPr sz="2800" spc="-85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111111"/>
                </a:solidFill>
                <a:latin typeface="Carlito"/>
                <a:cs typeface="Carlito"/>
              </a:rPr>
              <a:t>tulis</a:t>
            </a:r>
            <a:r>
              <a:rPr sz="2800" spc="-75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111111"/>
                </a:solidFill>
                <a:latin typeface="Carlito"/>
                <a:cs typeface="Carlito"/>
              </a:rPr>
              <a:t>yang 	menyajikan</a:t>
            </a:r>
            <a:r>
              <a:rPr sz="2800" spc="-80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rlito"/>
                <a:cs typeface="Carlito"/>
              </a:rPr>
              <a:t>fakta,</a:t>
            </a:r>
            <a:r>
              <a:rPr sz="2800" spc="-95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111111"/>
                </a:solidFill>
                <a:latin typeface="Carlito"/>
                <a:cs typeface="Carlito"/>
              </a:rPr>
              <a:t>data, 	</a:t>
            </a:r>
            <a:r>
              <a:rPr sz="2800" spc="-10" dirty="0">
                <a:solidFill>
                  <a:srgbClr val="111111"/>
                </a:solidFill>
                <a:latin typeface="Carlito"/>
                <a:cs typeface="Carlito"/>
              </a:rPr>
              <a:t>gagasan,</a:t>
            </a:r>
            <a:r>
              <a:rPr sz="2800" spc="-85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rlito"/>
                <a:cs typeface="Carlito"/>
              </a:rPr>
              <a:t>pendapat, 	</a:t>
            </a:r>
            <a:r>
              <a:rPr sz="2800" dirty="0">
                <a:solidFill>
                  <a:srgbClr val="111111"/>
                </a:solidFill>
                <a:latin typeface="Carlito"/>
                <a:cs typeface="Carlito"/>
              </a:rPr>
              <a:t>atau</a:t>
            </a:r>
            <a:r>
              <a:rPr sz="2800" spc="-85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111111"/>
                </a:solidFill>
                <a:latin typeface="Carlito"/>
                <a:cs typeface="Carlito"/>
              </a:rPr>
              <a:t>hasil</a:t>
            </a:r>
            <a:r>
              <a:rPr sz="2800" spc="-80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rlito"/>
                <a:cs typeface="Carlito"/>
              </a:rPr>
              <a:t>ilmiah 	tentang</a:t>
            </a:r>
            <a:r>
              <a:rPr sz="2800" spc="-110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111111"/>
                </a:solidFill>
                <a:latin typeface="Carlito"/>
                <a:cs typeface="Carlito"/>
              </a:rPr>
              <a:t>suatu</a:t>
            </a:r>
            <a:r>
              <a:rPr sz="2800" spc="-95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rlito"/>
                <a:cs typeface="Carlito"/>
              </a:rPr>
              <a:t>topik.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8652" y="2061464"/>
            <a:ext cx="3713479" cy="232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sz="2400" b="1" spc="-10" dirty="0">
                <a:latin typeface="Carlito"/>
                <a:cs typeface="Carlito"/>
              </a:rPr>
              <a:t>Jurnal</a:t>
            </a:r>
            <a:endParaRPr sz="2400">
              <a:latin typeface="Carlito"/>
              <a:cs typeface="Carlito"/>
            </a:endParaRPr>
          </a:p>
          <a:p>
            <a:pPr marL="309880" marR="5080" indent="-227329">
              <a:lnSpc>
                <a:spcPct val="90000"/>
              </a:lnSpc>
              <a:spcBef>
                <a:spcPts val="215"/>
              </a:spcBef>
              <a:buFont typeface="Arial"/>
              <a:buChar char="•"/>
              <a:tabLst>
                <a:tab pos="311150" algn="l"/>
              </a:tabLst>
            </a:pPr>
            <a:r>
              <a:rPr sz="2800" dirty="0">
                <a:solidFill>
                  <a:srgbClr val="111111"/>
                </a:solidFill>
                <a:latin typeface="Carlito"/>
                <a:cs typeface="Carlito"/>
              </a:rPr>
              <a:t>buletin</a:t>
            </a:r>
            <a:r>
              <a:rPr sz="2800" spc="-80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111111"/>
                </a:solidFill>
                <a:latin typeface="Carlito"/>
                <a:cs typeface="Carlito"/>
              </a:rPr>
              <a:t>yang</a:t>
            </a:r>
            <a:r>
              <a:rPr sz="2800" spc="-95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rlito"/>
                <a:cs typeface="Carlito"/>
              </a:rPr>
              <a:t>memuat 	</a:t>
            </a:r>
            <a:r>
              <a:rPr sz="2800" dirty="0">
                <a:solidFill>
                  <a:srgbClr val="111111"/>
                </a:solidFill>
                <a:latin typeface="Carlito"/>
                <a:cs typeface="Carlito"/>
              </a:rPr>
              <a:t>kumpulan</a:t>
            </a:r>
            <a:r>
              <a:rPr sz="2800" spc="-105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111111"/>
                </a:solidFill>
                <a:latin typeface="Carlito"/>
                <a:cs typeface="Carlito"/>
              </a:rPr>
              <a:t>artikel</a:t>
            </a:r>
            <a:r>
              <a:rPr sz="2800" spc="-140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rlito"/>
                <a:cs typeface="Carlito"/>
              </a:rPr>
              <a:t>ilmiah 	</a:t>
            </a:r>
            <a:r>
              <a:rPr sz="2800" dirty="0">
                <a:solidFill>
                  <a:srgbClr val="111111"/>
                </a:solidFill>
                <a:latin typeface="Carlito"/>
                <a:cs typeface="Carlito"/>
              </a:rPr>
              <a:t>mengenai</a:t>
            </a:r>
            <a:r>
              <a:rPr sz="2800" spc="-95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111111"/>
                </a:solidFill>
                <a:latin typeface="Carlito"/>
                <a:cs typeface="Carlito"/>
              </a:rPr>
              <a:t>suatu</a:t>
            </a:r>
            <a:r>
              <a:rPr sz="2800" spc="-75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rlito"/>
                <a:cs typeface="Carlito"/>
              </a:rPr>
              <a:t>bidang 	</a:t>
            </a:r>
            <a:r>
              <a:rPr sz="2800" dirty="0">
                <a:solidFill>
                  <a:srgbClr val="111111"/>
                </a:solidFill>
                <a:latin typeface="Carlito"/>
                <a:cs typeface="Carlito"/>
              </a:rPr>
              <a:t>ilmu,</a:t>
            </a:r>
            <a:r>
              <a:rPr sz="2800" spc="-105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111111"/>
                </a:solidFill>
                <a:latin typeface="Carlito"/>
                <a:cs typeface="Carlito"/>
              </a:rPr>
              <a:t>diterbitkan</a:t>
            </a:r>
            <a:r>
              <a:rPr sz="2800" spc="-90" dirty="0">
                <a:solidFill>
                  <a:srgbClr val="11111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rlito"/>
                <a:cs typeface="Carlito"/>
              </a:rPr>
              <a:t>secara 	berkala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Artikel</a:t>
            </a:r>
            <a:r>
              <a:rPr spc="-165" dirty="0"/>
              <a:t> </a:t>
            </a:r>
            <a:r>
              <a:rPr dirty="0">
                <a:solidFill>
                  <a:srgbClr val="FF0000"/>
                </a:solidFill>
              </a:rPr>
              <a:t>VS</a:t>
            </a:r>
            <a:r>
              <a:rPr spc="-200" dirty="0">
                <a:solidFill>
                  <a:srgbClr val="FF0000"/>
                </a:solidFill>
              </a:rPr>
              <a:t> </a:t>
            </a:r>
            <a:r>
              <a:rPr spc="-45" dirty="0"/>
              <a:t>Jurnal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066" y="2061464"/>
            <a:ext cx="1849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Contoh</a:t>
            </a:r>
            <a:r>
              <a:rPr sz="2400" b="1" spc="-9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Artikel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55" y="2394204"/>
            <a:ext cx="3089147" cy="36850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08652" y="2061464"/>
            <a:ext cx="1771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Contoh</a:t>
            </a:r>
            <a:r>
              <a:rPr sz="2400" b="1" spc="-9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Jurnal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7132" y="2505455"/>
            <a:ext cx="2650235" cy="36835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</TotalTime>
  <Words>1321</Words>
  <Application>Microsoft Office PowerPoint</Application>
  <PresentationFormat>On-screen Show (4:3)</PresentationFormat>
  <Paragraphs>180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Carlito</vt:lpstr>
      <vt:lpstr>Century Gothic</vt:lpstr>
      <vt:lpstr>Liberation Sans Narrow</vt:lpstr>
      <vt:lpstr>Roboto</vt:lpstr>
      <vt:lpstr>Times New Roman</vt:lpstr>
      <vt:lpstr>Mesh</vt:lpstr>
      <vt:lpstr>PowerPoint Presentation</vt:lpstr>
      <vt:lpstr>Agenda</vt:lpstr>
      <vt:lpstr>Mengapa harus publikasi?</vt:lpstr>
      <vt:lpstr>Latar Belakang Kewajiban Publikasi Ilmiah : Pertanggungjawaban dari rangkaian kegiatan ilmiah yang dilakukan</vt:lpstr>
      <vt:lpstr>Tujuan Kewajiban Publikasi</vt:lpstr>
      <vt:lpstr>Bentuk Publikasi</vt:lpstr>
      <vt:lpstr>Apa Perbedaan artikel dan jurnal?</vt:lpstr>
      <vt:lpstr>Artikel VS Jurnal</vt:lpstr>
      <vt:lpstr>Artikel VS Jurnal</vt:lpstr>
      <vt:lpstr>Jenis Artikel</vt:lpstr>
      <vt:lpstr>Jenis Jurnal_Berdasarkan Wilayah</vt:lpstr>
      <vt:lpstr>Jenis Jurnal Berdasarkan</vt:lpstr>
      <vt:lpstr>Indeksasi Jurnal</vt:lpstr>
      <vt:lpstr>Jenis Jurnal (Berdasarkan Keterjangkauan Pembaca)</vt:lpstr>
      <vt:lpstr>Mana jurnal yang baik untuk mahasiswa?</vt:lpstr>
      <vt:lpstr>Panduan Pemilihan Jurnal Untuk Mahasiswa</vt:lpstr>
      <vt:lpstr>Pilihan Jurnal Mahasiswa</vt:lpstr>
      <vt:lpstr>Bagaimana menyiapkan artikel untuk dipublikasi di dalam jurnal?</vt:lpstr>
      <vt:lpstr>Persiapan Publikasi Artikel di Jurnal Ilmiah</vt:lpstr>
      <vt:lpstr>Penulisan Manuskrip Berdasarkan Laporan Penelitian/Pengmas/Magang</vt:lpstr>
      <vt:lpstr>PowerPoint Presentation</vt:lpstr>
      <vt:lpstr>PowerPoint Presentation</vt:lpstr>
      <vt:lpstr>Hasil (1)</vt:lpstr>
      <vt:lpstr>Hasil (1)</vt:lpstr>
      <vt:lpstr>Hasil (1)</vt:lpstr>
      <vt:lpstr>Hasil (2)</vt:lpstr>
      <vt:lpstr>Hasil (2)</vt:lpstr>
      <vt:lpstr>Pembahasan (1)</vt:lpstr>
      <vt:lpstr>Pembahasan (2)</vt:lpstr>
      <vt:lpstr>Pembahasan (3)</vt:lpstr>
      <vt:lpstr>Pembahasan (4)</vt:lpstr>
      <vt:lpstr>Daftar 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Penulisan Artikel Ilmiah</dc:title>
  <dc:creator>Izza Suraya</dc:creator>
  <cp:lastModifiedBy>relia bilita</cp:lastModifiedBy>
  <cp:revision>2</cp:revision>
  <dcterms:created xsi:type="dcterms:W3CDTF">2024-08-02T08:13:15Z</dcterms:created>
  <dcterms:modified xsi:type="dcterms:W3CDTF">2024-08-02T08:15:09Z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2024-08-02T00:00:00Z</vt:filetime>
  </property>
  <property fmtid="{D5CDD505-2E9C-101B-9397-08002B2CF9AE}" pid="5" name="Producer">
    <vt:lpwstr>3-Heights(TM) PDF Security Shell 4.8.25.2 (http://www.pdf-tools.com)</vt:lpwstr>
  </property>
</Properties>
</file>