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8"/>
  </p:handoutMasterIdLst>
  <p:sldIdLst>
    <p:sldId id="257" r:id="rId2"/>
    <p:sldId id="258" r:id="rId3"/>
    <p:sldId id="259" r:id="rId4"/>
    <p:sldId id="270" r:id="rId5"/>
    <p:sldId id="265" r:id="rId6"/>
    <p:sldId id="268" r:id="rId7"/>
    <p:sldId id="260" r:id="rId8"/>
    <p:sldId id="261" r:id="rId9"/>
    <p:sldId id="262" r:id="rId10"/>
    <p:sldId id="266" r:id="rId11"/>
    <p:sldId id="263" r:id="rId12"/>
    <p:sldId id="264" r:id="rId13"/>
    <p:sldId id="267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B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>
        <p:scale>
          <a:sx n="66" d="100"/>
          <a:sy n="66" d="100"/>
        </p:scale>
        <p:origin x="-150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BE6AE-AA18-45FC-9F11-1C521B16C6EB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BF1D2BDE-EB37-45E5-BCD1-E550BFF86C4F}">
      <dgm:prSet phldrT="[Text]"/>
      <dgm:spPr/>
      <dgm:t>
        <a:bodyPr/>
        <a:lstStyle/>
        <a:p>
          <a:r>
            <a:rPr lang="en-ID" dirty="0" smtClean="0"/>
            <a:t>99%</a:t>
          </a:r>
        </a:p>
        <a:p>
          <a:r>
            <a:rPr lang="en-ID" dirty="0" smtClean="0"/>
            <a:t>MENYERAP TENAGA KERJA</a:t>
          </a:r>
          <a:endParaRPr lang="en-US" dirty="0"/>
        </a:p>
      </dgm:t>
    </dgm:pt>
    <dgm:pt modelId="{188C61C0-A8A5-48D7-8E7F-DE36F0F9F81E}" type="parTrans" cxnId="{0BF77E0A-122E-4831-B67A-7785A8828972}">
      <dgm:prSet/>
      <dgm:spPr/>
      <dgm:t>
        <a:bodyPr/>
        <a:lstStyle/>
        <a:p>
          <a:endParaRPr lang="en-US"/>
        </a:p>
      </dgm:t>
    </dgm:pt>
    <dgm:pt modelId="{0D300099-EFEF-4EC1-9696-C095DE46AC8C}" type="sibTrans" cxnId="{0BF77E0A-122E-4831-B67A-7785A8828972}">
      <dgm:prSet/>
      <dgm:spPr/>
      <dgm:t>
        <a:bodyPr/>
        <a:lstStyle/>
        <a:p>
          <a:endParaRPr lang="en-US"/>
        </a:p>
      </dgm:t>
    </dgm:pt>
    <dgm:pt modelId="{C345D9E2-750D-4260-B30B-108990636EB1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ID" dirty="0" smtClean="0"/>
            <a:t>1,56% JADI ENTERPRENEUR</a:t>
          </a:r>
          <a:endParaRPr lang="en-US" dirty="0"/>
        </a:p>
      </dgm:t>
    </dgm:pt>
    <dgm:pt modelId="{B71E9D60-C8BB-409F-9876-EFB167345760}" type="parTrans" cxnId="{4FA17F07-A64B-4AF2-903D-C6FEBCE36EC2}">
      <dgm:prSet/>
      <dgm:spPr/>
      <dgm:t>
        <a:bodyPr/>
        <a:lstStyle/>
        <a:p>
          <a:endParaRPr lang="en-US"/>
        </a:p>
      </dgm:t>
    </dgm:pt>
    <dgm:pt modelId="{414F2D56-F1F7-4368-8015-836D36C4803B}" type="sibTrans" cxnId="{4FA17F07-A64B-4AF2-903D-C6FEBCE36EC2}">
      <dgm:prSet/>
      <dgm:spPr/>
      <dgm:t>
        <a:bodyPr/>
        <a:lstStyle/>
        <a:p>
          <a:endParaRPr lang="en-US"/>
        </a:p>
      </dgm:t>
    </dgm:pt>
    <dgm:pt modelId="{69DCC617-C0AE-4B12-9353-BBD9E83734C7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ID" dirty="0" smtClean="0"/>
            <a:t>JUMLAH UMKM 58 JUTA</a:t>
          </a:r>
          <a:endParaRPr lang="en-US" dirty="0"/>
        </a:p>
      </dgm:t>
    </dgm:pt>
    <dgm:pt modelId="{FCB0CD3F-DC80-4CFF-B254-CB38F32E9029}" type="sibTrans" cxnId="{FDC81561-9F28-4353-9EEA-60CC4B8D3AFF}">
      <dgm:prSet/>
      <dgm:spPr/>
      <dgm:t>
        <a:bodyPr/>
        <a:lstStyle/>
        <a:p>
          <a:endParaRPr lang="en-US"/>
        </a:p>
      </dgm:t>
    </dgm:pt>
    <dgm:pt modelId="{11E22803-A492-449A-84ED-858700DB8CB4}" type="parTrans" cxnId="{FDC81561-9F28-4353-9EEA-60CC4B8D3AFF}">
      <dgm:prSet/>
      <dgm:spPr/>
      <dgm:t>
        <a:bodyPr/>
        <a:lstStyle/>
        <a:p>
          <a:endParaRPr lang="en-US"/>
        </a:p>
      </dgm:t>
    </dgm:pt>
    <dgm:pt modelId="{5154070C-0F9C-4DC2-B3CC-E7C185FD228D}" type="pres">
      <dgm:prSet presAssocID="{6CDBE6AE-AA18-45FC-9F11-1C521B16C6EB}" presName="Name0" presStyleCnt="0">
        <dgm:presLayoutVars>
          <dgm:chMax val="7"/>
          <dgm:dir/>
          <dgm:resizeHandles val="exact"/>
        </dgm:presLayoutVars>
      </dgm:prSet>
      <dgm:spPr/>
    </dgm:pt>
    <dgm:pt modelId="{0BB36BE5-DC2C-4BB8-8186-BDAA49793DA6}" type="pres">
      <dgm:prSet presAssocID="{6CDBE6AE-AA18-45FC-9F11-1C521B16C6EB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0ED1A-5FEB-42E8-83B6-76B415320EB2}" type="pres">
      <dgm:prSet presAssocID="{6CDBE6AE-AA18-45FC-9F11-1C521B16C6EB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25860-BC44-4301-9E02-ECBBA11E1181}" type="pres">
      <dgm:prSet presAssocID="{6CDBE6AE-AA18-45FC-9F11-1C521B16C6EB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C81561-9F28-4353-9EEA-60CC4B8D3AFF}" srcId="{6CDBE6AE-AA18-45FC-9F11-1C521B16C6EB}" destId="{69DCC617-C0AE-4B12-9353-BBD9E83734C7}" srcOrd="0" destOrd="0" parTransId="{11E22803-A492-449A-84ED-858700DB8CB4}" sibTransId="{FCB0CD3F-DC80-4CFF-B254-CB38F32E9029}"/>
    <dgm:cxn modelId="{52492D3F-CEB1-4CEB-B2DD-1F3DEE3162D4}" type="presOf" srcId="{69DCC617-C0AE-4B12-9353-BBD9E83734C7}" destId="{0BB36BE5-DC2C-4BB8-8186-BDAA49793DA6}" srcOrd="0" destOrd="0" presId="urn:microsoft.com/office/officeart/2005/8/layout/rings+Icon"/>
    <dgm:cxn modelId="{0BF77E0A-122E-4831-B67A-7785A8828972}" srcId="{6CDBE6AE-AA18-45FC-9F11-1C521B16C6EB}" destId="{BF1D2BDE-EB37-45E5-BCD1-E550BFF86C4F}" srcOrd="1" destOrd="0" parTransId="{188C61C0-A8A5-48D7-8E7F-DE36F0F9F81E}" sibTransId="{0D300099-EFEF-4EC1-9696-C095DE46AC8C}"/>
    <dgm:cxn modelId="{DA31DE35-90D1-4860-8888-DCBC20A72560}" type="presOf" srcId="{C345D9E2-750D-4260-B30B-108990636EB1}" destId="{99625860-BC44-4301-9E02-ECBBA11E1181}" srcOrd="0" destOrd="0" presId="urn:microsoft.com/office/officeart/2005/8/layout/rings+Icon"/>
    <dgm:cxn modelId="{5C8B16DB-F19F-4013-B5DC-9B1048AE5197}" type="presOf" srcId="{BF1D2BDE-EB37-45E5-BCD1-E550BFF86C4F}" destId="{21E0ED1A-5FEB-42E8-83B6-76B415320EB2}" srcOrd="0" destOrd="0" presId="urn:microsoft.com/office/officeart/2005/8/layout/rings+Icon"/>
    <dgm:cxn modelId="{1F3D57E8-2336-4123-8EB5-693561824DC4}" type="presOf" srcId="{6CDBE6AE-AA18-45FC-9F11-1C521B16C6EB}" destId="{5154070C-0F9C-4DC2-B3CC-E7C185FD228D}" srcOrd="0" destOrd="0" presId="urn:microsoft.com/office/officeart/2005/8/layout/rings+Icon"/>
    <dgm:cxn modelId="{4FA17F07-A64B-4AF2-903D-C6FEBCE36EC2}" srcId="{6CDBE6AE-AA18-45FC-9F11-1C521B16C6EB}" destId="{C345D9E2-750D-4260-B30B-108990636EB1}" srcOrd="2" destOrd="0" parTransId="{B71E9D60-C8BB-409F-9876-EFB167345760}" sibTransId="{414F2D56-F1F7-4368-8015-836D36C4803B}"/>
    <dgm:cxn modelId="{1D5D0B79-CB20-44BE-BC48-F4C0134DEE2F}" type="presParOf" srcId="{5154070C-0F9C-4DC2-B3CC-E7C185FD228D}" destId="{0BB36BE5-DC2C-4BB8-8186-BDAA49793DA6}" srcOrd="0" destOrd="0" presId="urn:microsoft.com/office/officeart/2005/8/layout/rings+Icon"/>
    <dgm:cxn modelId="{50CED3B5-A6A6-4643-A6A6-F710E6289037}" type="presParOf" srcId="{5154070C-0F9C-4DC2-B3CC-E7C185FD228D}" destId="{21E0ED1A-5FEB-42E8-83B6-76B415320EB2}" srcOrd="1" destOrd="0" presId="urn:microsoft.com/office/officeart/2005/8/layout/rings+Icon"/>
    <dgm:cxn modelId="{21FA1D37-0A3C-4864-91DE-A0ABCBDC2202}" type="presParOf" srcId="{5154070C-0F9C-4DC2-B3CC-E7C185FD228D}" destId="{99625860-BC44-4301-9E02-ECBBA11E1181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CC8441-CCCE-4D18-BEDE-414986F6EFB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CF0419-28ED-40EE-A081-CB11F1CBB896}">
      <dgm:prSet phldrT="[Text]" custT="1"/>
      <dgm:spPr/>
      <dgm:t>
        <a:bodyPr/>
        <a:lstStyle/>
        <a:p>
          <a:r>
            <a:rPr lang="en-US" sz="2000" dirty="0" err="1" smtClean="0"/>
            <a:t>Kas</a:t>
          </a:r>
          <a:r>
            <a:rPr lang="en-US" sz="2000" dirty="0" smtClean="0"/>
            <a:t>/</a:t>
          </a:r>
          <a:r>
            <a:rPr lang="en-US" sz="2000" dirty="0" err="1" smtClean="0"/>
            <a:t>Kas</a:t>
          </a:r>
          <a:r>
            <a:rPr lang="en-US" sz="2000" dirty="0" smtClean="0"/>
            <a:t> </a:t>
          </a:r>
          <a:r>
            <a:rPr lang="en-US" sz="2000" dirty="0" err="1" smtClean="0"/>
            <a:t>di</a:t>
          </a:r>
          <a:r>
            <a:rPr lang="en-US" sz="2000" dirty="0" smtClean="0"/>
            <a:t> Bank</a:t>
          </a:r>
          <a:endParaRPr lang="en-US" sz="2000" dirty="0"/>
        </a:p>
      </dgm:t>
    </dgm:pt>
    <dgm:pt modelId="{6E913124-43BD-4835-AF63-AE1B140B596C}" type="parTrans" cxnId="{0CB5BFCD-A2A6-4280-9424-48C93C7648C1}">
      <dgm:prSet/>
      <dgm:spPr/>
      <dgm:t>
        <a:bodyPr/>
        <a:lstStyle/>
        <a:p>
          <a:endParaRPr lang="en-US"/>
        </a:p>
      </dgm:t>
    </dgm:pt>
    <dgm:pt modelId="{5DE92FB3-C716-4757-8BB5-67A8AA9D7BCF}" type="sibTrans" cxnId="{0CB5BFCD-A2A6-4280-9424-48C93C7648C1}">
      <dgm:prSet/>
      <dgm:spPr/>
      <dgm:t>
        <a:bodyPr/>
        <a:lstStyle/>
        <a:p>
          <a:endParaRPr lang="en-US"/>
        </a:p>
      </dgm:t>
    </dgm:pt>
    <dgm:pt modelId="{F4296115-ABFB-4CA0-83F5-E5BDC13DD488}">
      <dgm:prSet phldrT="[Text]" custT="1"/>
      <dgm:spPr/>
      <dgm:t>
        <a:bodyPr/>
        <a:lstStyle/>
        <a:p>
          <a:r>
            <a:rPr lang="en-US" sz="2000" dirty="0" err="1" smtClean="0"/>
            <a:t>Piutang</a:t>
          </a:r>
          <a:endParaRPr lang="en-US" sz="2000" dirty="0"/>
        </a:p>
      </dgm:t>
    </dgm:pt>
    <dgm:pt modelId="{DAC6C6AB-9168-491A-B2B7-C0B1283B4A46}" type="parTrans" cxnId="{524AAB91-FBCE-4CCC-B44E-2B4688DA2F86}">
      <dgm:prSet/>
      <dgm:spPr/>
      <dgm:t>
        <a:bodyPr/>
        <a:lstStyle/>
        <a:p>
          <a:endParaRPr lang="en-US"/>
        </a:p>
      </dgm:t>
    </dgm:pt>
    <dgm:pt modelId="{2C8C8C85-1849-41E1-9FE1-C10E161F3AC2}" type="sibTrans" cxnId="{524AAB91-FBCE-4CCC-B44E-2B4688DA2F86}">
      <dgm:prSet/>
      <dgm:spPr/>
      <dgm:t>
        <a:bodyPr/>
        <a:lstStyle/>
        <a:p>
          <a:endParaRPr lang="en-US"/>
        </a:p>
      </dgm:t>
    </dgm:pt>
    <dgm:pt modelId="{A24574A1-F5B9-4F01-BEA9-961A9841D2E7}">
      <dgm:prSet phldrT="[Text]" custT="1"/>
      <dgm:spPr/>
      <dgm:t>
        <a:bodyPr/>
        <a:lstStyle/>
        <a:p>
          <a:r>
            <a:rPr lang="en-US" sz="2000" smtClean="0"/>
            <a:t>Hutang Usaha</a:t>
          </a:r>
          <a:endParaRPr lang="en-US" sz="2000"/>
        </a:p>
      </dgm:t>
    </dgm:pt>
    <dgm:pt modelId="{1809596D-2554-4153-88F0-BCAC77D4CE73}" type="parTrans" cxnId="{C5107793-E14D-4D3C-B9B2-0F9A7D716F4F}">
      <dgm:prSet/>
      <dgm:spPr/>
      <dgm:t>
        <a:bodyPr/>
        <a:lstStyle/>
        <a:p>
          <a:endParaRPr lang="en-US"/>
        </a:p>
      </dgm:t>
    </dgm:pt>
    <dgm:pt modelId="{77A50715-99D1-4B9C-B1C7-F0F6B549813B}" type="sibTrans" cxnId="{C5107793-E14D-4D3C-B9B2-0F9A7D716F4F}">
      <dgm:prSet/>
      <dgm:spPr/>
      <dgm:t>
        <a:bodyPr/>
        <a:lstStyle/>
        <a:p>
          <a:endParaRPr lang="en-US"/>
        </a:p>
      </dgm:t>
    </dgm:pt>
    <dgm:pt modelId="{EA30F59A-5A5B-4819-827F-2B125CE3D9EF}">
      <dgm:prSet phldrT="[Text]" custT="1"/>
      <dgm:spPr/>
      <dgm:t>
        <a:bodyPr/>
        <a:lstStyle/>
        <a:p>
          <a:r>
            <a:rPr lang="en-US" sz="2000" dirty="0" err="1" smtClean="0"/>
            <a:t>Hutang</a:t>
          </a:r>
          <a:r>
            <a:rPr lang="en-US" sz="2000" dirty="0" smtClean="0"/>
            <a:t> </a:t>
          </a:r>
          <a:r>
            <a:rPr lang="en-US" sz="2000" dirty="0" err="1" smtClean="0"/>
            <a:t>Jangka</a:t>
          </a:r>
          <a:r>
            <a:rPr lang="en-US" sz="2000" dirty="0" smtClean="0"/>
            <a:t> </a:t>
          </a:r>
          <a:r>
            <a:rPr lang="en-US" sz="2000" dirty="0" err="1" smtClean="0"/>
            <a:t>Panjang</a:t>
          </a:r>
          <a:endParaRPr lang="en-US" sz="2000" dirty="0"/>
        </a:p>
      </dgm:t>
    </dgm:pt>
    <dgm:pt modelId="{A724DFEA-3A09-433D-AAC1-FCF79AB8B059}" type="parTrans" cxnId="{59D605A5-A981-4535-B73F-B10318495EEA}">
      <dgm:prSet/>
      <dgm:spPr/>
      <dgm:t>
        <a:bodyPr/>
        <a:lstStyle/>
        <a:p>
          <a:endParaRPr lang="en-US"/>
        </a:p>
      </dgm:t>
    </dgm:pt>
    <dgm:pt modelId="{BBC61842-4D1C-4653-AA6C-5ADB6E53B008}" type="sibTrans" cxnId="{59D605A5-A981-4535-B73F-B10318495EEA}">
      <dgm:prSet/>
      <dgm:spPr/>
      <dgm:t>
        <a:bodyPr/>
        <a:lstStyle/>
        <a:p>
          <a:endParaRPr lang="en-US"/>
        </a:p>
      </dgm:t>
    </dgm:pt>
    <dgm:pt modelId="{CDF5E029-0822-48CB-9B35-4C6B9557316E}">
      <dgm:prSet phldrT="[Text]"/>
      <dgm:spPr/>
      <dgm:t>
        <a:bodyPr/>
        <a:lstStyle/>
        <a:p>
          <a:r>
            <a:rPr lang="en-US" dirty="0" smtClean="0"/>
            <a:t>)</a:t>
          </a:r>
          <a:endParaRPr lang="en-US" dirty="0"/>
        </a:p>
      </dgm:t>
    </dgm:pt>
    <dgm:pt modelId="{B095630F-A0BD-4F88-8604-417AB488190D}" type="parTrans" cxnId="{56C8E914-9D94-4A48-B780-DF5F37248566}">
      <dgm:prSet/>
      <dgm:spPr/>
      <dgm:t>
        <a:bodyPr/>
        <a:lstStyle/>
        <a:p>
          <a:endParaRPr lang="en-US"/>
        </a:p>
      </dgm:t>
    </dgm:pt>
    <dgm:pt modelId="{E81F90CE-A53B-4251-9D05-831A2452E7E4}" type="sibTrans" cxnId="{56C8E914-9D94-4A48-B780-DF5F37248566}">
      <dgm:prSet/>
      <dgm:spPr/>
      <dgm:t>
        <a:bodyPr/>
        <a:lstStyle/>
        <a:p>
          <a:endParaRPr lang="en-US"/>
        </a:p>
      </dgm:t>
    </dgm:pt>
    <dgm:pt modelId="{C3CDBC28-DE70-488E-8C68-F00E9F8B5C01}">
      <dgm:prSet phldrT="[Text]" custT="1"/>
      <dgm:spPr/>
      <dgm:t>
        <a:bodyPr/>
        <a:lstStyle/>
        <a:p>
          <a:pPr algn="l"/>
          <a:r>
            <a:rPr lang="en-US" sz="2000" dirty="0" smtClean="0"/>
            <a:t>Modal </a:t>
          </a:r>
          <a:r>
            <a:rPr lang="en-US" sz="2000" dirty="0" err="1" smtClean="0"/>
            <a:t>Pemilik</a:t>
          </a:r>
          <a:r>
            <a:rPr lang="en-US" sz="2000" dirty="0" smtClean="0"/>
            <a:t>: </a:t>
          </a:r>
          <a:r>
            <a:rPr lang="en-US" sz="2000" dirty="0" err="1" smtClean="0"/>
            <a:t>sendiri</a:t>
          </a:r>
          <a:r>
            <a:rPr lang="en-US" sz="2000" dirty="0" smtClean="0"/>
            <a:t>/investor</a:t>
          </a:r>
          <a:endParaRPr lang="en-US" sz="2000" dirty="0"/>
        </a:p>
      </dgm:t>
    </dgm:pt>
    <dgm:pt modelId="{68B064F5-1F55-4ADE-82E6-172BE073AF75}" type="parTrans" cxnId="{6F3A5E12-66D8-42CB-B236-87CD95140C5E}">
      <dgm:prSet/>
      <dgm:spPr/>
      <dgm:t>
        <a:bodyPr/>
        <a:lstStyle/>
        <a:p>
          <a:endParaRPr lang="en-US"/>
        </a:p>
      </dgm:t>
    </dgm:pt>
    <dgm:pt modelId="{A16868ED-317F-4306-9F39-E4F24E96288D}" type="sibTrans" cxnId="{6F3A5E12-66D8-42CB-B236-87CD95140C5E}">
      <dgm:prSet/>
      <dgm:spPr/>
      <dgm:t>
        <a:bodyPr/>
        <a:lstStyle/>
        <a:p>
          <a:endParaRPr lang="en-US"/>
        </a:p>
      </dgm:t>
    </dgm:pt>
    <dgm:pt modelId="{9B355487-754C-4B49-823A-37A33EFABA73}">
      <dgm:prSet phldrT="[Text]" custT="1"/>
      <dgm:spPr/>
      <dgm:t>
        <a:bodyPr/>
        <a:lstStyle/>
        <a:p>
          <a:pPr algn="l"/>
          <a:r>
            <a:rPr lang="en-US" sz="2000" b="1" u="sng" smtClean="0"/>
            <a:t>Laba ditahan</a:t>
          </a:r>
          <a:r>
            <a:rPr lang="en-US" sz="2000" smtClean="0"/>
            <a:t>:</a:t>
          </a:r>
          <a:endParaRPr lang="en-US" sz="2000"/>
        </a:p>
      </dgm:t>
    </dgm:pt>
    <dgm:pt modelId="{3B3812A5-8415-41BB-BE61-6A51618BC5A2}" type="parTrans" cxnId="{BE5D958B-8F4E-4801-8756-3EC23A29DDF5}">
      <dgm:prSet/>
      <dgm:spPr/>
      <dgm:t>
        <a:bodyPr/>
        <a:lstStyle/>
        <a:p>
          <a:endParaRPr lang="en-US"/>
        </a:p>
      </dgm:t>
    </dgm:pt>
    <dgm:pt modelId="{D43817B4-76D0-4A5A-9465-9EBE16ED6993}" type="sibTrans" cxnId="{BE5D958B-8F4E-4801-8756-3EC23A29DDF5}">
      <dgm:prSet/>
      <dgm:spPr/>
      <dgm:t>
        <a:bodyPr/>
        <a:lstStyle/>
        <a:p>
          <a:endParaRPr lang="en-US"/>
        </a:p>
      </dgm:t>
    </dgm:pt>
    <dgm:pt modelId="{EE6A32B7-4DAF-4712-8C86-DED3C395A779}">
      <dgm:prSet phldrT="[Text]" custT="1"/>
      <dgm:spPr/>
      <dgm:t>
        <a:bodyPr/>
        <a:lstStyle/>
        <a:p>
          <a:r>
            <a:rPr lang="en-US" sz="2000" dirty="0" err="1" smtClean="0"/>
            <a:t>Persediaan</a:t>
          </a:r>
          <a:endParaRPr lang="en-US" sz="2000" dirty="0"/>
        </a:p>
      </dgm:t>
    </dgm:pt>
    <dgm:pt modelId="{A59BA7A5-D320-4DCE-885C-B72DF47EF1C6}" type="parTrans" cxnId="{2779CEC2-5E0F-4797-9829-ABDF9C8FE146}">
      <dgm:prSet/>
      <dgm:spPr/>
      <dgm:t>
        <a:bodyPr/>
        <a:lstStyle/>
        <a:p>
          <a:endParaRPr lang="en-US"/>
        </a:p>
      </dgm:t>
    </dgm:pt>
    <dgm:pt modelId="{109D0311-07D6-4387-85FD-A19BB2EF4E8F}" type="sibTrans" cxnId="{2779CEC2-5E0F-4797-9829-ABDF9C8FE146}">
      <dgm:prSet/>
      <dgm:spPr/>
      <dgm:t>
        <a:bodyPr/>
        <a:lstStyle/>
        <a:p>
          <a:endParaRPr lang="en-US"/>
        </a:p>
      </dgm:t>
    </dgm:pt>
    <dgm:pt modelId="{C3122DC4-1CA1-416F-AA35-8F1D075DF2B2}">
      <dgm:prSet phldrT="[Text]" custT="1"/>
      <dgm:spPr/>
      <dgm:t>
        <a:bodyPr/>
        <a:lstStyle/>
        <a:p>
          <a:r>
            <a:rPr lang="en-US" sz="2000" dirty="0" err="1" smtClean="0"/>
            <a:t>Perlengkapan</a:t>
          </a:r>
          <a:endParaRPr lang="en-US" sz="2000" dirty="0"/>
        </a:p>
      </dgm:t>
    </dgm:pt>
    <dgm:pt modelId="{57CA12CB-A1EE-4523-B4BF-8AC1A4E0E7ED}" type="parTrans" cxnId="{A880E42B-7E8A-458C-B840-8D3DEDAA8148}">
      <dgm:prSet/>
      <dgm:spPr/>
      <dgm:t>
        <a:bodyPr/>
        <a:lstStyle/>
        <a:p>
          <a:endParaRPr lang="en-US"/>
        </a:p>
      </dgm:t>
    </dgm:pt>
    <dgm:pt modelId="{D8871CC4-7FAA-4E1B-B421-CA4EF79A081E}" type="sibTrans" cxnId="{A880E42B-7E8A-458C-B840-8D3DEDAA8148}">
      <dgm:prSet/>
      <dgm:spPr/>
      <dgm:t>
        <a:bodyPr/>
        <a:lstStyle/>
        <a:p>
          <a:endParaRPr lang="en-US"/>
        </a:p>
      </dgm:t>
    </dgm:pt>
    <dgm:pt modelId="{4571B1CC-EC4B-430E-8CA6-6E69DD570D0E}">
      <dgm:prSet phldrT="[Text]" custT="1"/>
      <dgm:spPr/>
      <dgm:t>
        <a:bodyPr/>
        <a:lstStyle/>
        <a:p>
          <a:r>
            <a:rPr lang="en-US" sz="2000" smtClean="0"/>
            <a:t>Peralatan</a:t>
          </a:r>
          <a:endParaRPr lang="en-US" sz="2000"/>
        </a:p>
      </dgm:t>
    </dgm:pt>
    <dgm:pt modelId="{E70E58B2-0A5E-4F1C-96B5-16E5287BB1EC}" type="parTrans" cxnId="{FB242CBB-2C03-4DF5-8A82-7C6D2F430FA4}">
      <dgm:prSet/>
      <dgm:spPr/>
      <dgm:t>
        <a:bodyPr/>
        <a:lstStyle/>
        <a:p>
          <a:endParaRPr lang="en-US"/>
        </a:p>
      </dgm:t>
    </dgm:pt>
    <dgm:pt modelId="{46FB52AC-21C8-4959-9FF2-C4B8969EBDB5}" type="sibTrans" cxnId="{FB242CBB-2C03-4DF5-8A82-7C6D2F430FA4}">
      <dgm:prSet/>
      <dgm:spPr/>
      <dgm:t>
        <a:bodyPr/>
        <a:lstStyle/>
        <a:p>
          <a:endParaRPr lang="en-US"/>
        </a:p>
      </dgm:t>
    </dgm:pt>
    <dgm:pt modelId="{D80DE239-AE47-44F4-8598-3BE07E5A4289}">
      <dgm:prSet phldrT="[Text]" custT="1"/>
      <dgm:spPr/>
      <dgm:t>
        <a:bodyPr/>
        <a:lstStyle/>
        <a:p>
          <a:r>
            <a:rPr lang="en-US" sz="2000" dirty="0" err="1" smtClean="0"/>
            <a:t>Aset</a:t>
          </a:r>
          <a:r>
            <a:rPr lang="en-US" sz="2000" dirty="0" smtClean="0"/>
            <a:t> </a:t>
          </a:r>
          <a:r>
            <a:rPr lang="en-US" sz="2000" dirty="0" err="1" smtClean="0"/>
            <a:t>tetap</a:t>
          </a:r>
          <a:r>
            <a:rPr lang="en-US" sz="2000" dirty="0" smtClean="0"/>
            <a:t> lain: </a:t>
          </a:r>
          <a:r>
            <a:rPr lang="en-US" sz="2000" dirty="0" err="1" smtClean="0"/>
            <a:t>Bangunan</a:t>
          </a:r>
          <a:r>
            <a:rPr lang="en-US" sz="2000" dirty="0" smtClean="0"/>
            <a:t> </a:t>
          </a:r>
          <a:r>
            <a:rPr lang="en-US" sz="2000" dirty="0" err="1" smtClean="0"/>
            <a:t>dll</a:t>
          </a:r>
          <a:endParaRPr lang="en-US" sz="2000" dirty="0"/>
        </a:p>
      </dgm:t>
    </dgm:pt>
    <dgm:pt modelId="{54AFB185-A874-40E0-99D2-D8ECA9BD107F}" type="parTrans" cxnId="{7AF6DC8B-41E6-4058-97E8-F62102FB8F7C}">
      <dgm:prSet/>
      <dgm:spPr/>
      <dgm:t>
        <a:bodyPr/>
        <a:lstStyle/>
        <a:p>
          <a:endParaRPr lang="en-US"/>
        </a:p>
      </dgm:t>
    </dgm:pt>
    <dgm:pt modelId="{5F21F533-7053-47D9-824E-C07DCD7D76D8}" type="sibTrans" cxnId="{7AF6DC8B-41E6-4058-97E8-F62102FB8F7C}">
      <dgm:prSet/>
      <dgm:spPr/>
      <dgm:t>
        <a:bodyPr/>
        <a:lstStyle/>
        <a:p>
          <a:endParaRPr lang="en-US"/>
        </a:p>
      </dgm:t>
    </dgm:pt>
    <dgm:pt modelId="{19BA553F-AD1F-405C-A24F-E4C17E26FC94}">
      <dgm:prSet phldrT="[Text]" custT="1"/>
      <dgm:spPr/>
      <dgm:t>
        <a:bodyPr/>
        <a:lstStyle/>
        <a:p>
          <a:pPr algn="l"/>
          <a:r>
            <a:rPr lang="en-US" sz="2000" smtClean="0">
              <a:solidFill>
                <a:srgbClr val="FF0000"/>
              </a:solidFill>
            </a:rPr>
            <a:t>Biaya</a:t>
          </a:r>
          <a:endParaRPr lang="en-US" sz="2000">
            <a:solidFill>
              <a:srgbClr val="FF0000"/>
            </a:solidFill>
          </a:endParaRPr>
        </a:p>
      </dgm:t>
    </dgm:pt>
    <dgm:pt modelId="{125A4D44-2425-45E5-A081-0F807057B7BF}" type="parTrans" cxnId="{60C30334-2B3E-47D3-8719-8D84F676E2BF}">
      <dgm:prSet/>
      <dgm:spPr/>
      <dgm:t>
        <a:bodyPr/>
        <a:lstStyle/>
        <a:p>
          <a:endParaRPr lang="id-ID"/>
        </a:p>
      </dgm:t>
    </dgm:pt>
    <dgm:pt modelId="{BA70400C-37BE-4B96-8BB2-C8CAC47A07CA}" type="sibTrans" cxnId="{60C30334-2B3E-47D3-8719-8D84F676E2BF}">
      <dgm:prSet/>
      <dgm:spPr/>
      <dgm:t>
        <a:bodyPr/>
        <a:lstStyle/>
        <a:p>
          <a:endParaRPr lang="id-ID"/>
        </a:p>
      </dgm:t>
    </dgm:pt>
    <dgm:pt modelId="{0C238517-9896-4553-814D-00E859E9F4E4}">
      <dgm:prSet phldrT="[Text]" custT="1"/>
      <dgm:spPr/>
      <dgm:t>
        <a:bodyPr/>
        <a:lstStyle/>
        <a:p>
          <a:pPr algn="l"/>
          <a:r>
            <a:rPr lang="en-US" sz="2000" smtClean="0">
              <a:solidFill>
                <a:srgbClr val="FF0000"/>
              </a:solidFill>
            </a:rPr>
            <a:t>Deviden</a:t>
          </a:r>
          <a:endParaRPr lang="en-US" sz="2000">
            <a:solidFill>
              <a:srgbClr val="FF0000"/>
            </a:solidFill>
          </a:endParaRPr>
        </a:p>
      </dgm:t>
    </dgm:pt>
    <dgm:pt modelId="{7132CC6D-E87F-4DBA-ABCF-05CBDF70FE59}" type="parTrans" cxnId="{E9B3998B-8280-4467-9868-2D54A031FB26}">
      <dgm:prSet/>
      <dgm:spPr/>
      <dgm:t>
        <a:bodyPr/>
        <a:lstStyle/>
        <a:p>
          <a:endParaRPr lang="id-ID"/>
        </a:p>
      </dgm:t>
    </dgm:pt>
    <dgm:pt modelId="{93B0D309-71B3-434A-9D09-A078A88769AB}" type="sibTrans" cxnId="{E9B3998B-8280-4467-9868-2D54A031FB26}">
      <dgm:prSet/>
      <dgm:spPr/>
      <dgm:t>
        <a:bodyPr/>
        <a:lstStyle/>
        <a:p>
          <a:endParaRPr lang="id-ID"/>
        </a:p>
      </dgm:t>
    </dgm:pt>
    <dgm:pt modelId="{A59A59A3-DF52-4305-9806-E37FBC501847}">
      <dgm:prSet phldrT="[Text]" custT="1"/>
      <dgm:spPr/>
      <dgm:t>
        <a:bodyPr/>
        <a:lstStyle/>
        <a:p>
          <a:pPr algn="l"/>
          <a:r>
            <a:rPr lang="en-US" sz="2000" smtClean="0">
              <a:solidFill>
                <a:srgbClr val="FF0000"/>
              </a:solidFill>
            </a:rPr>
            <a:t>Pendapatan,</a:t>
          </a:r>
          <a:endParaRPr lang="en-US" sz="2000">
            <a:solidFill>
              <a:srgbClr val="FF0000"/>
            </a:solidFill>
          </a:endParaRPr>
        </a:p>
      </dgm:t>
    </dgm:pt>
    <dgm:pt modelId="{EF41A3F6-56CA-49B5-A154-9B429F7C35C4}" type="sibTrans" cxnId="{1ADA2B59-A135-4632-A6FA-21398E9976F3}">
      <dgm:prSet/>
      <dgm:spPr/>
      <dgm:t>
        <a:bodyPr/>
        <a:lstStyle/>
        <a:p>
          <a:endParaRPr lang="id-ID"/>
        </a:p>
      </dgm:t>
    </dgm:pt>
    <dgm:pt modelId="{A5B4F047-0042-4752-B732-5E7F5705BA37}" type="parTrans" cxnId="{1ADA2B59-A135-4632-A6FA-21398E9976F3}">
      <dgm:prSet/>
      <dgm:spPr/>
      <dgm:t>
        <a:bodyPr/>
        <a:lstStyle/>
        <a:p>
          <a:endParaRPr lang="id-ID"/>
        </a:p>
      </dgm:t>
    </dgm:pt>
    <dgm:pt modelId="{0DAE752D-EEBC-4A52-BA7A-B5658F4AC41A}">
      <dgm:prSet phldrT="[Text]"/>
      <dgm:spPr/>
      <dgm:t>
        <a:bodyPr/>
        <a:lstStyle/>
        <a:p>
          <a:endParaRPr lang="en-US" b="1" dirty="0"/>
        </a:p>
      </dgm:t>
    </dgm:pt>
    <dgm:pt modelId="{83409CC6-2EA0-48C1-88CA-FAEE61D0F673}" type="sibTrans" cxnId="{41B62D51-20D0-414F-967B-DAE9FFDC042E}">
      <dgm:prSet/>
      <dgm:spPr/>
      <dgm:t>
        <a:bodyPr/>
        <a:lstStyle/>
        <a:p>
          <a:endParaRPr lang="en-US"/>
        </a:p>
      </dgm:t>
    </dgm:pt>
    <dgm:pt modelId="{12AC4A49-161C-4F8C-8476-15C7DBA2A8FC}" type="parTrans" cxnId="{41B62D51-20D0-414F-967B-DAE9FFDC042E}">
      <dgm:prSet/>
      <dgm:spPr/>
      <dgm:t>
        <a:bodyPr/>
        <a:lstStyle/>
        <a:p>
          <a:endParaRPr lang="en-US"/>
        </a:p>
      </dgm:t>
    </dgm:pt>
    <dgm:pt modelId="{DE3287C8-A46F-4013-AF8A-BA8D20A1CA16}">
      <dgm:prSet phldrT="[Text]"/>
      <dgm:spPr/>
      <dgm:t>
        <a:bodyPr/>
        <a:lstStyle/>
        <a:p>
          <a:r>
            <a:rPr lang="en-US" dirty="0" smtClean="0"/>
            <a:t>+</a:t>
          </a:r>
          <a:endParaRPr lang="en-US" dirty="0"/>
        </a:p>
      </dgm:t>
    </dgm:pt>
    <dgm:pt modelId="{51537025-38AF-45F1-B867-3DDFD1F451D2}" type="sibTrans" cxnId="{13CE150B-4681-4C0A-9E04-BAA651AEB8BA}">
      <dgm:prSet/>
      <dgm:spPr/>
      <dgm:t>
        <a:bodyPr/>
        <a:lstStyle/>
        <a:p>
          <a:endParaRPr lang="en-US"/>
        </a:p>
      </dgm:t>
    </dgm:pt>
    <dgm:pt modelId="{AD308FF9-E9E8-4644-9E7C-4D2CBBC4D328}" type="parTrans" cxnId="{13CE150B-4681-4C0A-9E04-BAA651AEB8BA}">
      <dgm:prSet/>
      <dgm:spPr/>
      <dgm:t>
        <a:bodyPr/>
        <a:lstStyle/>
        <a:p>
          <a:endParaRPr lang="en-US"/>
        </a:p>
      </dgm:t>
    </dgm:pt>
    <dgm:pt modelId="{BDB15CFF-B69A-487E-BBCB-D3D31CD78043}" type="pres">
      <dgm:prSet presAssocID="{AACC8441-CCCE-4D18-BEDE-414986F6EF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29764A-6010-44A8-89C8-E18612E517E4}" type="pres">
      <dgm:prSet presAssocID="{0DAE752D-EEBC-4A52-BA7A-B5658F4AC41A}" presName="composite" presStyleCnt="0"/>
      <dgm:spPr/>
    </dgm:pt>
    <dgm:pt modelId="{115E9308-7818-4BBE-A987-4B1367054EF9}" type="pres">
      <dgm:prSet presAssocID="{0DAE752D-EEBC-4A52-BA7A-B5658F4AC41A}" presName="parTx" presStyleLbl="alignNode1" presStyleIdx="0" presStyleCnt="3" custScaleY="396097" custLinFactY="-501821" custLinFactNeighborX="-12072" custLinFactNeighborY="-6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2DC58-5EB5-4207-9DC9-5BE51CB978EA}" type="pres">
      <dgm:prSet presAssocID="{0DAE752D-EEBC-4A52-BA7A-B5658F4AC41A}" presName="desTx" presStyleLbl="alignAccFollowNode1" presStyleIdx="0" presStyleCnt="3" custLinFactNeighborX="-4731" custLinFactNeighborY="206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1DD54-C4FE-4FCB-8AE5-DD3696DFDC25}" type="pres">
      <dgm:prSet presAssocID="{83409CC6-2EA0-48C1-88CA-FAEE61D0F673}" presName="space" presStyleCnt="0"/>
      <dgm:spPr/>
    </dgm:pt>
    <dgm:pt modelId="{DB73C5D2-CC01-4DCF-83D0-DFFD1F4D2948}" type="pres">
      <dgm:prSet presAssocID="{DE3287C8-A46F-4013-AF8A-BA8D20A1CA16}" presName="composite" presStyleCnt="0"/>
      <dgm:spPr/>
    </dgm:pt>
    <dgm:pt modelId="{6ABF8AE3-4F04-49ED-A1F0-54CDE2D0E300}" type="pres">
      <dgm:prSet presAssocID="{DE3287C8-A46F-4013-AF8A-BA8D20A1CA16}" presName="parTx" presStyleLbl="alignNode1" presStyleIdx="1" presStyleCnt="3" custScaleY="416480" custLinFactNeighborX="187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927595-EF3F-4BF5-8908-8B4F6A4ECBC7}" type="pres">
      <dgm:prSet presAssocID="{DE3287C8-A46F-4013-AF8A-BA8D20A1CA16}" presName="desTx" presStyleLbl="alignAccFollowNode1" presStyleIdx="1" presStyleCnt="3" custLinFactNeighborX="19790" custLinFactNeighborY="1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36B0B-3531-472F-95F0-1BE943C08978}" type="pres">
      <dgm:prSet presAssocID="{51537025-38AF-45F1-B867-3DDFD1F451D2}" presName="space" presStyleCnt="0"/>
      <dgm:spPr/>
    </dgm:pt>
    <dgm:pt modelId="{3B84E67D-CF4A-4DEE-91C5-01E83B7AFED7}" type="pres">
      <dgm:prSet presAssocID="{CDF5E029-0822-48CB-9B35-4C6B9557316E}" presName="composite" presStyleCnt="0"/>
      <dgm:spPr/>
    </dgm:pt>
    <dgm:pt modelId="{F7A9290D-903E-42A5-9F92-47F4652E03DC}" type="pres">
      <dgm:prSet presAssocID="{CDF5E029-0822-48CB-9B35-4C6B9557316E}" presName="parTx" presStyleLbl="alignNode1" presStyleIdx="2" presStyleCnt="3" custScaleY="90909" custLinFactY="-100000" custLinFactNeighborX="2062" custLinFactNeighborY="-1016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651C2-D120-4053-A8C6-3E7629B5883B}" type="pres">
      <dgm:prSet presAssocID="{CDF5E029-0822-48CB-9B35-4C6B9557316E}" presName="desTx" presStyleLbl="alignAccFollowNode1" presStyleIdx="2" presStyleCnt="3" custLinFactNeighborX="1917" custLinFactNeighborY="8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B5BFCD-A2A6-4280-9424-48C93C7648C1}" srcId="{0DAE752D-EEBC-4A52-BA7A-B5658F4AC41A}" destId="{B4CF0419-28ED-40EE-A081-CB11F1CBB896}" srcOrd="0" destOrd="0" parTransId="{6E913124-43BD-4835-AF63-AE1B140B596C}" sibTransId="{5DE92FB3-C716-4757-8BB5-67A8AA9D7BCF}"/>
    <dgm:cxn modelId="{672B233E-3952-4D24-A34C-4A036B22DAA8}" type="presOf" srcId="{A24574A1-F5B9-4F01-BEA9-961A9841D2E7}" destId="{CD927595-EF3F-4BF5-8908-8B4F6A4ECBC7}" srcOrd="0" destOrd="0" presId="urn:microsoft.com/office/officeart/2005/8/layout/hList1"/>
    <dgm:cxn modelId="{050B790E-1770-42A9-B6C7-382C58DEBD3E}" type="presOf" srcId="{CDF5E029-0822-48CB-9B35-4C6B9557316E}" destId="{F7A9290D-903E-42A5-9F92-47F4652E03DC}" srcOrd="0" destOrd="0" presId="urn:microsoft.com/office/officeart/2005/8/layout/hList1"/>
    <dgm:cxn modelId="{B33CF46B-1E37-4FC3-BA5D-4694CC56026A}" type="presOf" srcId="{AACC8441-CCCE-4D18-BEDE-414986F6EFB2}" destId="{BDB15CFF-B69A-487E-BBCB-D3D31CD78043}" srcOrd="0" destOrd="0" presId="urn:microsoft.com/office/officeart/2005/8/layout/hList1"/>
    <dgm:cxn modelId="{F141FF02-85B7-4541-A858-3CB96A4D710D}" type="presOf" srcId="{9B355487-754C-4B49-823A-37A33EFABA73}" destId="{C33651C2-D120-4053-A8C6-3E7629B5883B}" srcOrd="0" destOrd="1" presId="urn:microsoft.com/office/officeart/2005/8/layout/hList1"/>
    <dgm:cxn modelId="{56C8E914-9D94-4A48-B780-DF5F37248566}" srcId="{AACC8441-CCCE-4D18-BEDE-414986F6EFB2}" destId="{CDF5E029-0822-48CB-9B35-4C6B9557316E}" srcOrd="2" destOrd="0" parTransId="{B095630F-A0BD-4F88-8604-417AB488190D}" sibTransId="{E81F90CE-A53B-4251-9D05-831A2452E7E4}"/>
    <dgm:cxn modelId="{59D605A5-A981-4535-B73F-B10318495EEA}" srcId="{DE3287C8-A46F-4013-AF8A-BA8D20A1CA16}" destId="{EA30F59A-5A5B-4819-827F-2B125CE3D9EF}" srcOrd="1" destOrd="0" parTransId="{A724DFEA-3A09-433D-AAC1-FCF79AB8B059}" sibTransId="{BBC61842-4D1C-4653-AA6C-5ADB6E53B008}"/>
    <dgm:cxn modelId="{13CE150B-4681-4C0A-9E04-BAA651AEB8BA}" srcId="{AACC8441-CCCE-4D18-BEDE-414986F6EFB2}" destId="{DE3287C8-A46F-4013-AF8A-BA8D20A1CA16}" srcOrd="1" destOrd="0" parTransId="{AD308FF9-E9E8-4644-9E7C-4D2CBBC4D328}" sibTransId="{51537025-38AF-45F1-B867-3DDFD1F451D2}"/>
    <dgm:cxn modelId="{56060D35-667E-4A2B-8F9E-5E60FA0DFB85}" type="presOf" srcId="{D80DE239-AE47-44F4-8598-3BE07E5A4289}" destId="{D2E2DC58-5EB5-4207-9DC9-5BE51CB978EA}" srcOrd="0" destOrd="5" presId="urn:microsoft.com/office/officeart/2005/8/layout/hList1"/>
    <dgm:cxn modelId="{D3E54C92-279E-4E66-ABC6-9B81977A6A88}" type="presOf" srcId="{C3CDBC28-DE70-488E-8C68-F00E9F8B5C01}" destId="{C33651C2-D120-4053-A8C6-3E7629B5883B}" srcOrd="0" destOrd="0" presId="urn:microsoft.com/office/officeart/2005/8/layout/hList1"/>
    <dgm:cxn modelId="{CA54403A-8490-48A5-A006-D18EF8264D9A}" type="presOf" srcId="{B4CF0419-28ED-40EE-A081-CB11F1CBB896}" destId="{D2E2DC58-5EB5-4207-9DC9-5BE51CB978EA}" srcOrd="0" destOrd="0" presId="urn:microsoft.com/office/officeart/2005/8/layout/hList1"/>
    <dgm:cxn modelId="{41B62D51-20D0-414F-967B-DAE9FFDC042E}" srcId="{AACC8441-CCCE-4D18-BEDE-414986F6EFB2}" destId="{0DAE752D-EEBC-4A52-BA7A-B5658F4AC41A}" srcOrd="0" destOrd="0" parTransId="{12AC4A49-161C-4F8C-8476-15C7DBA2A8FC}" sibTransId="{83409CC6-2EA0-48C1-88CA-FAEE61D0F673}"/>
    <dgm:cxn modelId="{60C30334-2B3E-47D3-8719-8D84F676E2BF}" srcId="{CDF5E029-0822-48CB-9B35-4C6B9557316E}" destId="{19BA553F-AD1F-405C-A24F-E4C17E26FC94}" srcOrd="3" destOrd="0" parTransId="{125A4D44-2425-45E5-A081-0F807057B7BF}" sibTransId="{BA70400C-37BE-4B96-8BB2-C8CAC47A07CA}"/>
    <dgm:cxn modelId="{7AF6DC8B-41E6-4058-97E8-F62102FB8F7C}" srcId="{0DAE752D-EEBC-4A52-BA7A-B5658F4AC41A}" destId="{D80DE239-AE47-44F4-8598-3BE07E5A4289}" srcOrd="5" destOrd="0" parTransId="{54AFB185-A874-40E0-99D2-D8ECA9BD107F}" sibTransId="{5F21F533-7053-47D9-824E-C07DCD7D76D8}"/>
    <dgm:cxn modelId="{6F3A5E12-66D8-42CB-B236-87CD95140C5E}" srcId="{CDF5E029-0822-48CB-9B35-4C6B9557316E}" destId="{C3CDBC28-DE70-488E-8C68-F00E9F8B5C01}" srcOrd="0" destOrd="0" parTransId="{68B064F5-1F55-4ADE-82E6-172BE073AF75}" sibTransId="{A16868ED-317F-4306-9F39-E4F24E96288D}"/>
    <dgm:cxn modelId="{A880E42B-7E8A-458C-B840-8D3DEDAA8148}" srcId="{0DAE752D-EEBC-4A52-BA7A-B5658F4AC41A}" destId="{C3122DC4-1CA1-416F-AA35-8F1D075DF2B2}" srcOrd="3" destOrd="0" parTransId="{57CA12CB-A1EE-4523-B4BF-8AC1A4E0E7ED}" sibTransId="{D8871CC4-7FAA-4E1B-B421-CA4EF79A081E}"/>
    <dgm:cxn modelId="{BE5D958B-8F4E-4801-8756-3EC23A29DDF5}" srcId="{CDF5E029-0822-48CB-9B35-4C6B9557316E}" destId="{9B355487-754C-4B49-823A-37A33EFABA73}" srcOrd="1" destOrd="0" parTransId="{3B3812A5-8415-41BB-BE61-6A51618BC5A2}" sibTransId="{D43817B4-76D0-4A5A-9465-9EBE16ED6993}"/>
    <dgm:cxn modelId="{8DA17995-4993-4DAB-8F45-A30A71B8A032}" type="presOf" srcId="{0C238517-9896-4553-814D-00E859E9F4E4}" destId="{C33651C2-D120-4053-A8C6-3E7629B5883B}" srcOrd="0" destOrd="4" presId="urn:microsoft.com/office/officeart/2005/8/layout/hList1"/>
    <dgm:cxn modelId="{A3EB2E67-E25E-4971-8D2B-B9AF7E2E98A4}" type="presOf" srcId="{DE3287C8-A46F-4013-AF8A-BA8D20A1CA16}" destId="{6ABF8AE3-4F04-49ED-A1F0-54CDE2D0E300}" srcOrd="0" destOrd="0" presId="urn:microsoft.com/office/officeart/2005/8/layout/hList1"/>
    <dgm:cxn modelId="{2779CEC2-5E0F-4797-9829-ABDF9C8FE146}" srcId="{0DAE752D-EEBC-4A52-BA7A-B5658F4AC41A}" destId="{EE6A32B7-4DAF-4712-8C86-DED3C395A779}" srcOrd="2" destOrd="0" parTransId="{A59BA7A5-D320-4DCE-885C-B72DF47EF1C6}" sibTransId="{109D0311-07D6-4387-85FD-A19BB2EF4E8F}"/>
    <dgm:cxn modelId="{4F528A88-75EC-4B25-A966-E737E9863A05}" type="presOf" srcId="{F4296115-ABFB-4CA0-83F5-E5BDC13DD488}" destId="{D2E2DC58-5EB5-4207-9DC9-5BE51CB978EA}" srcOrd="0" destOrd="1" presId="urn:microsoft.com/office/officeart/2005/8/layout/hList1"/>
    <dgm:cxn modelId="{E9B3998B-8280-4467-9868-2D54A031FB26}" srcId="{CDF5E029-0822-48CB-9B35-4C6B9557316E}" destId="{0C238517-9896-4553-814D-00E859E9F4E4}" srcOrd="4" destOrd="0" parTransId="{7132CC6D-E87F-4DBA-ABCF-05CBDF70FE59}" sibTransId="{93B0D309-71B3-434A-9D09-A078A88769AB}"/>
    <dgm:cxn modelId="{762FD291-02FB-4F2F-A355-15E3A33686E8}" type="presOf" srcId="{C3122DC4-1CA1-416F-AA35-8F1D075DF2B2}" destId="{D2E2DC58-5EB5-4207-9DC9-5BE51CB978EA}" srcOrd="0" destOrd="3" presId="urn:microsoft.com/office/officeart/2005/8/layout/hList1"/>
    <dgm:cxn modelId="{B748358D-40C0-43D7-BFD1-EDE5E084DEA4}" type="presOf" srcId="{0DAE752D-EEBC-4A52-BA7A-B5658F4AC41A}" destId="{115E9308-7818-4BBE-A987-4B1367054EF9}" srcOrd="0" destOrd="0" presId="urn:microsoft.com/office/officeart/2005/8/layout/hList1"/>
    <dgm:cxn modelId="{501D8689-5A69-4E4D-BE4F-2EDF0DE3FC3B}" type="presOf" srcId="{EE6A32B7-4DAF-4712-8C86-DED3C395A779}" destId="{D2E2DC58-5EB5-4207-9DC9-5BE51CB978EA}" srcOrd="0" destOrd="2" presId="urn:microsoft.com/office/officeart/2005/8/layout/hList1"/>
    <dgm:cxn modelId="{524AAB91-FBCE-4CCC-B44E-2B4688DA2F86}" srcId="{0DAE752D-EEBC-4A52-BA7A-B5658F4AC41A}" destId="{F4296115-ABFB-4CA0-83F5-E5BDC13DD488}" srcOrd="1" destOrd="0" parTransId="{DAC6C6AB-9168-491A-B2B7-C0B1283B4A46}" sibTransId="{2C8C8C85-1849-41E1-9FE1-C10E161F3AC2}"/>
    <dgm:cxn modelId="{EB2EC9DA-CB43-4AA5-BE0D-58A4F344D972}" type="presOf" srcId="{A59A59A3-DF52-4305-9806-E37FBC501847}" destId="{C33651C2-D120-4053-A8C6-3E7629B5883B}" srcOrd="0" destOrd="2" presId="urn:microsoft.com/office/officeart/2005/8/layout/hList1"/>
    <dgm:cxn modelId="{1ADA2B59-A135-4632-A6FA-21398E9976F3}" srcId="{CDF5E029-0822-48CB-9B35-4C6B9557316E}" destId="{A59A59A3-DF52-4305-9806-E37FBC501847}" srcOrd="2" destOrd="0" parTransId="{A5B4F047-0042-4752-B732-5E7F5705BA37}" sibTransId="{EF41A3F6-56CA-49B5-A154-9B429F7C35C4}"/>
    <dgm:cxn modelId="{C5107793-E14D-4D3C-B9B2-0F9A7D716F4F}" srcId="{DE3287C8-A46F-4013-AF8A-BA8D20A1CA16}" destId="{A24574A1-F5B9-4F01-BEA9-961A9841D2E7}" srcOrd="0" destOrd="0" parTransId="{1809596D-2554-4153-88F0-BCAC77D4CE73}" sibTransId="{77A50715-99D1-4B9C-B1C7-F0F6B549813B}"/>
    <dgm:cxn modelId="{FB242CBB-2C03-4DF5-8A82-7C6D2F430FA4}" srcId="{0DAE752D-EEBC-4A52-BA7A-B5658F4AC41A}" destId="{4571B1CC-EC4B-430E-8CA6-6E69DD570D0E}" srcOrd="4" destOrd="0" parTransId="{E70E58B2-0A5E-4F1C-96B5-16E5287BB1EC}" sibTransId="{46FB52AC-21C8-4959-9FF2-C4B8969EBDB5}"/>
    <dgm:cxn modelId="{297AD09F-C8A5-48D3-9A79-F7FB43299BE5}" type="presOf" srcId="{EA30F59A-5A5B-4819-827F-2B125CE3D9EF}" destId="{CD927595-EF3F-4BF5-8908-8B4F6A4ECBC7}" srcOrd="0" destOrd="1" presId="urn:microsoft.com/office/officeart/2005/8/layout/hList1"/>
    <dgm:cxn modelId="{CB192D34-18A3-4772-85D3-A105A402FE8F}" type="presOf" srcId="{19BA553F-AD1F-405C-A24F-E4C17E26FC94}" destId="{C33651C2-D120-4053-A8C6-3E7629B5883B}" srcOrd="0" destOrd="3" presId="urn:microsoft.com/office/officeart/2005/8/layout/hList1"/>
    <dgm:cxn modelId="{F035D95A-002C-4AF2-A6D2-AC0587CE1AD6}" type="presOf" srcId="{4571B1CC-EC4B-430E-8CA6-6E69DD570D0E}" destId="{D2E2DC58-5EB5-4207-9DC9-5BE51CB978EA}" srcOrd="0" destOrd="4" presId="urn:microsoft.com/office/officeart/2005/8/layout/hList1"/>
    <dgm:cxn modelId="{12B76F56-BC3F-47F0-9246-016EEF0C7883}" type="presParOf" srcId="{BDB15CFF-B69A-487E-BBCB-D3D31CD78043}" destId="{ED29764A-6010-44A8-89C8-E18612E517E4}" srcOrd="0" destOrd="0" presId="urn:microsoft.com/office/officeart/2005/8/layout/hList1"/>
    <dgm:cxn modelId="{F7E8D327-AA72-48C3-954A-4EA218106482}" type="presParOf" srcId="{ED29764A-6010-44A8-89C8-E18612E517E4}" destId="{115E9308-7818-4BBE-A987-4B1367054EF9}" srcOrd="0" destOrd="0" presId="urn:microsoft.com/office/officeart/2005/8/layout/hList1"/>
    <dgm:cxn modelId="{4B3F60BB-7D94-4DD7-B3FD-7C5C5D766DA7}" type="presParOf" srcId="{ED29764A-6010-44A8-89C8-E18612E517E4}" destId="{D2E2DC58-5EB5-4207-9DC9-5BE51CB978EA}" srcOrd="1" destOrd="0" presId="urn:microsoft.com/office/officeart/2005/8/layout/hList1"/>
    <dgm:cxn modelId="{AC296D8D-9394-4DE4-A0CE-2B0B8C84C761}" type="presParOf" srcId="{BDB15CFF-B69A-487E-BBCB-D3D31CD78043}" destId="{13F1DD54-C4FE-4FCB-8AE5-DD3696DFDC25}" srcOrd="1" destOrd="0" presId="urn:microsoft.com/office/officeart/2005/8/layout/hList1"/>
    <dgm:cxn modelId="{988FBFE1-9AD5-46D1-859C-B8EA8378A46C}" type="presParOf" srcId="{BDB15CFF-B69A-487E-BBCB-D3D31CD78043}" destId="{DB73C5D2-CC01-4DCF-83D0-DFFD1F4D2948}" srcOrd="2" destOrd="0" presId="urn:microsoft.com/office/officeart/2005/8/layout/hList1"/>
    <dgm:cxn modelId="{4CE1C810-4C86-43B7-B2C3-44AEB0787280}" type="presParOf" srcId="{DB73C5D2-CC01-4DCF-83D0-DFFD1F4D2948}" destId="{6ABF8AE3-4F04-49ED-A1F0-54CDE2D0E300}" srcOrd="0" destOrd="0" presId="urn:microsoft.com/office/officeart/2005/8/layout/hList1"/>
    <dgm:cxn modelId="{E63B6242-1AED-4889-8C4D-A5B61D479E41}" type="presParOf" srcId="{DB73C5D2-CC01-4DCF-83D0-DFFD1F4D2948}" destId="{CD927595-EF3F-4BF5-8908-8B4F6A4ECBC7}" srcOrd="1" destOrd="0" presId="urn:microsoft.com/office/officeart/2005/8/layout/hList1"/>
    <dgm:cxn modelId="{718779CB-E12F-4A07-9C7F-6B19FF6144D1}" type="presParOf" srcId="{BDB15CFF-B69A-487E-BBCB-D3D31CD78043}" destId="{CF436B0B-3531-472F-95F0-1BE943C08978}" srcOrd="3" destOrd="0" presId="urn:microsoft.com/office/officeart/2005/8/layout/hList1"/>
    <dgm:cxn modelId="{CE8EFB4F-AD0C-49AF-9135-E5ED3D4AE88F}" type="presParOf" srcId="{BDB15CFF-B69A-487E-BBCB-D3D31CD78043}" destId="{3B84E67D-CF4A-4DEE-91C5-01E83B7AFED7}" srcOrd="4" destOrd="0" presId="urn:microsoft.com/office/officeart/2005/8/layout/hList1"/>
    <dgm:cxn modelId="{1A49AF88-272B-4195-8315-4DF4A1DC80FE}" type="presParOf" srcId="{3B84E67D-CF4A-4DEE-91C5-01E83B7AFED7}" destId="{F7A9290D-903E-42A5-9F92-47F4652E03DC}" srcOrd="0" destOrd="0" presId="urn:microsoft.com/office/officeart/2005/8/layout/hList1"/>
    <dgm:cxn modelId="{D027D4C5-450B-4583-B984-8BD1926DAEB8}" type="presParOf" srcId="{3B84E67D-CF4A-4DEE-91C5-01E83B7AFED7}" destId="{C33651C2-D120-4053-A8C6-3E7629B5883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38D698-8B43-44ED-9082-9E74756E908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EBED0E-4904-43D2-A00D-5E631DC279B0}">
      <dgm:prSet phldrT="[Text]" custT="1"/>
      <dgm:spPr/>
      <dgm:t>
        <a:bodyPr/>
        <a:lstStyle/>
        <a:p>
          <a:r>
            <a:rPr lang="en-US" sz="2000" b="1" smtClean="0">
              <a:solidFill>
                <a:srgbClr val="FF0000"/>
              </a:solidFill>
            </a:rPr>
            <a:t>PENDAPATAN</a:t>
          </a:r>
          <a:r>
            <a:rPr lang="en-US" sz="2000" b="1" smtClean="0"/>
            <a:t>: Dagang, Jasa</a:t>
          </a:r>
          <a:endParaRPr lang="en-US" sz="2000" b="1"/>
        </a:p>
      </dgm:t>
    </dgm:pt>
    <dgm:pt modelId="{DBAC7D38-3BC4-457E-A93A-09071D05331D}" type="parTrans" cxnId="{5D113E44-4CEA-400D-9AC4-F86460E7BCB4}">
      <dgm:prSet/>
      <dgm:spPr/>
      <dgm:t>
        <a:bodyPr/>
        <a:lstStyle/>
        <a:p>
          <a:endParaRPr lang="en-US"/>
        </a:p>
      </dgm:t>
    </dgm:pt>
    <dgm:pt modelId="{AE965702-A82B-4CEA-8E3D-42FC52F1760E}" type="sibTrans" cxnId="{5D113E44-4CEA-400D-9AC4-F86460E7BCB4}">
      <dgm:prSet/>
      <dgm:spPr/>
      <dgm:t>
        <a:bodyPr/>
        <a:lstStyle/>
        <a:p>
          <a:endParaRPr lang="en-US"/>
        </a:p>
      </dgm:t>
    </dgm:pt>
    <dgm:pt modelId="{28BAF5E6-C53F-4881-9D50-F0719D97A8C1}">
      <dgm:prSet phldrT="[Text]" custT="1"/>
      <dgm:spPr/>
      <dgm:t>
        <a:bodyPr/>
        <a:lstStyle/>
        <a:p>
          <a:r>
            <a:rPr lang="en-US" sz="2000" smtClean="0">
              <a:solidFill>
                <a:srgbClr val="FF0000"/>
              </a:solidFill>
            </a:rPr>
            <a:t>BIAYA</a:t>
          </a:r>
          <a:r>
            <a:rPr lang="en-US" sz="2000" smtClean="0"/>
            <a:t>: Gaji, Sewa, Listrik dan Air, Sewa, Perlengkapan dll </a:t>
          </a:r>
          <a:endParaRPr lang="en-US" sz="2000"/>
        </a:p>
      </dgm:t>
    </dgm:pt>
    <dgm:pt modelId="{B7AFE694-0B46-4154-9741-40509893F456}" type="parTrans" cxnId="{772C23DF-B276-4664-B505-7765209A767D}">
      <dgm:prSet/>
      <dgm:spPr/>
      <dgm:t>
        <a:bodyPr/>
        <a:lstStyle/>
        <a:p>
          <a:endParaRPr lang="en-US"/>
        </a:p>
      </dgm:t>
    </dgm:pt>
    <dgm:pt modelId="{53A13BB7-F878-43EB-BD26-083E927A85CB}" type="sibTrans" cxnId="{772C23DF-B276-4664-B505-7765209A767D}">
      <dgm:prSet/>
      <dgm:spPr/>
      <dgm:t>
        <a:bodyPr/>
        <a:lstStyle/>
        <a:p>
          <a:endParaRPr lang="en-US"/>
        </a:p>
      </dgm:t>
    </dgm:pt>
    <dgm:pt modelId="{014C4ADE-E318-42CA-945A-5716F8E79A6F}">
      <dgm:prSet phldrT="[Text]" custT="1"/>
      <dgm:spPr/>
      <dgm:t>
        <a:bodyPr/>
        <a:lstStyle/>
        <a:p>
          <a:r>
            <a:rPr lang="en-US" sz="2000" smtClean="0">
              <a:solidFill>
                <a:srgbClr val="FF0000"/>
              </a:solidFill>
            </a:rPr>
            <a:t>PEMBAGIAN KEUNTUNGAN/DEVIDEN</a:t>
          </a:r>
          <a:r>
            <a:rPr lang="en-US" sz="2000" smtClean="0"/>
            <a:t>:</a:t>
          </a:r>
        </a:p>
        <a:p>
          <a:r>
            <a:rPr lang="en-US" sz="2000" smtClean="0"/>
            <a:t>Pembagian keuntungan untuk pemodal</a:t>
          </a:r>
          <a:endParaRPr lang="en-US" sz="2000"/>
        </a:p>
      </dgm:t>
    </dgm:pt>
    <dgm:pt modelId="{5874A479-54C0-450D-B365-08102CF52586}" type="parTrans" cxnId="{9B061189-368E-43FD-A027-BA54D9B4260C}">
      <dgm:prSet/>
      <dgm:spPr/>
      <dgm:t>
        <a:bodyPr/>
        <a:lstStyle/>
        <a:p>
          <a:endParaRPr lang="en-US"/>
        </a:p>
      </dgm:t>
    </dgm:pt>
    <dgm:pt modelId="{6EEEE100-6B6F-439C-9964-A0BCA1D0FE8E}" type="sibTrans" cxnId="{9B061189-368E-43FD-A027-BA54D9B4260C}">
      <dgm:prSet/>
      <dgm:spPr/>
      <dgm:t>
        <a:bodyPr/>
        <a:lstStyle/>
        <a:p>
          <a:endParaRPr lang="en-US"/>
        </a:p>
      </dgm:t>
    </dgm:pt>
    <dgm:pt modelId="{BFADAA4A-B71B-4C3F-B4B5-518CCAEF431D}" type="pres">
      <dgm:prSet presAssocID="{D038D698-8B43-44ED-9082-9E74756E90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5C795F-EF47-4204-96DF-F169CB4935E3}" type="pres">
      <dgm:prSet presAssocID="{8AEBED0E-4904-43D2-A00D-5E631DC279B0}" presName="parentLin" presStyleCnt="0"/>
      <dgm:spPr/>
    </dgm:pt>
    <dgm:pt modelId="{9A070F98-E009-4EB2-8E71-C334805E9126}" type="pres">
      <dgm:prSet presAssocID="{8AEBED0E-4904-43D2-A00D-5E631DC279B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0D74610-F815-4103-8432-219AACD985AD}" type="pres">
      <dgm:prSet presAssocID="{8AEBED0E-4904-43D2-A00D-5E631DC279B0}" presName="parentText" presStyleLbl="node1" presStyleIdx="0" presStyleCnt="3" custScaleY="1914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46965-86C3-45E1-B1B7-CA3E8A41C410}" type="pres">
      <dgm:prSet presAssocID="{8AEBED0E-4904-43D2-A00D-5E631DC279B0}" presName="negativeSpace" presStyleCnt="0"/>
      <dgm:spPr/>
    </dgm:pt>
    <dgm:pt modelId="{632F25F2-505E-44E5-B86B-27B61AF11EC0}" type="pres">
      <dgm:prSet presAssocID="{8AEBED0E-4904-43D2-A00D-5E631DC279B0}" presName="childText" presStyleLbl="conFgAcc1" presStyleIdx="0" presStyleCnt="3">
        <dgm:presLayoutVars>
          <dgm:bulletEnabled val="1"/>
        </dgm:presLayoutVars>
      </dgm:prSet>
      <dgm:spPr/>
    </dgm:pt>
    <dgm:pt modelId="{F3B28867-3A4F-4491-9523-614840684607}" type="pres">
      <dgm:prSet presAssocID="{AE965702-A82B-4CEA-8E3D-42FC52F1760E}" presName="spaceBetweenRectangles" presStyleCnt="0"/>
      <dgm:spPr/>
    </dgm:pt>
    <dgm:pt modelId="{FB76EDFD-52BC-4944-8BC8-8102AF864F1B}" type="pres">
      <dgm:prSet presAssocID="{28BAF5E6-C53F-4881-9D50-F0719D97A8C1}" presName="parentLin" presStyleCnt="0"/>
      <dgm:spPr/>
    </dgm:pt>
    <dgm:pt modelId="{7B1EDE7B-FAD1-4132-A755-D28D0AC3F7DB}" type="pres">
      <dgm:prSet presAssocID="{28BAF5E6-C53F-4881-9D50-F0719D97A8C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3851FEF-0623-437B-A975-4D45D8B36537}" type="pres">
      <dgm:prSet presAssocID="{28BAF5E6-C53F-4881-9D50-F0719D97A8C1}" presName="parentText" presStyleLbl="node1" presStyleIdx="1" presStyleCnt="3" custScaleY="2404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A7E91-73C6-4C28-9FCC-707AB1A364CD}" type="pres">
      <dgm:prSet presAssocID="{28BAF5E6-C53F-4881-9D50-F0719D97A8C1}" presName="negativeSpace" presStyleCnt="0"/>
      <dgm:spPr/>
    </dgm:pt>
    <dgm:pt modelId="{1E8C46D4-637B-47E2-A20E-56DF224118E3}" type="pres">
      <dgm:prSet presAssocID="{28BAF5E6-C53F-4881-9D50-F0719D97A8C1}" presName="childText" presStyleLbl="conFgAcc1" presStyleIdx="1" presStyleCnt="3">
        <dgm:presLayoutVars>
          <dgm:bulletEnabled val="1"/>
        </dgm:presLayoutVars>
      </dgm:prSet>
      <dgm:spPr/>
    </dgm:pt>
    <dgm:pt modelId="{B1FFF9AD-B586-4BA5-9ABF-257AC79EE5C6}" type="pres">
      <dgm:prSet presAssocID="{53A13BB7-F878-43EB-BD26-083E927A85CB}" presName="spaceBetweenRectangles" presStyleCnt="0"/>
      <dgm:spPr/>
    </dgm:pt>
    <dgm:pt modelId="{B3CDB61B-EE18-4D0C-8A9E-05F77F3A5D7D}" type="pres">
      <dgm:prSet presAssocID="{014C4ADE-E318-42CA-945A-5716F8E79A6F}" presName="parentLin" presStyleCnt="0"/>
      <dgm:spPr/>
    </dgm:pt>
    <dgm:pt modelId="{617DEE11-F2FD-49DD-B67E-9D909A031BA8}" type="pres">
      <dgm:prSet presAssocID="{014C4ADE-E318-42CA-945A-5716F8E79A6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CA3C431-07A0-4C6B-A86A-7D7845305D9E}" type="pres">
      <dgm:prSet presAssocID="{014C4ADE-E318-42CA-945A-5716F8E79A6F}" presName="parentText" presStyleLbl="node1" presStyleIdx="2" presStyleCnt="3" custScaleX="141066" custScaleY="2139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5AFF1-13AB-4300-BCF5-96D66DB9B0FE}" type="pres">
      <dgm:prSet presAssocID="{014C4ADE-E318-42CA-945A-5716F8E79A6F}" presName="negativeSpace" presStyleCnt="0"/>
      <dgm:spPr/>
    </dgm:pt>
    <dgm:pt modelId="{1272EB67-EA26-4A0D-A91D-6899808BE313}" type="pres">
      <dgm:prSet presAssocID="{014C4ADE-E318-42CA-945A-5716F8E79A6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730A995-3695-4442-ADBB-9F5BF8640656}" type="presOf" srcId="{28BAF5E6-C53F-4881-9D50-F0719D97A8C1}" destId="{13851FEF-0623-437B-A975-4D45D8B36537}" srcOrd="1" destOrd="0" presId="urn:microsoft.com/office/officeart/2005/8/layout/list1"/>
    <dgm:cxn modelId="{9B061189-368E-43FD-A027-BA54D9B4260C}" srcId="{D038D698-8B43-44ED-9082-9E74756E908C}" destId="{014C4ADE-E318-42CA-945A-5716F8E79A6F}" srcOrd="2" destOrd="0" parTransId="{5874A479-54C0-450D-B365-08102CF52586}" sibTransId="{6EEEE100-6B6F-439C-9964-A0BCA1D0FE8E}"/>
    <dgm:cxn modelId="{984B4E84-0E47-4801-A9EB-38DEEE9A7FBB}" type="presOf" srcId="{014C4ADE-E318-42CA-945A-5716F8E79A6F}" destId="{FCA3C431-07A0-4C6B-A86A-7D7845305D9E}" srcOrd="1" destOrd="0" presId="urn:microsoft.com/office/officeart/2005/8/layout/list1"/>
    <dgm:cxn modelId="{E931252B-6F7A-4235-BBB7-DE771AE98327}" type="presOf" srcId="{8AEBED0E-4904-43D2-A00D-5E631DC279B0}" destId="{00D74610-F815-4103-8432-219AACD985AD}" srcOrd="1" destOrd="0" presId="urn:microsoft.com/office/officeart/2005/8/layout/list1"/>
    <dgm:cxn modelId="{27B7A818-FBA7-49C9-B3F8-BB2C04D7AC5D}" type="presOf" srcId="{D038D698-8B43-44ED-9082-9E74756E908C}" destId="{BFADAA4A-B71B-4C3F-B4B5-518CCAEF431D}" srcOrd="0" destOrd="0" presId="urn:microsoft.com/office/officeart/2005/8/layout/list1"/>
    <dgm:cxn modelId="{772C23DF-B276-4664-B505-7765209A767D}" srcId="{D038D698-8B43-44ED-9082-9E74756E908C}" destId="{28BAF5E6-C53F-4881-9D50-F0719D97A8C1}" srcOrd="1" destOrd="0" parTransId="{B7AFE694-0B46-4154-9741-40509893F456}" sibTransId="{53A13BB7-F878-43EB-BD26-083E927A85CB}"/>
    <dgm:cxn modelId="{430F41F4-5B63-443D-ABB7-6E0F6A20BD89}" type="presOf" srcId="{8AEBED0E-4904-43D2-A00D-5E631DC279B0}" destId="{9A070F98-E009-4EB2-8E71-C334805E9126}" srcOrd="0" destOrd="0" presId="urn:microsoft.com/office/officeart/2005/8/layout/list1"/>
    <dgm:cxn modelId="{4E2E00FF-2D26-47C6-80A1-E9A2F1667639}" type="presOf" srcId="{28BAF5E6-C53F-4881-9D50-F0719D97A8C1}" destId="{7B1EDE7B-FAD1-4132-A755-D28D0AC3F7DB}" srcOrd="0" destOrd="0" presId="urn:microsoft.com/office/officeart/2005/8/layout/list1"/>
    <dgm:cxn modelId="{AC3205BA-1CE0-486F-AEAE-BC98C0E664F1}" type="presOf" srcId="{014C4ADE-E318-42CA-945A-5716F8E79A6F}" destId="{617DEE11-F2FD-49DD-B67E-9D909A031BA8}" srcOrd="0" destOrd="0" presId="urn:microsoft.com/office/officeart/2005/8/layout/list1"/>
    <dgm:cxn modelId="{5D113E44-4CEA-400D-9AC4-F86460E7BCB4}" srcId="{D038D698-8B43-44ED-9082-9E74756E908C}" destId="{8AEBED0E-4904-43D2-A00D-5E631DC279B0}" srcOrd="0" destOrd="0" parTransId="{DBAC7D38-3BC4-457E-A93A-09071D05331D}" sibTransId="{AE965702-A82B-4CEA-8E3D-42FC52F1760E}"/>
    <dgm:cxn modelId="{8BA38333-E23A-4E3A-8FE8-361C9EF45BD6}" type="presParOf" srcId="{BFADAA4A-B71B-4C3F-B4B5-518CCAEF431D}" destId="{9E5C795F-EF47-4204-96DF-F169CB4935E3}" srcOrd="0" destOrd="0" presId="urn:microsoft.com/office/officeart/2005/8/layout/list1"/>
    <dgm:cxn modelId="{1EA1D3FD-60A6-488F-9D07-59F0DE329122}" type="presParOf" srcId="{9E5C795F-EF47-4204-96DF-F169CB4935E3}" destId="{9A070F98-E009-4EB2-8E71-C334805E9126}" srcOrd="0" destOrd="0" presId="urn:microsoft.com/office/officeart/2005/8/layout/list1"/>
    <dgm:cxn modelId="{BF2C7E08-7720-4AC2-8175-3CDDA42D767B}" type="presParOf" srcId="{9E5C795F-EF47-4204-96DF-F169CB4935E3}" destId="{00D74610-F815-4103-8432-219AACD985AD}" srcOrd="1" destOrd="0" presId="urn:microsoft.com/office/officeart/2005/8/layout/list1"/>
    <dgm:cxn modelId="{1EF33FC0-8766-4D4B-ADAE-BDB10B823CA3}" type="presParOf" srcId="{BFADAA4A-B71B-4C3F-B4B5-518CCAEF431D}" destId="{E5F46965-86C3-45E1-B1B7-CA3E8A41C410}" srcOrd="1" destOrd="0" presId="urn:microsoft.com/office/officeart/2005/8/layout/list1"/>
    <dgm:cxn modelId="{27EDF939-271B-470E-965B-70C67CC908A3}" type="presParOf" srcId="{BFADAA4A-B71B-4C3F-B4B5-518CCAEF431D}" destId="{632F25F2-505E-44E5-B86B-27B61AF11EC0}" srcOrd="2" destOrd="0" presId="urn:microsoft.com/office/officeart/2005/8/layout/list1"/>
    <dgm:cxn modelId="{4AA0EE24-D038-4DCF-92BE-2038AE6EB1DD}" type="presParOf" srcId="{BFADAA4A-B71B-4C3F-B4B5-518CCAEF431D}" destId="{F3B28867-3A4F-4491-9523-614840684607}" srcOrd="3" destOrd="0" presId="urn:microsoft.com/office/officeart/2005/8/layout/list1"/>
    <dgm:cxn modelId="{9EA2A7EE-8433-4483-990E-F4F47E75FDAB}" type="presParOf" srcId="{BFADAA4A-B71B-4C3F-B4B5-518CCAEF431D}" destId="{FB76EDFD-52BC-4944-8BC8-8102AF864F1B}" srcOrd="4" destOrd="0" presId="urn:microsoft.com/office/officeart/2005/8/layout/list1"/>
    <dgm:cxn modelId="{0A3758C9-5C14-46D6-A867-167B653762D9}" type="presParOf" srcId="{FB76EDFD-52BC-4944-8BC8-8102AF864F1B}" destId="{7B1EDE7B-FAD1-4132-A755-D28D0AC3F7DB}" srcOrd="0" destOrd="0" presId="urn:microsoft.com/office/officeart/2005/8/layout/list1"/>
    <dgm:cxn modelId="{6E8DCC47-3D5E-4B7F-AC72-C0A6EB42281C}" type="presParOf" srcId="{FB76EDFD-52BC-4944-8BC8-8102AF864F1B}" destId="{13851FEF-0623-437B-A975-4D45D8B36537}" srcOrd="1" destOrd="0" presId="urn:microsoft.com/office/officeart/2005/8/layout/list1"/>
    <dgm:cxn modelId="{908D9083-4D52-462C-8C5A-848030030662}" type="presParOf" srcId="{BFADAA4A-B71B-4C3F-B4B5-518CCAEF431D}" destId="{C55A7E91-73C6-4C28-9FCC-707AB1A364CD}" srcOrd="5" destOrd="0" presId="urn:microsoft.com/office/officeart/2005/8/layout/list1"/>
    <dgm:cxn modelId="{9CE2D685-E7F2-4DBB-BFFD-D5740FAA7BBF}" type="presParOf" srcId="{BFADAA4A-B71B-4C3F-B4B5-518CCAEF431D}" destId="{1E8C46D4-637B-47E2-A20E-56DF224118E3}" srcOrd="6" destOrd="0" presId="urn:microsoft.com/office/officeart/2005/8/layout/list1"/>
    <dgm:cxn modelId="{27DF2253-58AC-48DE-8150-28C316B2CA36}" type="presParOf" srcId="{BFADAA4A-B71B-4C3F-B4B5-518CCAEF431D}" destId="{B1FFF9AD-B586-4BA5-9ABF-257AC79EE5C6}" srcOrd="7" destOrd="0" presId="urn:microsoft.com/office/officeart/2005/8/layout/list1"/>
    <dgm:cxn modelId="{012FC0A0-F0CD-4F78-BF46-1DBF137816EA}" type="presParOf" srcId="{BFADAA4A-B71B-4C3F-B4B5-518CCAEF431D}" destId="{B3CDB61B-EE18-4D0C-8A9E-05F77F3A5D7D}" srcOrd="8" destOrd="0" presId="urn:microsoft.com/office/officeart/2005/8/layout/list1"/>
    <dgm:cxn modelId="{F4B8D85F-437D-421D-A57A-2309264A21CA}" type="presParOf" srcId="{B3CDB61B-EE18-4D0C-8A9E-05F77F3A5D7D}" destId="{617DEE11-F2FD-49DD-B67E-9D909A031BA8}" srcOrd="0" destOrd="0" presId="urn:microsoft.com/office/officeart/2005/8/layout/list1"/>
    <dgm:cxn modelId="{13B737FA-4910-4E8F-89F8-EAC41C785484}" type="presParOf" srcId="{B3CDB61B-EE18-4D0C-8A9E-05F77F3A5D7D}" destId="{FCA3C431-07A0-4C6B-A86A-7D7845305D9E}" srcOrd="1" destOrd="0" presId="urn:microsoft.com/office/officeart/2005/8/layout/list1"/>
    <dgm:cxn modelId="{84CE4924-8EF8-4AA8-87C2-988CDB5C6F84}" type="presParOf" srcId="{BFADAA4A-B71B-4C3F-B4B5-518CCAEF431D}" destId="{4BC5AFF1-13AB-4300-BCF5-96D66DB9B0FE}" srcOrd="9" destOrd="0" presId="urn:microsoft.com/office/officeart/2005/8/layout/list1"/>
    <dgm:cxn modelId="{0BF54649-E5D5-4F24-A59D-51AF816D62DD}" type="presParOf" srcId="{BFADAA4A-B71B-4C3F-B4B5-518CCAEF431D}" destId="{1272EB67-EA26-4A0D-A91D-6899808BE31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36BE5-DC2C-4BB8-8186-BDAA49793DA6}">
      <dsp:nvSpPr>
        <dsp:cNvPr id="0" name=""/>
        <dsp:cNvSpPr/>
      </dsp:nvSpPr>
      <dsp:spPr>
        <a:xfrm>
          <a:off x="0" y="205019"/>
          <a:ext cx="3004718" cy="3004675"/>
        </a:xfrm>
        <a:prstGeom prst="ellipse">
          <a:avLst/>
        </a:prstGeom>
        <a:solidFill>
          <a:srgbClr val="FFFF00">
            <a:alpha val="50000"/>
          </a:srgb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900" kern="1200" dirty="0" smtClean="0"/>
            <a:t>JUMLAH UMKM 58 JUTA</a:t>
          </a:r>
          <a:endParaRPr lang="en-US" sz="1900" kern="1200" dirty="0"/>
        </a:p>
      </dsp:txBody>
      <dsp:txXfrm>
        <a:off x="440031" y="645043"/>
        <a:ext cx="2124656" cy="2124627"/>
      </dsp:txXfrm>
    </dsp:sp>
    <dsp:sp modelId="{21E0ED1A-5FEB-42E8-83B6-76B415320EB2}">
      <dsp:nvSpPr>
        <dsp:cNvPr id="0" name=""/>
        <dsp:cNvSpPr/>
      </dsp:nvSpPr>
      <dsp:spPr>
        <a:xfrm>
          <a:off x="1546555" y="2208971"/>
          <a:ext cx="3004718" cy="30046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900" kern="1200" dirty="0" smtClean="0"/>
            <a:t>99%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900" kern="1200" dirty="0" smtClean="0"/>
            <a:t>MENYERAP TENAGA KERJA</a:t>
          </a:r>
          <a:endParaRPr lang="en-US" sz="1900" kern="1200" dirty="0"/>
        </a:p>
      </dsp:txBody>
      <dsp:txXfrm>
        <a:off x="1986586" y="2648995"/>
        <a:ext cx="2124656" cy="2124627"/>
      </dsp:txXfrm>
    </dsp:sp>
    <dsp:sp modelId="{99625860-BC44-4301-9E02-ECBBA11E1181}">
      <dsp:nvSpPr>
        <dsp:cNvPr id="0" name=""/>
        <dsp:cNvSpPr/>
      </dsp:nvSpPr>
      <dsp:spPr>
        <a:xfrm>
          <a:off x="3091281" y="205019"/>
          <a:ext cx="3004718" cy="3004675"/>
        </a:xfrm>
        <a:prstGeom prst="ellipse">
          <a:avLst/>
        </a:prstGeom>
        <a:solidFill>
          <a:srgbClr val="FF0000">
            <a:alpha val="50000"/>
          </a:srgb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900" kern="1200" dirty="0" smtClean="0"/>
            <a:t>1,56% JADI ENTERPRENEUR</a:t>
          </a:r>
          <a:endParaRPr lang="en-US" sz="1900" kern="1200" dirty="0"/>
        </a:p>
      </dsp:txBody>
      <dsp:txXfrm>
        <a:off x="3531312" y="645043"/>
        <a:ext cx="2124656" cy="2124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0B085-40E3-48C1-81C0-20CDECFB4A24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14568-9231-403A-95EB-D8758221C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02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6F09366-7428-4AA2-9D39-4D207F81C4A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4/3/2023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F0FB-953A-44D1-BB47-698A08D70C9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9366-7428-4AA2-9D39-4D207F81C4A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4/3/2023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F0FB-953A-44D1-BB47-698A08D70C9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9366-7428-4AA2-9D39-4D207F81C4A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4/3/2023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F0FB-953A-44D1-BB47-698A08D70C9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9366-7428-4AA2-9D39-4D207F81C4A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4/3/2023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F0FB-953A-44D1-BB47-698A08D70C9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9366-7428-4AA2-9D39-4D207F81C4A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4/3/2023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F0FB-953A-44D1-BB47-698A08D70C9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9366-7428-4AA2-9D39-4D207F81C4A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4/3/2023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F0FB-953A-44D1-BB47-698A08D70C9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9366-7428-4AA2-9D39-4D207F81C4A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4/3/2023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F0FB-953A-44D1-BB47-698A08D70C9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9366-7428-4AA2-9D39-4D207F81C4A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4/3/2023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F0FB-953A-44D1-BB47-698A08D70C9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9366-7428-4AA2-9D39-4D207F81C4A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4/3/2023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F0FB-953A-44D1-BB47-698A08D70C9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9366-7428-4AA2-9D39-4D207F81C4A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4/3/2023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F0FB-953A-44D1-BB47-698A08D70C9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9366-7428-4AA2-9D39-4D207F81C4A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4/3/2023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F0FB-953A-44D1-BB47-698A08D70C9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6F09366-7428-4AA2-9D39-4D207F81C4A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4/3/2023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2A2F0FB-953A-44D1-BB47-698A08D70C9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5" y="4149080"/>
            <a:ext cx="8219256" cy="187220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ID" b="1" dirty="0" smtClean="0"/>
              <a:t>AKUNTANSI </a:t>
            </a:r>
            <a:r>
              <a:rPr lang="en-ID" b="1" dirty="0" err="1" smtClean="0"/>
              <a:t>sederhana</a:t>
            </a:r>
            <a:r>
              <a:rPr lang="en-ID" b="1" dirty="0" smtClean="0"/>
              <a:t/>
            </a:r>
            <a:br>
              <a:rPr lang="en-ID" b="1" dirty="0" smtClean="0"/>
            </a:br>
            <a:r>
              <a:rPr lang="en-ID" b="1" dirty="0" err="1" smtClean="0"/>
              <a:t>umkm</a:t>
            </a:r>
            <a:r>
              <a:rPr lang="en-ID" b="1" dirty="0" smtClean="0"/>
              <a:t/>
            </a:r>
            <a:br>
              <a:rPr lang="en-ID" b="1" dirty="0" smtClean="0"/>
            </a:br>
            <a:r>
              <a:rPr lang="en-ID" sz="2700" b="1" dirty="0" smtClean="0"/>
              <a:t>SMK INOVASI MUHAMMADIYAH 4 CILEUNGSI</a:t>
            </a:r>
            <a:endParaRPr lang="en-US" sz="2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343" y="1313020"/>
            <a:ext cx="4970884" cy="2482398"/>
          </a:xfrm>
        </p:spPr>
        <p:txBody>
          <a:bodyPr>
            <a:normAutofit fontScale="70000" lnSpcReduction="20000"/>
          </a:bodyPr>
          <a:lstStyle/>
          <a:p>
            <a:r>
              <a:rPr lang="en-ID" sz="2800" b="1" i="0" dirty="0" smtClean="0">
                <a:solidFill>
                  <a:srgbClr val="FF0000"/>
                </a:solidFill>
              </a:rPr>
              <a:t>PENGABDIAN KEPADA MASYARAKAT</a:t>
            </a:r>
          </a:p>
          <a:p>
            <a:r>
              <a:rPr lang="en-ID" sz="2800" b="1" i="0" dirty="0" smtClean="0">
                <a:solidFill>
                  <a:srgbClr val="FF0000"/>
                </a:solidFill>
              </a:rPr>
              <a:t>DOSEN DAN MAHASISWA </a:t>
            </a:r>
          </a:p>
          <a:p>
            <a:r>
              <a:rPr lang="en-ID" sz="2800" b="1" i="0" dirty="0" smtClean="0">
                <a:solidFill>
                  <a:srgbClr val="FF0000"/>
                </a:solidFill>
              </a:rPr>
              <a:t>FAKULTAS EKONOMI DAN BISNIS </a:t>
            </a:r>
            <a:r>
              <a:rPr lang="en-ID" sz="2800" b="1" i="0" dirty="0" smtClean="0">
                <a:solidFill>
                  <a:srgbClr val="FF0000"/>
                </a:solidFill>
              </a:rPr>
              <a:t>UHAMKA</a:t>
            </a:r>
          </a:p>
          <a:p>
            <a:r>
              <a:rPr lang="en-ID" sz="2800" b="1" i="0" smtClean="0">
                <a:solidFill>
                  <a:srgbClr val="FF0000"/>
                </a:solidFill>
              </a:rPr>
              <a:t>CILEUNGSI, 29 MEI 2022</a:t>
            </a:r>
            <a:endParaRPr lang="en-ID" sz="2800" b="1" i="0" dirty="0" smtClean="0">
              <a:solidFill>
                <a:srgbClr val="FF0000"/>
              </a:solidFill>
            </a:endParaRPr>
          </a:p>
          <a:p>
            <a:endParaRPr lang="en-US" sz="2800" b="1" i="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9728"/>
            <a:ext cx="1981199" cy="1138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14488"/>
            <a:ext cx="1861599" cy="1138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7208"/>
          <a:stretch/>
        </p:blipFill>
        <p:spPr>
          <a:xfrm>
            <a:off x="6781800" y="142113"/>
            <a:ext cx="1905001" cy="10767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142113"/>
            <a:ext cx="2133600" cy="11411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55" y="1313020"/>
            <a:ext cx="2592288" cy="259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64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Menilai persediaan dan  biaya penyusutan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6400800" cy="3657600"/>
          </a:xfrm>
        </p:spPr>
        <p:txBody>
          <a:bodyPr>
            <a:normAutofit fontScale="92500"/>
          </a:bodyPr>
          <a:lstStyle/>
          <a:p>
            <a:r>
              <a:rPr lang="en-US" smtClean="0"/>
              <a:t>Menilai Persediaan: menghitung kembali total persediaan yang tersedia</a:t>
            </a:r>
          </a:p>
          <a:p>
            <a:r>
              <a:rPr lang="en-US" smtClean="0"/>
              <a:t>Biaya penyusutan: menghitung penyusutan aset tetap dengan cara:</a:t>
            </a:r>
          </a:p>
          <a:p>
            <a:pPr indent="0">
              <a:lnSpc>
                <a:spcPct val="100000"/>
              </a:lnSpc>
              <a:buNone/>
            </a:pPr>
            <a:r>
              <a:rPr lang="en-US"/>
              <a:t> </a:t>
            </a:r>
            <a:r>
              <a:rPr lang="en-US" smtClean="0"/>
              <a:t> 	</a:t>
            </a:r>
            <a:r>
              <a:rPr lang="en-US" u="sng" smtClean="0"/>
              <a:t>ASSET TETAP- NILAI SISA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mtClean="0"/>
              <a:t>       	        UMUR EKONOMIS</a:t>
            </a:r>
          </a:p>
          <a:p>
            <a:pPr indent="0">
              <a:lnSpc>
                <a:spcPct val="100000"/>
              </a:lnSpc>
              <a:buNone/>
            </a:pPr>
            <a:endParaRPr lang="en-US" smtClean="0"/>
          </a:p>
          <a:p>
            <a:pPr indent="0">
              <a:lnSpc>
                <a:spcPct val="100000"/>
              </a:lnSpc>
              <a:buNone/>
            </a:pPr>
            <a:r>
              <a:rPr lang="en-US" smtClean="0"/>
              <a:t>CONTOH: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mtClean="0"/>
              <a:t>Gerobak dengan harga 5 juta disusutkan sebagai berikut: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mtClean="0">
                <a:sym typeface="Wingdings" pitchFamily="2" charset="2"/>
              </a:rPr>
              <a:t> </a:t>
            </a:r>
            <a:r>
              <a:rPr lang="en-US" u="sng" smtClean="0">
                <a:sym typeface="Wingdings" pitchFamily="2" charset="2"/>
              </a:rPr>
              <a:t>5juta-500rb  </a:t>
            </a:r>
            <a:r>
              <a:rPr lang="en-US" smtClean="0">
                <a:sym typeface="Wingdings" pitchFamily="2" charset="2"/>
              </a:rPr>
              <a:t>= 1.500.000/tahun atau 125.000/bulan</a:t>
            </a:r>
          </a:p>
          <a:p>
            <a:pPr indent="0">
              <a:lnSpc>
                <a:spcPct val="100000"/>
              </a:lnSpc>
              <a:buNone/>
            </a:pPr>
            <a:r>
              <a:rPr lang="en-US">
                <a:sym typeface="Wingdings" pitchFamily="2" charset="2"/>
              </a:rPr>
              <a:t> </a:t>
            </a:r>
            <a:r>
              <a:rPr lang="en-US" smtClean="0">
                <a:sym typeface="Wingdings" pitchFamily="2" charset="2"/>
              </a:rPr>
              <a:t>         3 tahun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mtClean="0">
                <a:sym typeface="Wingdings" pitchFamily="2" charset="2"/>
              </a:rPr>
              <a:t>NOTE: SETIAP ADA ASET BARU HARUS DILIST ULANG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Mencari laba rugi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1523999"/>
          </a:xfrm>
          <a:solidFill>
            <a:srgbClr val="FF0000"/>
          </a:solidFill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4400" b="1" dirty="0" smtClean="0"/>
              <a:t>PENDAPATAN-BIAYA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41148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Total Pendapatan pada pembukuan </a:t>
            </a:r>
          </a:p>
          <a:p>
            <a:endParaRPr lang="en-US" sz="2400" b="1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Total Biaya pada pembukuan 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Laba rugi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04071"/>
              </p:ext>
            </p:extLst>
          </p:nvPr>
        </p:nvGraphicFramePr>
        <p:xfrm>
          <a:off x="1371600" y="2438400"/>
          <a:ext cx="64008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Pendapatan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Biaya</a:t>
                      </a:r>
                      <a:endParaRPr lang="en-US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/>
                        <a:t>1.500.000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200.000</a:t>
                      </a:r>
                    </a:p>
                    <a:p>
                      <a:r>
                        <a:rPr lang="en-US" b="1" smtClean="0"/>
                        <a:t>100.000</a:t>
                      </a:r>
                    </a:p>
                    <a:p>
                      <a:r>
                        <a:rPr lang="en-US" b="1" smtClean="0"/>
                        <a:t>300.00</a:t>
                      </a:r>
                      <a:endParaRPr lang="en-US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/>
                        <a:t>Total        1.500.000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Total               600.000</a:t>
                      </a:r>
                      <a:endParaRPr lang="en-US" b="1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Laba = 900.000</a:t>
                      </a:r>
                      <a:endParaRPr lang="en-US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6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NERACA/ LAPORAN POSISI KEUANGAN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440400"/>
              </p:ext>
            </p:extLst>
          </p:nvPr>
        </p:nvGraphicFramePr>
        <p:xfrm>
          <a:off x="1371600" y="2133600"/>
          <a:ext cx="64008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ASET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HUTANG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Kas                                   xxx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Hutang Lancar                xxx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Piutang                             xxx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Hitang Lainnya               xxx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Perlengkapan</a:t>
                      </a:r>
                      <a:r>
                        <a:rPr lang="en-US" b="1" baseline="0" smtClean="0">
                          <a:solidFill>
                            <a:schemeClr val="tx1"/>
                          </a:solidFill>
                        </a:rPr>
                        <a:t>                   xxx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 Total Hutang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Peralatan                           xxx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MODAL/EQUITAS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Aset tetap lain                     xxx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Modal Sendiri                     xxx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Modal investor                    xxx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Laba ditahan                        xxx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Total Modal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rgbClr val="FF0000"/>
                          </a:solidFill>
                        </a:rPr>
                        <a:t>Total</a:t>
                      </a:r>
                      <a:r>
                        <a:rPr lang="en-US" b="1" baseline="0" smtClean="0">
                          <a:solidFill>
                            <a:srgbClr val="FF0000"/>
                          </a:solidFill>
                        </a:rPr>
                        <a:t> Aset                          1.000</a:t>
                      </a:r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rgbClr val="FF0000"/>
                          </a:solidFill>
                        </a:rPr>
                        <a:t>Total Hutang</a:t>
                      </a:r>
                      <a:r>
                        <a:rPr lang="en-US" b="1" baseline="0" smtClean="0">
                          <a:solidFill>
                            <a:srgbClr val="FF0000"/>
                          </a:solidFill>
                        </a:rPr>
                        <a:t> &amp; Modal    1.000</a:t>
                      </a:r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9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USAHA PEMBUATAN DONAT</a:t>
            </a:r>
            <a:r>
              <a:rPr lang="id-ID" sz="2000" dirty="0" smtClean="0"/>
              <a:t/>
            </a:r>
            <a:br>
              <a:rPr lang="id-ID" sz="2000" dirty="0" smtClean="0"/>
            </a:br>
            <a:endParaRPr lang="id-ID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228654"/>
              </p:ext>
            </p:extLst>
          </p:nvPr>
        </p:nvGraphicFramePr>
        <p:xfrm>
          <a:off x="971600" y="1772814"/>
          <a:ext cx="7200800" cy="37542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5656"/>
                <a:gridCol w="6375144"/>
              </a:tblGrid>
              <a:tr h="4401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TANGGAL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KEJADIAN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/>
                </a:tc>
              </a:tr>
              <a:tr h="2229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/11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Memberikan Modal berupa uang dari pemilik ke usaha yang dijalankan Rp 3.000.000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/>
                </a:tc>
              </a:tr>
              <a:tr h="2229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2/11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Membeli wajan Rp 500.000 pada Toko BERKAH tunai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/>
                </a:tc>
              </a:tr>
              <a:tr h="6688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3/11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Membeli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tepung</a:t>
                      </a:r>
                      <a:r>
                        <a:rPr lang="en-US" sz="1100" dirty="0">
                          <a:effectLst/>
                        </a:rPr>
                        <a:t> 3 kg </a:t>
                      </a:r>
                      <a:r>
                        <a:rPr lang="en-US" sz="1100" dirty="0" err="1">
                          <a:effectLst/>
                        </a:rPr>
                        <a:t>Rp</a:t>
                      </a:r>
                      <a:r>
                        <a:rPr lang="en-US" sz="1100" dirty="0">
                          <a:effectLst/>
                        </a:rPr>
                        <a:t> 30.000 </a:t>
                      </a:r>
                      <a:r>
                        <a:rPr lang="en-US" sz="1100" dirty="0" err="1">
                          <a:effectLst/>
                        </a:rPr>
                        <a:t>membeli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minyak</a:t>
                      </a:r>
                      <a:r>
                        <a:rPr lang="en-US" sz="1100" dirty="0">
                          <a:effectLst/>
                        </a:rPr>
                        <a:t> 2 kg </a:t>
                      </a:r>
                      <a:r>
                        <a:rPr lang="en-US" sz="1100" dirty="0" err="1">
                          <a:effectLst/>
                        </a:rPr>
                        <a:t>Rp</a:t>
                      </a:r>
                      <a:r>
                        <a:rPr lang="en-US" sz="1100" dirty="0">
                          <a:effectLst/>
                        </a:rPr>
                        <a:t> 30.000 </a:t>
                      </a:r>
                      <a:r>
                        <a:rPr lang="en-US" sz="1100" dirty="0" err="1">
                          <a:effectLst/>
                        </a:rPr>
                        <a:t>Margarin</a:t>
                      </a:r>
                      <a:r>
                        <a:rPr lang="en-US" sz="1100" dirty="0">
                          <a:effectLst/>
                        </a:rPr>
                        <a:t> 1 kg </a:t>
                      </a:r>
                      <a:r>
                        <a:rPr lang="en-US" sz="1100" dirty="0" err="1">
                          <a:effectLst/>
                        </a:rPr>
                        <a:t>Rp</a:t>
                      </a:r>
                      <a:r>
                        <a:rPr lang="en-US" sz="1100" dirty="0">
                          <a:effectLst/>
                        </a:rPr>
                        <a:t> 20.000, 1 pack </a:t>
                      </a:r>
                      <a:r>
                        <a:rPr lang="en-US" sz="1100" dirty="0" err="1">
                          <a:effectLst/>
                        </a:rPr>
                        <a:t>Fermipan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Rp</a:t>
                      </a:r>
                      <a:r>
                        <a:rPr lang="en-US" sz="1100" dirty="0">
                          <a:effectLst/>
                        </a:rPr>
                        <a:t> 20.000 </a:t>
                      </a:r>
                      <a:r>
                        <a:rPr lang="en-US" sz="1100" dirty="0" err="1">
                          <a:effectLst/>
                        </a:rPr>
                        <a:t>Telur</a:t>
                      </a:r>
                      <a:r>
                        <a:rPr lang="en-US" sz="1100" dirty="0">
                          <a:effectLst/>
                        </a:rPr>
                        <a:t> 2 kg </a:t>
                      </a:r>
                      <a:r>
                        <a:rPr lang="en-US" sz="1100" dirty="0" err="1">
                          <a:effectLst/>
                        </a:rPr>
                        <a:t>Rp</a:t>
                      </a:r>
                      <a:r>
                        <a:rPr lang="en-US" sz="1100" dirty="0">
                          <a:effectLst/>
                        </a:rPr>
                        <a:t> 40.000, </a:t>
                      </a:r>
                      <a:r>
                        <a:rPr lang="en-US" sz="1100" dirty="0" err="1">
                          <a:effectLst/>
                        </a:rPr>
                        <a:t>kentang</a:t>
                      </a:r>
                      <a:r>
                        <a:rPr lang="en-US" sz="1100" dirty="0">
                          <a:effectLst/>
                        </a:rPr>
                        <a:t> 2 kg </a:t>
                      </a:r>
                      <a:r>
                        <a:rPr lang="en-US" sz="1100" dirty="0" err="1">
                          <a:effectLst/>
                        </a:rPr>
                        <a:t>Rp</a:t>
                      </a:r>
                      <a:r>
                        <a:rPr lang="en-US" sz="1100" dirty="0">
                          <a:effectLst/>
                        </a:rPr>
                        <a:t> 30.000 Total </a:t>
                      </a:r>
                      <a:r>
                        <a:rPr lang="en-US" sz="1100" dirty="0" err="1">
                          <a:effectLst/>
                        </a:rPr>
                        <a:t>Belanja</a:t>
                      </a:r>
                      <a:r>
                        <a:rPr lang="en-US" sz="1100" dirty="0">
                          <a:effectLst/>
                        </a:rPr>
                        <a:t> 170.000 </a:t>
                      </a:r>
                      <a:r>
                        <a:rPr lang="en-US" sz="1100" dirty="0" err="1">
                          <a:effectLst/>
                        </a:rPr>
                        <a:t>secara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tunai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/>
                </a:tc>
              </a:tr>
              <a:tr h="2229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4/5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Penjualan donat Rp 500.000 tunai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/>
                </a:tc>
              </a:tr>
              <a:tr h="1663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5/5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Pesanan Donat dari Bu Ambar Rp 400.000 untuk hari ini tapi dibayar tanggal 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/>
                </a:tc>
              </a:tr>
              <a:tr h="4459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6/11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Membeli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plastik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untuk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bungkus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donat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Rp</a:t>
                      </a:r>
                      <a:r>
                        <a:rPr lang="en-US" sz="1100" dirty="0">
                          <a:effectLst/>
                        </a:rPr>
                        <a:t> 20.000,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Membeli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Coklat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Rp</a:t>
                      </a:r>
                      <a:r>
                        <a:rPr lang="en-US" sz="1100" dirty="0">
                          <a:effectLst/>
                        </a:rPr>
                        <a:t> 30.000, </a:t>
                      </a:r>
                      <a:r>
                        <a:rPr lang="en-US" sz="1100" dirty="0" err="1">
                          <a:effectLst/>
                        </a:rPr>
                        <a:t>Keju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Rp</a:t>
                      </a:r>
                      <a:r>
                        <a:rPr lang="en-US" sz="1100" dirty="0">
                          <a:effectLst/>
                        </a:rPr>
                        <a:t> 40.000 </a:t>
                      </a:r>
                      <a:r>
                        <a:rPr lang="en-US" sz="1100" dirty="0" err="1">
                          <a:effectLst/>
                        </a:rPr>
                        <a:t>secara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kredit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Toko</a:t>
                      </a:r>
                      <a:r>
                        <a:rPr lang="en-US" sz="1100" dirty="0">
                          <a:effectLst/>
                        </a:rPr>
                        <a:t> Elisa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/>
                </a:tc>
              </a:tr>
              <a:tr h="2229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10/11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Menerima pembayaran dari bu Ambar Rp 400.000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/>
                </a:tc>
              </a:tr>
              <a:tr h="2229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15/11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Membayar Hutang ke Toko Elisa transaksi tanggal 6/11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/>
                </a:tc>
              </a:tr>
              <a:tr h="2229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20/11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Pendapatan penjualan donat Rp 1.000.000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/>
                </a:tc>
              </a:tr>
              <a:tr h="2229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21/11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Membeli gas Rp 150.000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/>
                </a:tc>
              </a:tr>
              <a:tr h="2229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25/11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Membeli kompor Rp 500.000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/>
                </a:tc>
              </a:tr>
              <a:tr h="2229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30/11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Membayar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gaji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pegawai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sebesar</a:t>
                      </a:r>
                      <a:r>
                        <a:rPr lang="en-US" sz="1100" dirty="0">
                          <a:effectLst/>
                        </a:rPr>
                        <a:t> Rp500.000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67" marR="6776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Persediaan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err="1" smtClean="0"/>
              <a:t>Tepung</a:t>
            </a:r>
            <a:r>
              <a:rPr lang="en-US" dirty="0" smtClean="0"/>
              <a:t> </a:t>
            </a:r>
            <a:r>
              <a:rPr lang="en-US" dirty="0" err="1" smtClean="0"/>
              <a:t>sisa</a:t>
            </a:r>
            <a:r>
              <a:rPr lang="en-US" dirty="0" smtClean="0"/>
              <a:t>   100 gr =</a:t>
            </a:r>
            <a:r>
              <a:rPr lang="en-US" dirty="0" err="1" smtClean="0"/>
              <a:t>Rp</a:t>
            </a:r>
            <a:r>
              <a:rPr lang="en-US" dirty="0" smtClean="0"/>
              <a:t> 1.000</a:t>
            </a:r>
          </a:p>
          <a:p>
            <a:pPr indent="0">
              <a:buNone/>
            </a:pPr>
            <a:r>
              <a:rPr lang="en-US" dirty="0" err="1" smtClean="0"/>
              <a:t>Minyak</a:t>
            </a:r>
            <a:r>
              <a:rPr lang="en-US" dirty="0" smtClean="0"/>
              <a:t> 100ml = </a:t>
            </a:r>
            <a:r>
              <a:rPr lang="en-US" dirty="0" err="1" smtClean="0"/>
              <a:t>Rp</a:t>
            </a:r>
            <a:r>
              <a:rPr lang="en-US" dirty="0" smtClean="0"/>
              <a:t> 1.500</a:t>
            </a:r>
          </a:p>
          <a:p>
            <a:pPr indent="0">
              <a:buNone/>
            </a:pPr>
            <a:r>
              <a:rPr lang="en-US" dirty="0" smtClean="0"/>
              <a:t>Yang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habis</a:t>
            </a:r>
            <a:endParaRPr lang="en-US" dirty="0" smtClean="0"/>
          </a:p>
          <a:p>
            <a:pPr indent="0">
              <a:buNone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smtClean="0"/>
              <a:t>= 410.000-2.500=407.500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PENYUSUTAN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Wajan</a:t>
            </a:r>
            <a:r>
              <a:rPr lang="en-US" dirty="0" smtClean="0"/>
              <a:t> </a:t>
            </a:r>
            <a:r>
              <a:rPr lang="en-US" dirty="0" err="1" smtClean="0"/>
              <a:t>disusutkan</a:t>
            </a:r>
            <a:r>
              <a:rPr lang="en-US" dirty="0" smtClean="0"/>
              <a:t> 4 </a:t>
            </a:r>
            <a:r>
              <a:rPr lang="en-US" dirty="0" err="1" smtClean="0"/>
              <a:t>tahun</a:t>
            </a:r>
            <a:endParaRPr lang="en-US" dirty="0" smtClean="0"/>
          </a:p>
          <a:p>
            <a:r>
              <a:rPr lang="en-US" dirty="0" err="1" smtClean="0"/>
              <a:t>Kompor</a:t>
            </a:r>
            <a:r>
              <a:rPr lang="en-US" dirty="0" smtClean="0"/>
              <a:t> </a:t>
            </a:r>
            <a:r>
              <a:rPr lang="en-US" dirty="0" err="1" smtClean="0"/>
              <a:t>disusutkan</a:t>
            </a:r>
            <a:r>
              <a:rPr lang="en-US" dirty="0" smtClean="0"/>
              <a:t> 4 </a:t>
            </a:r>
            <a:r>
              <a:rPr lang="en-US" dirty="0" err="1" smtClean="0"/>
              <a:t>tahun</a:t>
            </a:r>
            <a:endParaRPr lang="en-US" dirty="0" smtClean="0"/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DATA ANGKA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63407796"/>
              </p:ext>
            </p:extLst>
          </p:nvPr>
        </p:nvGraphicFramePr>
        <p:xfrm>
          <a:off x="847858" y="719669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/>
          <p:nvPr/>
        </p:nvSpPr>
        <p:spPr>
          <a:xfrm>
            <a:off x="6529590" y="1918955"/>
            <a:ext cx="608527" cy="4250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408572" y="1674254"/>
            <a:ext cx="1735428" cy="2781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Kemana</a:t>
            </a:r>
            <a:r>
              <a:rPr lang="en-ID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ID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Sisanya</a:t>
            </a:r>
            <a:r>
              <a:rPr lang="en-ID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7859" y="3696237"/>
            <a:ext cx="2416937" cy="6697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400" dirty="0">
                <a:solidFill>
                  <a:prstClr val="white"/>
                </a:solidFill>
              </a:rPr>
              <a:t>TAPI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1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smtClean="0"/>
              <a:t>PENYEBAB UMKM TIDAK MAJU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2438400"/>
            <a:ext cx="5072098" cy="304800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ID" sz="2800" b="1" dirty="0" err="1" smtClean="0"/>
              <a:t>Menurut</a:t>
            </a:r>
            <a:r>
              <a:rPr lang="en-ID" sz="2800" b="1" dirty="0" smtClean="0"/>
              <a:t> Dr </a:t>
            </a:r>
            <a:r>
              <a:rPr lang="en-ID" sz="2800" b="1" dirty="0" err="1" smtClean="0"/>
              <a:t>Nining</a:t>
            </a:r>
            <a:r>
              <a:rPr lang="en-ID" sz="2800" b="1" dirty="0" smtClean="0"/>
              <a:t> I </a:t>
            </a:r>
            <a:r>
              <a:rPr lang="en-ID" sz="2800" b="1" dirty="0" err="1" smtClean="0"/>
              <a:t>Soesilo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pendiri</a:t>
            </a:r>
            <a:r>
              <a:rPr lang="en-ID" sz="2800" b="1" dirty="0" smtClean="0"/>
              <a:t> UKM </a:t>
            </a:r>
            <a:r>
              <a:rPr lang="en-ID" sz="2800" b="1" dirty="0" err="1" smtClean="0"/>
              <a:t>Center</a:t>
            </a:r>
            <a:r>
              <a:rPr lang="en-ID" sz="2800" b="1" dirty="0" smtClean="0"/>
              <a:t> UI:</a:t>
            </a:r>
          </a:p>
          <a:p>
            <a:pPr>
              <a:buNone/>
            </a:pPr>
            <a:endParaRPr lang="en-ID" sz="3600" dirty="0" smtClean="0"/>
          </a:p>
          <a:p>
            <a:r>
              <a:rPr lang="en-ID" sz="3600" dirty="0" smtClean="0"/>
              <a:t>1. </a:t>
            </a:r>
            <a:r>
              <a:rPr lang="en-ID" sz="3600" dirty="0" err="1" smtClean="0"/>
              <a:t>Tidak</a:t>
            </a:r>
            <a:r>
              <a:rPr lang="en-ID" sz="3600" dirty="0" smtClean="0"/>
              <a:t> Ada </a:t>
            </a:r>
            <a:r>
              <a:rPr lang="en-ID" sz="3600" dirty="0" err="1" smtClean="0"/>
              <a:t>Visi</a:t>
            </a:r>
            <a:r>
              <a:rPr lang="en-ID" sz="3600" dirty="0" smtClean="0"/>
              <a:t> </a:t>
            </a:r>
            <a:r>
              <a:rPr lang="en-ID" sz="3600" dirty="0" err="1" smtClean="0"/>
              <a:t>Misi</a:t>
            </a:r>
            <a:r>
              <a:rPr lang="en-ID" sz="3600" dirty="0" smtClean="0"/>
              <a:t> yang </a:t>
            </a:r>
            <a:r>
              <a:rPr lang="en-ID" sz="3600" dirty="0" err="1" smtClean="0"/>
              <a:t>Kuat</a:t>
            </a:r>
            <a:endParaRPr lang="en-ID" sz="3600" dirty="0" smtClean="0"/>
          </a:p>
          <a:p>
            <a:r>
              <a:rPr lang="en-ID" sz="3600" dirty="0" smtClean="0"/>
              <a:t>2. </a:t>
            </a:r>
            <a:r>
              <a:rPr lang="en-ID" sz="3600" dirty="0" err="1" smtClean="0">
                <a:solidFill>
                  <a:srgbClr val="FF0000"/>
                </a:solidFill>
              </a:rPr>
              <a:t>Tidak</a:t>
            </a:r>
            <a:r>
              <a:rPr lang="en-ID" sz="3600" dirty="0" smtClean="0">
                <a:solidFill>
                  <a:srgbClr val="FF0000"/>
                </a:solidFill>
              </a:rPr>
              <a:t> Ada </a:t>
            </a:r>
            <a:r>
              <a:rPr lang="en-ID" sz="3600" dirty="0" err="1" smtClean="0">
                <a:solidFill>
                  <a:srgbClr val="FF0000"/>
                </a:solidFill>
              </a:rPr>
              <a:t>pencatatan</a:t>
            </a:r>
            <a:r>
              <a:rPr lang="en-ID" sz="3600" dirty="0" smtClean="0">
                <a:solidFill>
                  <a:srgbClr val="FF0000"/>
                </a:solidFill>
              </a:rPr>
              <a:t> yang </a:t>
            </a:r>
            <a:r>
              <a:rPr lang="en-ID" sz="3600" dirty="0" err="1" smtClean="0">
                <a:solidFill>
                  <a:srgbClr val="FF0000"/>
                </a:solidFill>
              </a:rPr>
              <a:t>Baik</a:t>
            </a:r>
            <a:endParaRPr lang="en-ID" sz="3600" dirty="0" smtClean="0">
              <a:solidFill>
                <a:srgbClr val="FF0000"/>
              </a:solidFill>
            </a:endParaRPr>
          </a:p>
          <a:p>
            <a:r>
              <a:rPr lang="en-ID" sz="3600" dirty="0" smtClean="0"/>
              <a:t>3. </a:t>
            </a:r>
            <a:r>
              <a:rPr lang="en-ID" sz="3600" dirty="0" err="1" smtClean="0"/>
              <a:t>Sulitnya</a:t>
            </a:r>
            <a:r>
              <a:rPr lang="en-ID" sz="3600" dirty="0" smtClean="0"/>
              <a:t> </a:t>
            </a:r>
            <a:r>
              <a:rPr lang="en-ID" sz="3600" dirty="0" err="1" smtClean="0"/>
              <a:t>akses</a:t>
            </a:r>
            <a:r>
              <a:rPr lang="en-ID" sz="3600" dirty="0" smtClean="0"/>
              <a:t> </a:t>
            </a:r>
            <a:r>
              <a:rPr lang="en-ID" sz="3600" dirty="0" err="1" smtClean="0"/>
              <a:t>permodalan</a:t>
            </a:r>
            <a:endParaRPr lang="en-ID" sz="3600" dirty="0"/>
          </a:p>
          <a:p>
            <a:r>
              <a:rPr lang="en-ID" sz="3600" dirty="0" smtClean="0"/>
              <a:t>4. </a:t>
            </a:r>
            <a:r>
              <a:rPr lang="en-ID" sz="3600" dirty="0" err="1" smtClean="0">
                <a:solidFill>
                  <a:srgbClr val="C00000"/>
                </a:solidFill>
              </a:rPr>
              <a:t>Adopsi</a:t>
            </a:r>
            <a:r>
              <a:rPr lang="en-ID" sz="3600" dirty="0" smtClean="0">
                <a:solidFill>
                  <a:srgbClr val="C00000"/>
                </a:solidFill>
              </a:rPr>
              <a:t> </a:t>
            </a:r>
            <a:r>
              <a:rPr lang="en-ID" sz="3600" dirty="0" err="1" smtClean="0">
                <a:solidFill>
                  <a:srgbClr val="C00000"/>
                </a:solidFill>
              </a:rPr>
              <a:t>teknologi</a:t>
            </a:r>
            <a:r>
              <a:rPr lang="en-ID" sz="3600" dirty="0" smtClean="0">
                <a:solidFill>
                  <a:srgbClr val="C00000"/>
                </a:solidFill>
              </a:rPr>
              <a:t> </a:t>
            </a:r>
            <a:r>
              <a:rPr lang="en-ID" sz="3600" dirty="0" err="1" smtClean="0">
                <a:solidFill>
                  <a:srgbClr val="C00000"/>
                </a:solidFill>
              </a:rPr>
              <a:t>masih</a:t>
            </a:r>
            <a:r>
              <a:rPr lang="en-ID" sz="3600" dirty="0" smtClean="0">
                <a:solidFill>
                  <a:srgbClr val="C00000"/>
                </a:solidFill>
              </a:rPr>
              <a:t> </a:t>
            </a:r>
            <a:r>
              <a:rPr lang="en-ID" sz="3600" dirty="0" err="1" smtClean="0">
                <a:solidFill>
                  <a:srgbClr val="C00000"/>
                </a:solidFill>
              </a:rPr>
              <a:t>rendah</a:t>
            </a:r>
            <a:endParaRPr lang="en-ID" sz="3600" dirty="0" smtClean="0">
              <a:solidFill>
                <a:srgbClr val="C00000"/>
              </a:solidFill>
            </a:endParaRPr>
          </a:p>
        </p:txBody>
      </p:sp>
      <p:pic>
        <p:nvPicPr>
          <p:cNvPr id="12290" name="Picture 2" descr="umk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714620"/>
            <a:ext cx="2786082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19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0" y="1214422"/>
            <a:ext cx="2819399" cy="59944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PENTINGNYA MEMBEDAKAN ENITITAS PRIBADI DAN USAHA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928802"/>
            <a:ext cx="3571899" cy="2905760"/>
          </a:xfrm>
        </p:spPr>
        <p:txBody>
          <a:bodyPr>
            <a:no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id-ID" sz="2000" dirty="0" smtClean="0"/>
              <a:t>Mengkontrol keuangan usaha dan </a:t>
            </a:r>
            <a:r>
              <a:rPr lang="en-US" sz="2000" dirty="0" err="1" smtClean="0"/>
              <a:t>pribadi</a:t>
            </a:r>
            <a:endParaRPr lang="id-ID" sz="2000" dirty="0" smtClean="0"/>
          </a:p>
          <a:p>
            <a:pPr marL="342900" indent="-342900" algn="l">
              <a:buFont typeface="+mj-lt"/>
              <a:buAutoNum type="arabicPeriod"/>
            </a:pPr>
            <a:r>
              <a:rPr lang="id-ID" sz="2000" dirty="0" smtClean="0"/>
              <a:t>Mencatat keuangan usaha dengan baik</a:t>
            </a:r>
          </a:p>
          <a:p>
            <a:pPr marL="342900" indent="-342900" algn="l">
              <a:buFont typeface="+mj-lt"/>
              <a:buAutoNum type="arabicPeriod"/>
            </a:pPr>
            <a:r>
              <a:rPr lang="id-ID" sz="2000" dirty="0" smtClean="0"/>
              <a:t>Berlakunya transaksi ekonomi antara dua entitas tersebut</a:t>
            </a:r>
          </a:p>
          <a:p>
            <a:pPr marL="342900" indent="-342900" algn="l">
              <a:buFont typeface="+mj-lt"/>
              <a:buAutoNum type="arabicPeriod"/>
            </a:pPr>
            <a:r>
              <a:rPr lang="id-ID" sz="2000" dirty="0" smtClean="0"/>
              <a:t>Merencanakan keuangan ke depan lebih baik</a:t>
            </a:r>
            <a:endParaRPr lang="id-ID" sz="2000" dirty="0"/>
          </a:p>
        </p:txBody>
      </p:sp>
      <p:pic>
        <p:nvPicPr>
          <p:cNvPr id="5" name="Content Placeholder 4" descr="gambar uang banyak, foto tumpukan uang banyak banget, meme uang lucu gokil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300039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APAKAH ITU AKUNTANSI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400800" cy="3048001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US" sz="2000" b="1" dirty="0" smtClean="0">
                <a:latin typeface="Arial Narrow" pitchFamily="34" charset="0"/>
              </a:rPr>
              <a:t>AKUNTANSI </a:t>
            </a:r>
            <a:r>
              <a:rPr lang="en-US" sz="2000" b="1" dirty="0" err="1" smtClean="0">
                <a:latin typeface="Arial Narrow" pitchFamily="34" charset="0"/>
              </a:rPr>
              <a:t>adalah</a:t>
            </a:r>
            <a:r>
              <a:rPr lang="en-US" sz="2000" b="1" dirty="0" smtClean="0">
                <a:latin typeface="Arial Narrow" pitchFamily="34" charset="0"/>
              </a:rPr>
              <a:t>: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2000" b="1" dirty="0" err="1" smtClean="0">
                <a:latin typeface="Arial Narrow" pitchFamily="34" charset="0"/>
              </a:rPr>
              <a:t>Proses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mengidentifikasi</a:t>
            </a:r>
            <a:r>
              <a:rPr lang="id-ID" sz="2000" b="1" dirty="0" smtClean="0">
                <a:latin typeface="Arial Narrow" pitchFamily="34" charset="0"/>
              </a:rPr>
              <a:t> transaksi ekonomi/tidak</a:t>
            </a:r>
            <a:endParaRPr lang="en-US" sz="2000" b="1" dirty="0" smtClean="0">
              <a:latin typeface="Arial Narrow" pitchFamily="34" charset="0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2000" b="1" dirty="0" err="1" smtClean="0">
                <a:latin typeface="Arial Narrow" pitchFamily="34" charset="0"/>
              </a:rPr>
              <a:t>Mengelompokkan</a:t>
            </a:r>
            <a:endParaRPr lang="en-US" sz="2000" b="1" dirty="0" smtClean="0">
              <a:latin typeface="Arial Narrow" pitchFamily="34" charset="0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2000" b="1" dirty="0" err="1" smtClean="0">
                <a:latin typeface="Arial Narrow" pitchFamily="34" charset="0"/>
              </a:rPr>
              <a:t>Mencatat</a:t>
            </a:r>
            <a:endParaRPr lang="en-US" sz="2000" b="1" dirty="0" smtClean="0">
              <a:latin typeface="Arial Narrow" pitchFamily="34" charset="0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2000" b="1" dirty="0" err="1" smtClean="0">
                <a:latin typeface="Arial Narrow" pitchFamily="34" charset="0"/>
              </a:rPr>
              <a:t>Mengkomunikasikan</a:t>
            </a:r>
            <a:endParaRPr lang="en-US" sz="2000" b="1" dirty="0" smtClean="0">
              <a:latin typeface="Arial Narrow" pitchFamily="34" charset="0"/>
            </a:endParaRPr>
          </a:p>
          <a:p>
            <a:pPr indent="0">
              <a:lnSpc>
                <a:spcPct val="100000"/>
              </a:lnSpc>
              <a:buNone/>
            </a:pPr>
            <a:r>
              <a:rPr lang="en-US" sz="2000" b="1" dirty="0" err="1" smtClean="0">
                <a:latin typeface="Arial Narrow" pitchFamily="34" charset="0"/>
              </a:rPr>
              <a:t>Kondisi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keuangan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suatu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usaha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untuk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kepentingan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interna</a:t>
            </a:r>
            <a:r>
              <a:rPr lang="id-ID" sz="2000" b="1" dirty="0" smtClean="0">
                <a:latin typeface="Arial Narrow" pitchFamily="34" charset="0"/>
              </a:rPr>
              <a:t>l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maupun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eksaternal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untuk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mengambil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keputusan</a:t>
            </a:r>
            <a:r>
              <a:rPr lang="en-US" sz="2000" b="1" dirty="0" smtClean="0">
                <a:latin typeface="Arial Narrow" pitchFamily="34" charset="0"/>
              </a:rPr>
              <a:t>.</a:t>
            </a:r>
            <a:endParaRPr lang="en-US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9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TUJUAN AKUNTANSI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sz="2400" b="1" smtClean="0"/>
              <a:t>Membuat Laporan keuangan:</a:t>
            </a:r>
          </a:p>
          <a:p>
            <a:r>
              <a:rPr lang="en-US" sz="2400" b="1" smtClean="0"/>
              <a:t>Laba rugi</a:t>
            </a:r>
          </a:p>
          <a:p>
            <a:r>
              <a:rPr lang="en-US" sz="2400" b="1" smtClean="0"/>
              <a:t>Neraca/ laporan posisi keuangan</a:t>
            </a:r>
          </a:p>
          <a:p>
            <a:pPr indent="0">
              <a:buNone/>
            </a:pPr>
            <a:r>
              <a:rPr lang="en-US" sz="2400" b="1" smtClean="0"/>
              <a:t>Untuk kepentingan internal dan eksaternal  untuk membuat keputusan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75873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222" y="1182988"/>
            <a:ext cx="6400800" cy="685800"/>
          </a:xfrm>
        </p:spPr>
        <p:txBody>
          <a:bodyPr/>
          <a:lstStyle/>
          <a:p>
            <a:r>
              <a:rPr lang="en-US" smtClean="0"/>
              <a:t>PERSAMAAN AKUNTANSI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588297"/>
              </p:ext>
            </p:extLst>
          </p:nvPr>
        </p:nvGraphicFramePr>
        <p:xfrm>
          <a:off x="1214414" y="2428868"/>
          <a:ext cx="6829428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qual 4"/>
          <p:cNvSpPr/>
          <p:nvPr/>
        </p:nvSpPr>
        <p:spPr>
          <a:xfrm>
            <a:off x="3429000" y="3276600"/>
            <a:ext cx="304800" cy="533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2500306"/>
            <a:ext cx="2071702" cy="369332"/>
          </a:xfrm>
          <a:prstGeom prst="rect">
            <a:avLst/>
          </a:prstGeom>
          <a:solidFill>
            <a:srgbClr val="B7B0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ASSET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4071934" y="2500306"/>
            <a:ext cx="2071702" cy="369332"/>
          </a:xfrm>
          <a:prstGeom prst="rect">
            <a:avLst/>
          </a:prstGeom>
          <a:solidFill>
            <a:srgbClr val="B7B0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HUTANG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6143636" y="2500306"/>
            <a:ext cx="1928826" cy="369332"/>
          </a:xfrm>
          <a:prstGeom prst="rect">
            <a:avLst/>
          </a:prstGeom>
          <a:solidFill>
            <a:srgbClr val="B7B0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MODAL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7206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Modal (LABA DITAHAN)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499724"/>
              </p:ext>
            </p:extLst>
          </p:nvPr>
        </p:nvGraphicFramePr>
        <p:xfrm>
          <a:off x="1371600" y="2438400"/>
          <a:ext cx="6400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08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95400"/>
            <a:ext cx="67818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MENCATAT MENGGUNAKAN PERSAMAAN AKUNTANSI</a:t>
            </a: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02190"/>
              </p:ext>
            </p:extLst>
          </p:nvPr>
        </p:nvGraphicFramePr>
        <p:xfrm>
          <a:off x="228600" y="2362200"/>
          <a:ext cx="8686799" cy="3404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299"/>
                <a:gridCol w="546100"/>
                <a:gridCol w="609600"/>
                <a:gridCol w="609600"/>
                <a:gridCol w="863600"/>
                <a:gridCol w="317501"/>
                <a:gridCol w="914400"/>
                <a:gridCol w="977901"/>
                <a:gridCol w="825499"/>
                <a:gridCol w="927099"/>
                <a:gridCol w="624838"/>
                <a:gridCol w="487681"/>
                <a:gridCol w="487681"/>
              </a:tblGrid>
              <a:tr h="19457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ASSET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HUTANG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MODAL/EQUITAS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36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Kas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Piutang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d-ID" sz="1400" b="1" u="none" strike="noStrike" dirty="0" smtClean="0">
                          <a:effectLst/>
                        </a:rPr>
                        <a:t>Persediaan/ </a:t>
                      </a:r>
                      <a:r>
                        <a:rPr lang="en-US" sz="1400" b="1" u="none" strike="noStrike" dirty="0" err="1" smtClean="0">
                          <a:effectLst/>
                        </a:rPr>
                        <a:t>Perlengkapan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Peralatan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Aset tetap lain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"=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Hutang Dagang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Hutang Lain-lain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Modal Sendiri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Modal Investor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Laba ditahan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Pendapatan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Biaya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Deviden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</a:tr>
              <a:tr h="1641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</a:tr>
              <a:tr h="1641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</a:tr>
              <a:tr h="1641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</a:tr>
              <a:tr h="1641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</a:tr>
              <a:tr h="1641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</a:tr>
              <a:tr h="1641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</a:tr>
              <a:tr h="1641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</a:tr>
              <a:tr h="1641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</a:tr>
              <a:tr h="1641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</a:tr>
              <a:tr h="1641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</a:tr>
              <a:tr h="1641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</a:tr>
              <a:tr h="1641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</a:tr>
              <a:tr h="1641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</a:tr>
              <a:tr h="1641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6" marR="4696" marT="4696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0591800" y="1295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5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1111</TotalTime>
  <Words>532</Words>
  <Application>Microsoft Office PowerPoint</Application>
  <PresentationFormat>On-screen Show (4:3)</PresentationFormat>
  <Paragraphs>341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Couture</vt:lpstr>
      <vt:lpstr>AKUNTANSI sederhana umkm SMK INOVASI MUHAMMADIYAH 4 CILEUNGSI</vt:lpstr>
      <vt:lpstr>DATA ANGKA</vt:lpstr>
      <vt:lpstr>PENYEBAB UMKM TIDAK MAJU</vt:lpstr>
      <vt:lpstr>PENTINGNYA MEMBEDAKAN ENITITAS PRIBADI DAN USAHA</vt:lpstr>
      <vt:lpstr>APAKAH ITU AKUNTANSI</vt:lpstr>
      <vt:lpstr>TUJUAN AKUNTANSI</vt:lpstr>
      <vt:lpstr>PERSAMAAN AKUNTANSI</vt:lpstr>
      <vt:lpstr>Modal (LABA DITAHAN)</vt:lpstr>
      <vt:lpstr>MENCATAT MENGGUNAKAN PERSAMAAN AKUNTANSI</vt:lpstr>
      <vt:lpstr>Menilai persediaan dan  biaya penyusutan</vt:lpstr>
      <vt:lpstr>Mencari laba rugi</vt:lpstr>
      <vt:lpstr>Laba rugi</vt:lpstr>
      <vt:lpstr>NERACA/ LAPORAN POSISI KEUANGAN</vt:lpstr>
      <vt:lpstr>USAHA PEMBUATAN DONAT </vt:lpstr>
      <vt:lpstr>Persediaan</vt:lpstr>
      <vt:lpstr>PENYUSUTAN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AKUNTANSI sederhana umkm</dc:title>
  <dc:creator>ismail - [2010]</dc:creator>
  <cp:lastModifiedBy>ismail - [2010]</cp:lastModifiedBy>
  <cp:revision>34</cp:revision>
  <cp:lastPrinted>2022-07-30T18:08:19Z</cp:lastPrinted>
  <dcterms:created xsi:type="dcterms:W3CDTF">2018-10-21T09:10:49Z</dcterms:created>
  <dcterms:modified xsi:type="dcterms:W3CDTF">2023-04-03T03:39:19Z</dcterms:modified>
</cp:coreProperties>
</file>