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  <p:sldMasterId id="2147483695" r:id="rId6"/>
    <p:sldMasterId id="2147483709" r:id="rId7"/>
  </p:sldMasterIdLst>
  <p:notesMasterIdLst>
    <p:notesMasterId r:id="rId28"/>
  </p:notesMasterIdLst>
  <p:handoutMasterIdLst>
    <p:handoutMasterId r:id="rId29"/>
  </p:handoutMasterIdLst>
  <p:sldIdLst>
    <p:sldId id="284" r:id="rId8"/>
    <p:sldId id="296" r:id="rId9"/>
    <p:sldId id="290" r:id="rId10"/>
    <p:sldId id="297" r:id="rId11"/>
    <p:sldId id="311" r:id="rId12"/>
    <p:sldId id="304" r:id="rId13"/>
    <p:sldId id="256" r:id="rId14"/>
    <p:sldId id="332" r:id="rId15"/>
    <p:sldId id="337" r:id="rId16"/>
    <p:sldId id="334" r:id="rId17"/>
    <p:sldId id="285" r:id="rId18"/>
    <p:sldId id="286" r:id="rId19"/>
    <p:sldId id="338" r:id="rId20"/>
    <p:sldId id="287" r:id="rId21"/>
    <p:sldId id="283" r:id="rId22"/>
    <p:sldId id="389" r:id="rId23"/>
    <p:sldId id="375" r:id="rId24"/>
    <p:sldId id="390" r:id="rId25"/>
    <p:sldId id="299" r:id="rId26"/>
    <p:sldId id="314" r:id="rId27"/>
  </p:sldIdLst>
  <p:sldSz cx="12192000" cy="6858000"/>
  <p:notesSz cx="6877050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7" autoAdjust="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0DD51EFA-6533-45C3-8394-23FFC04F750D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5404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0A9E2DD4-2E30-4434-A427-2EC50491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B7B4C180-10CF-422C-B717-65F1B78C7EB7}" type="datetimeFigureOut">
              <a:rPr lang="en-US" noProof="0" smtClean="0"/>
              <a:t>1/4/2023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51" tIns="48225" rIns="96451" bIns="48225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705" y="4813866"/>
            <a:ext cx="5501640" cy="3938617"/>
          </a:xfrm>
          <a:prstGeom prst="rect">
            <a:avLst/>
          </a:prstGeom>
        </p:spPr>
        <p:txBody>
          <a:bodyPr vert="horz" lIns="96451" tIns="48225" rIns="96451" bIns="48225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5404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168375C1-7C5C-42A2-80F2-05631BB3764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548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057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813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anchor="ctr"/>
          <a:lstStyle>
            <a:lvl1pPr marL="0" indent="0" algn="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770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0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0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4104437" cy="735749"/>
          </a:xfrm>
        </p:spPr>
        <p:txBody>
          <a:bodyPr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36FA5D-088F-4BDE-ABD2-A640A8610900}"/>
              </a:ext>
            </a:extLst>
          </p:cNvPr>
          <p:cNvCxnSpPr/>
          <p:nvPr userDrawn="1"/>
        </p:nvCxnSpPr>
        <p:spPr>
          <a:xfrm>
            <a:off x="6096000" y="1319756"/>
            <a:ext cx="0" cy="4610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24806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6046600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</p:spTree>
    <p:extLst>
      <p:ext uri="{BB962C8B-B14F-4D97-AF65-F5344CB8AC3E}">
        <p14:creationId xmlns:p14="http://schemas.microsoft.com/office/powerpoint/2010/main" val="96692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210852"/>
            <a:ext cx="5472000" cy="38684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2210852"/>
            <a:ext cx="5472000" cy="38684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654025"/>
            <a:ext cx="54720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700" y="1654025"/>
            <a:ext cx="54593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52911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3894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anchor="b"/>
          <a:lstStyle>
            <a:lvl1pPr algn="l">
              <a:defRPr sz="36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6" y="4962525"/>
            <a:ext cx="35717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3426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92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023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/>
            <a:r>
              <a:rPr lang="en-US" noProof="0"/>
              <a:t>Email or Social Media Handle</a:t>
            </a:r>
          </a:p>
        </p:txBody>
      </p:sp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of a cell phone&#10;&#10;Description generated with high confidence">
            <a:extLst>
              <a:ext uri="{FF2B5EF4-FFF2-40B4-BE49-F238E27FC236}">
                <a16:creationId xmlns:a16="http://schemas.microsoft.com/office/drawing/2014/main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7" y="915497"/>
            <a:ext cx="4666142" cy="4684105"/>
          </a:xfrm>
          <a:prstGeom prst="rect">
            <a:avLst/>
          </a:prstGeom>
        </p:spPr>
      </p:pic>
      <p:pic>
        <p:nvPicPr>
          <p:cNvPr id="9" name="Picture 8" descr="Screen of a cell phone&#10;&#10;Description generated with high confidence">
            <a:extLst>
              <a:ext uri="{FF2B5EF4-FFF2-40B4-BE49-F238E27FC236}">
                <a16:creationId xmlns:a16="http://schemas.microsoft.com/office/drawing/2014/main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29" y="915497"/>
            <a:ext cx="4666142" cy="4684105"/>
          </a:xfrm>
          <a:prstGeom prst="rect">
            <a:avLst/>
          </a:prstGeom>
        </p:spPr>
      </p:pic>
      <p:pic>
        <p:nvPicPr>
          <p:cNvPr id="10" name="Picture 9" descr="Screen of a cell phone&#10;&#10;Description generated with high confidence">
            <a:extLst>
              <a:ext uri="{FF2B5EF4-FFF2-40B4-BE49-F238E27FC236}">
                <a16:creationId xmlns:a16="http://schemas.microsoft.com/office/drawing/2014/main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51" y="915497"/>
            <a:ext cx="4666142" cy="4684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505" y="5752808"/>
            <a:ext cx="1980000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5505" y="5291099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177148" y="5752808"/>
            <a:ext cx="1980000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7148" y="5291099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699878" y="5752808"/>
            <a:ext cx="1980000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9878" y="5291099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4EB921-BD58-4C2E-BDD5-FC8D262982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51679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B44DE3-C599-4EA7-BFDA-4E39AE89FC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81301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10923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36271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310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186834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2" y="457200"/>
            <a:ext cx="5501126" cy="5411787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4181" y="457201"/>
            <a:ext cx="5504688" cy="54038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mple Content one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 descr="Spalte links" title="Spalte links"/>
          <p:cNvSpPr>
            <a:spLocks noGrp="1"/>
          </p:cNvSpPr>
          <p:nvPr>
            <p:ph sz="quarter" idx="13" hasCustomPrompt="1"/>
          </p:nvPr>
        </p:nvSpPr>
        <p:spPr>
          <a:xfrm>
            <a:off x="507997" y="1529996"/>
            <a:ext cx="11188638" cy="4839054"/>
          </a:xfrm>
          <a:prstGeom prst="rect">
            <a:avLst/>
          </a:prstGeom>
        </p:spPr>
        <p:txBody>
          <a:bodyPr rIns="0"/>
          <a:lstStyle>
            <a:lvl1pPr>
              <a:lnSpc>
                <a:spcPts val="1920"/>
              </a:lnSpc>
              <a:spcAft>
                <a:spcPts val="0"/>
              </a:spcAft>
              <a:defRPr lang="en-GB" sz="1800" b="0" kern="1200" cap="none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1</a:t>
            </a:r>
          </a:p>
          <a:p>
            <a:pPr lvl="1"/>
            <a:r>
              <a:rPr lang="en-GB" noProof="0" dirty="0"/>
              <a:t>2</a:t>
            </a:r>
          </a:p>
          <a:p>
            <a:pPr lvl="2"/>
            <a:r>
              <a:rPr lang="en-GB" noProof="0" dirty="0"/>
              <a:t>3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>
          <a:xfrm>
            <a:off x="1620211" y="6492896"/>
            <a:ext cx="1307024" cy="123083"/>
          </a:xfrm>
          <a:prstGeom prst="rect">
            <a:avLst/>
          </a:prstGeom>
        </p:spPr>
        <p:txBody>
          <a:bodyPr/>
          <a:lstStyle/>
          <a:p>
            <a:fld id="{94C5268C-6958-4C27-B9A9-7B732B3052BE}" type="datetimeFigureOut">
              <a:rPr lang="en-GB" smtClean="0"/>
              <a:pPr/>
              <a:t>04/01/2023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7"/>
          </p:nvPr>
        </p:nvSpPr>
        <p:spPr>
          <a:xfrm>
            <a:off x="508002" y="6375047"/>
            <a:ext cx="2419234" cy="11785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File name | department | Author 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1201FF1-C63B-412E-ABF0-3D0E918900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1" y="1"/>
            <a:ext cx="8650817" cy="768172"/>
          </a:xfrm>
          <a:solidFill>
            <a:srgbClr val="C1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de-DE" sz="100" dirty="0" smtClean="0"/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2" name="Titel 22"/>
          <p:cNvSpPr>
            <a:spLocks noGrp="1"/>
          </p:cNvSpPr>
          <p:nvPr>
            <p:ph type="title" hasCustomPrompt="1"/>
          </p:nvPr>
        </p:nvSpPr>
        <p:spPr>
          <a:xfrm>
            <a:off x="508001" y="515818"/>
            <a:ext cx="10674352" cy="514232"/>
          </a:xfrm>
        </p:spPr>
        <p:txBody>
          <a:bodyPr tIns="36000"/>
          <a:lstStyle>
            <a:lvl1pPr>
              <a:defRPr sz="2999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14418" y="260290"/>
            <a:ext cx="5580789" cy="155539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 err="1"/>
              <a:t>Subject</a:t>
            </a:r>
            <a:r>
              <a:rPr lang="de-DE" dirty="0"/>
              <a:t> Line </a:t>
            </a:r>
            <a:r>
              <a:rPr lang="de-DE" dirty="0" err="1"/>
              <a:t>for</a:t>
            </a:r>
            <a:r>
              <a:rPr lang="de-DE" dirty="0"/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802836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188BA99-F979-464D-8AFC-1A9C875CC8C9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7D8BA44A-3358-4B4A-B4BA-449AE7994DE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0758050C-340A-4256-8E0C-85F5C413DB7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6D555FB-4F27-4D69-995D-B155474BFF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6625B139-9D5D-4FA9-B4F6-F6455F2DCA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03B5C47D-E53F-4987-981A-94C443B9027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A2F94C57-263E-4773-A669-18E49245923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C9C7F662-2DE5-452E-BD79-81250649730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F45B99D5-586D-4643-92D0-731C0BEF90F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EAE9A46D-27AE-45F1-86CC-231A958154A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7B87D2DE-128D-4969-8564-F1FD123A7F9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A63BCA91-CA84-4249-910D-287B38E47FF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35E64744-F253-48D4-ACBB-1DEB6DBA134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39B9AB97-DF5C-4442-B16A-C5D2B610F8C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5F7BFC50-059C-4DDA-8E36-F0269F1D968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E721C1DE-2991-455D-8531-101022DD5CA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0D0BE44C-7A11-4E3C-8823-A9EB08FAB7B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771184D8-F50C-4274-984F-E929244632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0E3339D4-E729-4854-A7CF-EFCA304AB0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875D5A0E-90E4-40EE-B96F-469FD49972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EB1E85C4-D8B8-4CDF-9E79-73443E0302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BB2936C1-4EA5-43EE-B326-F75D58E0B3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7 w 717"/>
                <a:gd name="T1" fmla="*/ 845 h 845"/>
                <a:gd name="T2" fmla="*/ 727 w 717"/>
                <a:gd name="T3" fmla="*/ 821 h 845"/>
                <a:gd name="T4" fmla="*/ 584 w 717"/>
                <a:gd name="T5" fmla="*/ 605 h 845"/>
                <a:gd name="T6" fmla="*/ 411 w 717"/>
                <a:gd name="T7" fmla="*/ 396 h 845"/>
                <a:gd name="T8" fmla="*/ 22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4 w 717"/>
                <a:gd name="T15" fmla="*/ 198 h 845"/>
                <a:gd name="T16" fmla="*/ 405 w 717"/>
                <a:gd name="T17" fmla="*/ 408 h 845"/>
                <a:gd name="T18" fmla="*/ 578 w 717"/>
                <a:gd name="T19" fmla="*/ 623 h 845"/>
                <a:gd name="T20" fmla="*/ 727 w 717"/>
                <a:gd name="T21" fmla="*/ 845 h 845"/>
                <a:gd name="T22" fmla="*/ 72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E13808E7-2017-45D1-8E0D-9B9C23C65B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2 w 407"/>
                <a:gd name="T1" fmla="*/ 414 h 414"/>
                <a:gd name="T2" fmla="*/ 412 w 407"/>
                <a:gd name="T3" fmla="*/ 396 h 414"/>
                <a:gd name="T4" fmla="*/ 22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1 w 407"/>
                <a:gd name="T13" fmla="*/ 204 h 414"/>
                <a:gd name="T14" fmla="*/ 412 w 407"/>
                <a:gd name="T15" fmla="*/ 414 h 414"/>
                <a:gd name="T16" fmla="*/ 41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B4C5BB5B-2987-45A9-9EE8-4B952B0CAC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AAF39631-B78B-4C46-9151-5B3AB6CD89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6 w 586"/>
                <a:gd name="T1" fmla="*/ 0 h 599"/>
                <a:gd name="T2" fmla="*/ 578 w 586"/>
                <a:gd name="T3" fmla="*/ 0 h 599"/>
                <a:gd name="T4" fmla="*/ 412 w 586"/>
                <a:gd name="T5" fmla="*/ 132 h 599"/>
                <a:gd name="T6" fmla="*/ 26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2 w 586"/>
                <a:gd name="T17" fmla="*/ 282 h 599"/>
                <a:gd name="T18" fmla="*/ 418 w 586"/>
                <a:gd name="T19" fmla="*/ 138 h 599"/>
                <a:gd name="T20" fmla="*/ 596 w 586"/>
                <a:gd name="T21" fmla="*/ 0 h 599"/>
                <a:gd name="T22" fmla="*/ 59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0AE3B019-DB4A-4025-A3E9-EE7F599F2BB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4 w 269"/>
                <a:gd name="T1" fmla="*/ 0 h 252"/>
                <a:gd name="T2" fmla="*/ 25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4 w 269"/>
                <a:gd name="T15" fmla="*/ 0 h 252"/>
                <a:gd name="T16" fmla="*/ 27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1779B19C-D3D8-4E4A-8589-4701CC519D8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0A73C889-F3FA-435E-B7BA-B7EFA5784D6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AC937598-6720-44EE-B3C6-F531AD8020F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07ACCE92-01D7-4661-8866-61D519FB28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987B2642-36F6-41A3-A2B2-58A2FC4367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621752CC-0514-4670-A785-302088E7C1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907B9FF2-4247-4990-90C1-7E4FCCC416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E6F6CD64-6186-44F3-8C63-030FECC4A6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9961FC41-ED0C-4397-8EF4-AAF8462C72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B3B148DA-0681-420F-9CE2-027213683D1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9A60DEE1-4FFD-45E0-BF7A-B2A0A0080C7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20B2EA42-B9F4-4D47-ABF1-10B239E0190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E30C02FE-D506-455F-871F-8974D3B3BB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ED5C6C74-D7B1-4428-8D1F-DBF665BA3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A49A2-25CE-4BFF-87F1-6C5764D04F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605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9D1A5FAF-E8D8-4032-A49B-CF19A49DC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C1367894-1D9F-4152-B4F8-010F46FDEF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F792859-C2A9-4CA9-BEF5-56E13D9200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C6195-ECCE-4D2F-9CE3-1304F85E4D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935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4DF364CE-5B18-4141-B570-AD93D8A4DB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9F6A34F-FDAF-4465-BA4A-3948DA3C3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2EB6A88A-BC6E-4114-B6CE-D7CD5FC7A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FC071-E64D-47E8-836F-B8945AD500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822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66E4538-BA56-4AAF-B39D-22ECAE8DC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C88CF79-4EB1-45F1-8645-5A7FA54D44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023D0475-2D42-49F1-9BF9-F8ACFDA19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298F6-0D76-4343-AECD-E90EA1E741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387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0F93E2C5-F2A7-4ED9-9A3A-BD3378D6B0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66C18F28-FDF5-4B14-8394-6CF7A6870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51BA60AD-6645-4C84-844C-E12ABC246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665EA-8C92-4AE5-BF8B-726DB5AD6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552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D3A4BE92-26E8-4AE2-A88C-88A9B8C1D9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ECDC25C7-C494-4528-B8B6-2E59E2058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2E32783D-2E6F-4348-9C09-11DEA4183F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20776-89DF-4386-BB7C-5C2A52AA93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856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845F39B2-A71E-4F7F-80FC-5696FB8EFC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C1E23DB6-737B-42CF-9C38-9DD5AC3FA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6AC52CCD-8CCE-4AD5-AA6F-9B59669E0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4382E-769E-40BB-A42E-120A788DDE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4C02B0D6-1A16-4C6E-B916-53D4A256E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2DD0940-AADA-4494-A0D5-4ED4A1FF6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4681C90D-96E0-43F7-A9F4-510328B55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0E300-AAAE-4C12-8B8C-388471CD40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281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22476DA0-6940-40DD-B2E2-D4D63C2E8B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6458BB0-AE7F-4BA2-98BF-D16CB93752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15D66B18-DF63-4132-8701-E740B7B79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7113F-D0C2-4D60-ACD0-E55CC3E05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8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3714746"/>
            <a:ext cx="4416225" cy="2364591"/>
          </a:xfrm>
        </p:spPr>
        <p:txBody>
          <a:bodyPr anchor="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Subtitle, tagline or blurb can go here</a:t>
            </a:r>
          </a:p>
        </p:txBody>
      </p:sp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598FE349-03E8-41D3-85E4-9347BBCD8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DEDF952F-5B2C-4C74-8544-8DC55CF82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99F5A480-461A-4B9D-AF4A-E085D5A88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A9714-C22F-40F1-9DF6-82679C93E5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771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4FF70DD4-A318-46CF-8DB7-5AB6D02F36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D71DF3F5-0CEE-4940-9532-CA974AB5F7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85BD0EB-9213-408D-8295-2A739AFCEC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29CFA-8921-4D2E-B929-8A165F6F72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290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819BDF4F-A774-4097-B109-CEB060AC4B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7475243E-9652-4C7A-B27A-BA12000BDD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3FFE742C-EAF5-48B7-840A-1E13557804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BDFB4-7B91-4923-8702-86E5182A6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488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499869D5-6007-4854-BB9F-A05903B5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C0DD0BF-2814-48CA-A448-59F33B0A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572CE33-6A35-4020-8936-4BE40062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BF00-1314-4A68-ADDB-E47D79D76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768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78EA4E4-0EC6-446F-B19B-E2A6A9FF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04488F9-538E-4F8B-917B-E04FFF3A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19ADC69-E51E-4793-B977-6374FC25F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0B19B-5940-41D1-A0A4-81CFB06AEA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610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F3053A6-53F3-4F5C-9206-734C459E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C27E270-A64A-427A-A813-1A9B10CF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295DEF8-9488-4FE5-9C63-C7583B7A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620E-FE7A-4C48-B4B7-E4564DD44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442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6FCC822A-FEFC-465D-B46C-FE40FE61E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F4962C7-29D3-4BB7-B7A0-13BD4DD4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9B1719E0-3E84-4727-8383-A7A6A32E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0C618-0916-4995-8B69-C7003A5627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720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745CAFFE-3ACE-498B-B7BF-C19A3E72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219ACCF-031E-4979-884B-A4E0B93D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07DC02AF-6F5A-4D13-84FD-E270F0FB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B2327-CA9F-453F-AE6B-A5B2DA922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980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A04774A3-D7C1-4E91-B89E-30862BF2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E069B1A-BB46-45FC-AFFE-524EA13A0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1988FF6-5739-4B4A-ABFF-03D748CC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3AB48-7841-40A4-B9F1-E6E65CD10B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207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8A069C73-0B4B-4E78-8BCF-06C571753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F294F-BEE5-46F2-8133-99E609CEC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4D45967-0D09-4174-86CD-483B5C5C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C1F49-2D00-47DE-8AE0-B13BAC9070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47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AA840E0-84FB-4E66-AC1A-E2A30C15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9B88054-19BE-4B4C-A75D-39E893200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4679007E-F5B2-4EBD-A64F-933DC378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FD4EE-85E7-4574-A1EB-25F0175E64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7354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5A2B76D-8A8E-4454-8DB3-DD4C01167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FD8C8C8-DDCD-4333-B529-6D9A872E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F181F29-3200-474A-9D9F-295504400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CAD70-0B0D-449C-B270-244FF13CE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263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2D52E24-993C-4120-9309-66C5AC54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EFA4C5A-1B92-4C00-86B4-C172FF14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120B83E-6FE0-46AF-BE9B-812AC045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8D2C3-C835-406B-8547-C28DCEAD4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633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B0E0EB8-8627-4F0C-94B4-5F1DC81B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0EA4A43-90EA-48F1-A0EC-0ED46BF41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BD1C61C-67AD-4A2C-9964-17A02EDC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13BC3-7263-4457-9E0F-849A988A8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0475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eme Ba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700438BB-057F-4921-9B20-D6A092EBDBBF}"/>
              </a:ext>
            </a:extLst>
          </p:cNvPr>
          <p:cNvSpPr/>
          <p:nvPr/>
        </p:nvSpPr>
        <p:spPr>
          <a:xfrm rot="5400000">
            <a:off x="9538230" y="4201055"/>
            <a:ext cx="835025" cy="4472516"/>
          </a:xfrm>
          <a:custGeom>
            <a:avLst/>
            <a:gdLst>
              <a:gd name="connsiteX0" fmla="*/ 0 w 1420091"/>
              <a:gd name="connsiteY0" fmla="*/ 0 h 3200400"/>
              <a:gd name="connsiteX1" fmla="*/ 1420091 w 1420091"/>
              <a:gd name="connsiteY1" fmla="*/ 0 h 3200400"/>
              <a:gd name="connsiteX2" fmla="*/ 1420091 w 1420091"/>
              <a:gd name="connsiteY2" fmla="*/ 3200400 h 3200400"/>
              <a:gd name="connsiteX3" fmla="*/ 0 w 1420091"/>
              <a:gd name="connsiteY3" fmla="*/ 3200400 h 3200400"/>
              <a:gd name="connsiteX4" fmla="*/ 0 w 1420091"/>
              <a:gd name="connsiteY4" fmla="*/ 0 h 3200400"/>
              <a:gd name="connsiteX0" fmla="*/ 0 w 1420091"/>
              <a:gd name="connsiteY0" fmla="*/ 0 h 3200400"/>
              <a:gd name="connsiteX1" fmla="*/ 1420091 w 1420091"/>
              <a:gd name="connsiteY1" fmla="*/ 0 h 3200400"/>
              <a:gd name="connsiteX2" fmla="*/ 1420091 w 1420091"/>
              <a:gd name="connsiteY2" fmla="*/ 3200400 h 3200400"/>
              <a:gd name="connsiteX3" fmla="*/ 0 w 1420091"/>
              <a:gd name="connsiteY3" fmla="*/ 0 h 3200400"/>
              <a:gd name="connsiteX0" fmla="*/ 0 w 660070"/>
              <a:gd name="connsiteY0" fmla="*/ 617517 h 3200400"/>
              <a:gd name="connsiteX1" fmla="*/ 660070 w 660070"/>
              <a:gd name="connsiteY1" fmla="*/ 0 h 3200400"/>
              <a:gd name="connsiteX2" fmla="*/ 660070 w 660070"/>
              <a:gd name="connsiteY2" fmla="*/ 3200400 h 3200400"/>
              <a:gd name="connsiteX3" fmla="*/ 0 w 660070"/>
              <a:gd name="connsiteY3" fmla="*/ 617517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354779"/>
              <a:gd name="connsiteX1" fmla="*/ 1313213 w 1313213"/>
              <a:gd name="connsiteY1" fmla="*/ 0 h 3354779"/>
              <a:gd name="connsiteX2" fmla="*/ 1313213 w 1313213"/>
              <a:gd name="connsiteY2" fmla="*/ 3354779 h 3354779"/>
              <a:gd name="connsiteX3" fmla="*/ 0 w 1313213"/>
              <a:gd name="connsiteY3" fmla="*/ 0 h 3354779"/>
              <a:gd name="connsiteX0" fmla="*/ 0 w 1313240"/>
              <a:gd name="connsiteY0" fmla="*/ 0 h 3354779"/>
              <a:gd name="connsiteX1" fmla="*/ 1313213 w 1313240"/>
              <a:gd name="connsiteY1" fmla="*/ 0 h 3354779"/>
              <a:gd name="connsiteX2" fmla="*/ 1313213 w 1313240"/>
              <a:gd name="connsiteY2" fmla="*/ 3354779 h 3354779"/>
              <a:gd name="connsiteX3" fmla="*/ 0 w 1313240"/>
              <a:gd name="connsiteY3" fmla="*/ 0 h 335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3240" h="3354779">
                <a:moveTo>
                  <a:pt x="0" y="0"/>
                </a:moveTo>
                <a:lnTo>
                  <a:pt x="1313213" y="0"/>
                </a:lnTo>
                <a:lnTo>
                  <a:pt x="1313213" y="3354779"/>
                </a:lnTo>
                <a:cubicBezTo>
                  <a:pt x="1314862" y="3309257"/>
                  <a:pt x="1245260" y="1613065"/>
                  <a:pt x="0" y="0"/>
                </a:cubicBezTo>
                <a:close/>
              </a:path>
            </a:pathLst>
          </a:custGeom>
          <a:gradFill flip="none" rotWithShape="1">
            <a:lin ang="2700000" scaled="1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Chevron 2">
            <a:hlinkClick r:id="" action="ppaction://hlinkshowjump?jump=previous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731E68F2-6936-485F-94AE-C8660C2B53A7}"/>
              </a:ext>
            </a:extLst>
          </p:cNvPr>
          <p:cNvSpPr/>
          <p:nvPr/>
        </p:nvSpPr>
        <p:spPr>
          <a:xfrm flipH="1">
            <a:off x="10435632" y="6516985"/>
            <a:ext cx="406400" cy="304799"/>
          </a:xfrm>
          <a:custGeom>
            <a:avLst/>
            <a:gdLst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114300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66799 w 304800"/>
              <a:gd name="connsiteY5" fmla="*/ 114300 h 228600"/>
              <a:gd name="connsiteX6" fmla="*/ 0 w 304800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228600">
                <a:moveTo>
                  <a:pt x="0" y="0"/>
                </a:moveTo>
                <a:lnTo>
                  <a:pt x="190500" y="0"/>
                </a:lnTo>
                <a:lnTo>
                  <a:pt x="304800" y="114300"/>
                </a:lnTo>
                <a:lnTo>
                  <a:pt x="190500" y="228600"/>
                </a:lnTo>
                <a:lnTo>
                  <a:pt x="0" y="228600"/>
                </a:lnTo>
                <a:lnTo>
                  <a:pt x="66799" y="1143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7" name="Chevron 2">
            <a:hlinkClick r:id="" action="ppaction://hlinkshowjump?jump=nex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1B17E98-51DC-4C7B-95D6-67F25645FF3D}"/>
              </a:ext>
            </a:extLst>
          </p:cNvPr>
          <p:cNvSpPr/>
          <p:nvPr/>
        </p:nvSpPr>
        <p:spPr>
          <a:xfrm>
            <a:off x="11756432" y="6516985"/>
            <a:ext cx="406400" cy="304799"/>
          </a:xfrm>
          <a:custGeom>
            <a:avLst/>
            <a:gdLst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114300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66799 w 304800"/>
              <a:gd name="connsiteY5" fmla="*/ 114300 h 228600"/>
              <a:gd name="connsiteX6" fmla="*/ 0 w 304800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228600">
                <a:moveTo>
                  <a:pt x="0" y="0"/>
                </a:moveTo>
                <a:lnTo>
                  <a:pt x="190500" y="0"/>
                </a:lnTo>
                <a:lnTo>
                  <a:pt x="304800" y="114300"/>
                </a:lnTo>
                <a:lnTo>
                  <a:pt x="190500" y="228600"/>
                </a:lnTo>
                <a:lnTo>
                  <a:pt x="0" y="228600"/>
                </a:lnTo>
                <a:lnTo>
                  <a:pt x="66799" y="1143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8" name="Chevron 2">
            <a:hlinkClick r:id="" action="ppaction://hlinkshowjump?jump=firs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86DB323A-E0C6-430E-804E-0165397C4C99}"/>
              </a:ext>
            </a:extLst>
          </p:cNvPr>
          <p:cNvSpPr/>
          <p:nvPr/>
        </p:nvSpPr>
        <p:spPr>
          <a:xfrm flipH="1">
            <a:off x="10713877" y="6516984"/>
            <a:ext cx="591752" cy="304800"/>
          </a:xfrm>
          <a:custGeom>
            <a:avLst/>
            <a:gdLst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114300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66799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33749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33749 w 304800"/>
              <a:gd name="connsiteY1" fmla="*/ 0 h 228600"/>
              <a:gd name="connsiteX2" fmla="*/ 304800 w 304800"/>
              <a:gd name="connsiteY2" fmla="*/ 114300 h 228600"/>
              <a:gd name="connsiteX3" fmla="*/ 239927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43016 w 304800"/>
              <a:gd name="connsiteY1" fmla="*/ 0 h 228600"/>
              <a:gd name="connsiteX2" fmla="*/ 304800 w 304800"/>
              <a:gd name="connsiteY2" fmla="*/ 114300 h 228600"/>
              <a:gd name="connsiteX3" fmla="*/ 239927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135924 w 440724"/>
              <a:gd name="connsiteY0" fmla="*/ 0 h 228600"/>
              <a:gd name="connsiteX1" fmla="*/ 378940 w 440724"/>
              <a:gd name="connsiteY1" fmla="*/ 0 h 228600"/>
              <a:gd name="connsiteX2" fmla="*/ 440724 w 440724"/>
              <a:gd name="connsiteY2" fmla="*/ 114300 h 228600"/>
              <a:gd name="connsiteX3" fmla="*/ 375851 w 440724"/>
              <a:gd name="connsiteY3" fmla="*/ 228600 h 228600"/>
              <a:gd name="connsiteX4" fmla="*/ 0 w 440724"/>
              <a:gd name="connsiteY4" fmla="*/ 228600 h 228600"/>
              <a:gd name="connsiteX5" fmla="*/ 135924 w 440724"/>
              <a:gd name="connsiteY5" fmla="*/ 0 h 228600"/>
              <a:gd name="connsiteX0" fmla="*/ 0 w 443814"/>
              <a:gd name="connsiteY0" fmla="*/ 0 h 228600"/>
              <a:gd name="connsiteX1" fmla="*/ 382030 w 443814"/>
              <a:gd name="connsiteY1" fmla="*/ 0 h 228600"/>
              <a:gd name="connsiteX2" fmla="*/ 443814 w 443814"/>
              <a:gd name="connsiteY2" fmla="*/ 114300 h 228600"/>
              <a:gd name="connsiteX3" fmla="*/ 378941 w 443814"/>
              <a:gd name="connsiteY3" fmla="*/ 228600 h 228600"/>
              <a:gd name="connsiteX4" fmla="*/ 3090 w 443814"/>
              <a:gd name="connsiteY4" fmla="*/ 228600 h 228600"/>
              <a:gd name="connsiteX5" fmla="*/ 0 w 443814"/>
              <a:gd name="connsiteY5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814" h="228600">
                <a:moveTo>
                  <a:pt x="0" y="0"/>
                </a:moveTo>
                <a:lnTo>
                  <a:pt x="382030" y="0"/>
                </a:lnTo>
                <a:lnTo>
                  <a:pt x="443814" y="114300"/>
                </a:lnTo>
                <a:lnTo>
                  <a:pt x="378941" y="228600"/>
                </a:lnTo>
                <a:lnTo>
                  <a:pt x="3090" y="2286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MENU</a:t>
            </a:r>
          </a:p>
        </p:txBody>
      </p:sp>
      <p:sp>
        <p:nvSpPr>
          <p:cNvPr id="9" name="Chevron 2">
            <a:hlinkClick r:id="" action="ppaction://hlinkshowjump?jump=endshow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CDFEED06-8FF0-46EB-B34B-4C9FF1C91DCD}"/>
              </a:ext>
            </a:extLst>
          </p:cNvPr>
          <p:cNvSpPr/>
          <p:nvPr/>
        </p:nvSpPr>
        <p:spPr>
          <a:xfrm>
            <a:off x="11286532" y="6516984"/>
            <a:ext cx="591752" cy="304800"/>
          </a:xfrm>
          <a:custGeom>
            <a:avLst/>
            <a:gdLst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114300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66799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33749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33749 w 304800"/>
              <a:gd name="connsiteY1" fmla="*/ 0 h 228600"/>
              <a:gd name="connsiteX2" fmla="*/ 304800 w 304800"/>
              <a:gd name="connsiteY2" fmla="*/ 114300 h 228600"/>
              <a:gd name="connsiteX3" fmla="*/ 239927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43016 w 304800"/>
              <a:gd name="connsiteY1" fmla="*/ 0 h 228600"/>
              <a:gd name="connsiteX2" fmla="*/ 304800 w 304800"/>
              <a:gd name="connsiteY2" fmla="*/ 114300 h 228600"/>
              <a:gd name="connsiteX3" fmla="*/ 239927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135924 w 440724"/>
              <a:gd name="connsiteY0" fmla="*/ 0 h 228600"/>
              <a:gd name="connsiteX1" fmla="*/ 378940 w 440724"/>
              <a:gd name="connsiteY1" fmla="*/ 0 h 228600"/>
              <a:gd name="connsiteX2" fmla="*/ 440724 w 440724"/>
              <a:gd name="connsiteY2" fmla="*/ 114300 h 228600"/>
              <a:gd name="connsiteX3" fmla="*/ 375851 w 440724"/>
              <a:gd name="connsiteY3" fmla="*/ 228600 h 228600"/>
              <a:gd name="connsiteX4" fmla="*/ 0 w 440724"/>
              <a:gd name="connsiteY4" fmla="*/ 228600 h 228600"/>
              <a:gd name="connsiteX5" fmla="*/ 135924 w 440724"/>
              <a:gd name="connsiteY5" fmla="*/ 0 h 228600"/>
              <a:gd name="connsiteX0" fmla="*/ 0 w 443814"/>
              <a:gd name="connsiteY0" fmla="*/ 0 h 228600"/>
              <a:gd name="connsiteX1" fmla="*/ 382030 w 443814"/>
              <a:gd name="connsiteY1" fmla="*/ 0 h 228600"/>
              <a:gd name="connsiteX2" fmla="*/ 443814 w 443814"/>
              <a:gd name="connsiteY2" fmla="*/ 114300 h 228600"/>
              <a:gd name="connsiteX3" fmla="*/ 378941 w 443814"/>
              <a:gd name="connsiteY3" fmla="*/ 228600 h 228600"/>
              <a:gd name="connsiteX4" fmla="*/ 3090 w 443814"/>
              <a:gd name="connsiteY4" fmla="*/ 228600 h 228600"/>
              <a:gd name="connsiteX5" fmla="*/ 0 w 443814"/>
              <a:gd name="connsiteY5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814" h="228600">
                <a:moveTo>
                  <a:pt x="0" y="0"/>
                </a:moveTo>
                <a:lnTo>
                  <a:pt x="382030" y="0"/>
                </a:lnTo>
                <a:lnTo>
                  <a:pt x="443814" y="114300"/>
                </a:lnTo>
                <a:lnTo>
                  <a:pt x="378941" y="228600"/>
                </a:lnTo>
                <a:lnTo>
                  <a:pt x="3090" y="2286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AKHIRI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C2E3D8-0E00-4070-9700-A4798CD7AFC9}"/>
              </a:ext>
            </a:extLst>
          </p:cNvPr>
          <p:cNvCxnSpPr/>
          <p:nvPr/>
        </p:nvCxnSpPr>
        <p:spPr>
          <a:xfrm>
            <a:off x="203200" y="833438"/>
            <a:ext cx="10094384" cy="4762"/>
          </a:xfrm>
          <a:prstGeom prst="line">
            <a:avLst/>
          </a:prstGeom>
          <a:ln/>
          <a:effectLst>
            <a:outerShdw blurRad="40000" dist="12700" dir="204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ectangle 1">
            <a:extLst>
              <a:ext uri="{FF2B5EF4-FFF2-40B4-BE49-F238E27FC236}">
                <a16:creationId xmlns:a16="http://schemas.microsoft.com/office/drawing/2014/main" id="{6269CC41-C701-4EBC-9CE4-A9BE04EE17E4}"/>
              </a:ext>
            </a:extLst>
          </p:cNvPr>
          <p:cNvSpPr/>
          <p:nvPr userDrawn="1"/>
        </p:nvSpPr>
        <p:spPr>
          <a:xfrm rot="5400000">
            <a:off x="9538230" y="4201055"/>
            <a:ext cx="835025" cy="4472516"/>
          </a:xfrm>
          <a:custGeom>
            <a:avLst/>
            <a:gdLst>
              <a:gd name="connsiteX0" fmla="*/ 0 w 1420091"/>
              <a:gd name="connsiteY0" fmla="*/ 0 h 3200400"/>
              <a:gd name="connsiteX1" fmla="*/ 1420091 w 1420091"/>
              <a:gd name="connsiteY1" fmla="*/ 0 h 3200400"/>
              <a:gd name="connsiteX2" fmla="*/ 1420091 w 1420091"/>
              <a:gd name="connsiteY2" fmla="*/ 3200400 h 3200400"/>
              <a:gd name="connsiteX3" fmla="*/ 0 w 1420091"/>
              <a:gd name="connsiteY3" fmla="*/ 3200400 h 3200400"/>
              <a:gd name="connsiteX4" fmla="*/ 0 w 1420091"/>
              <a:gd name="connsiteY4" fmla="*/ 0 h 3200400"/>
              <a:gd name="connsiteX0" fmla="*/ 0 w 1420091"/>
              <a:gd name="connsiteY0" fmla="*/ 0 h 3200400"/>
              <a:gd name="connsiteX1" fmla="*/ 1420091 w 1420091"/>
              <a:gd name="connsiteY1" fmla="*/ 0 h 3200400"/>
              <a:gd name="connsiteX2" fmla="*/ 1420091 w 1420091"/>
              <a:gd name="connsiteY2" fmla="*/ 3200400 h 3200400"/>
              <a:gd name="connsiteX3" fmla="*/ 0 w 1420091"/>
              <a:gd name="connsiteY3" fmla="*/ 0 h 3200400"/>
              <a:gd name="connsiteX0" fmla="*/ 0 w 660070"/>
              <a:gd name="connsiteY0" fmla="*/ 617517 h 3200400"/>
              <a:gd name="connsiteX1" fmla="*/ 660070 w 660070"/>
              <a:gd name="connsiteY1" fmla="*/ 0 h 3200400"/>
              <a:gd name="connsiteX2" fmla="*/ 660070 w 660070"/>
              <a:gd name="connsiteY2" fmla="*/ 3200400 h 3200400"/>
              <a:gd name="connsiteX3" fmla="*/ 0 w 660070"/>
              <a:gd name="connsiteY3" fmla="*/ 617517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200400"/>
              <a:gd name="connsiteX1" fmla="*/ 1313213 w 1313213"/>
              <a:gd name="connsiteY1" fmla="*/ 0 h 3200400"/>
              <a:gd name="connsiteX2" fmla="*/ 1313213 w 1313213"/>
              <a:gd name="connsiteY2" fmla="*/ 3200400 h 3200400"/>
              <a:gd name="connsiteX3" fmla="*/ 0 w 1313213"/>
              <a:gd name="connsiteY3" fmla="*/ 0 h 3200400"/>
              <a:gd name="connsiteX0" fmla="*/ 0 w 1313213"/>
              <a:gd name="connsiteY0" fmla="*/ 0 h 3354779"/>
              <a:gd name="connsiteX1" fmla="*/ 1313213 w 1313213"/>
              <a:gd name="connsiteY1" fmla="*/ 0 h 3354779"/>
              <a:gd name="connsiteX2" fmla="*/ 1313213 w 1313213"/>
              <a:gd name="connsiteY2" fmla="*/ 3354779 h 3354779"/>
              <a:gd name="connsiteX3" fmla="*/ 0 w 1313213"/>
              <a:gd name="connsiteY3" fmla="*/ 0 h 3354779"/>
              <a:gd name="connsiteX0" fmla="*/ 0 w 1313240"/>
              <a:gd name="connsiteY0" fmla="*/ 0 h 3354779"/>
              <a:gd name="connsiteX1" fmla="*/ 1313213 w 1313240"/>
              <a:gd name="connsiteY1" fmla="*/ 0 h 3354779"/>
              <a:gd name="connsiteX2" fmla="*/ 1313213 w 1313240"/>
              <a:gd name="connsiteY2" fmla="*/ 3354779 h 3354779"/>
              <a:gd name="connsiteX3" fmla="*/ 0 w 1313240"/>
              <a:gd name="connsiteY3" fmla="*/ 0 h 335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3240" h="3354779">
                <a:moveTo>
                  <a:pt x="0" y="0"/>
                </a:moveTo>
                <a:lnTo>
                  <a:pt x="1313213" y="0"/>
                </a:lnTo>
                <a:lnTo>
                  <a:pt x="1313213" y="3354779"/>
                </a:lnTo>
                <a:cubicBezTo>
                  <a:pt x="1314862" y="3309257"/>
                  <a:pt x="1245260" y="1613065"/>
                  <a:pt x="0" y="0"/>
                </a:cubicBezTo>
                <a:close/>
              </a:path>
            </a:pathLst>
          </a:custGeom>
          <a:gradFill flip="none" rotWithShape="1">
            <a:lin ang="2700000" scaled="1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Chevron 2">
            <a:hlinkClick r:id="" action="ppaction://hlinkshowjump?jump=previous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8D36FADF-A510-44C6-BACE-D81D0DE1CD3B}"/>
              </a:ext>
            </a:extLst>
          </p:cNvPr>
          <p:cNvSpPr/>
          <p:nvPr userDrawn="1"/>
        </p:nvSpPr>
        <p:spPr>
          <a:xfrm flipH="1">
            <a:off x="10431848" y="6516985"/>
            <a:ext cx="406400" cy="304799"/>
          </a:xfrm>
          <a:custGeom>
            <a:avLst/>
            <a:gdLst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114300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66799 w 304800"/>
              <a:gd name="connsiteY5" fmla="*/ 114300 h 228600"/>
              <a:gd name="connsiteX6" fmla="*/ 0 w 304800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228600">
                <a:moveTo>
                  <a:pt x="0" y="0"/>
                </a:moveTo>
                <a:lnTo>
                  <a:pt x="190500" y="0"/>
                </a:lnTo>
                <a:lnTo>
                  <a:pt x="304800" y="114300"/>
                </a:lnTo>
                <a:lnTo>
                  <a:pt x="190500" y="228600"/>
                </a:lnTo>
                <a:lnTo>
                  <a:pt x="0" y="228600"/>
                </a:lnTo>
                <a:lnTo>
                  <a:pt x="66799" y="1143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/>
              <a:t>←</a:t>
            </a: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hevron 2">
            <a:hlinkClick r:id="" action="ppaction://hlinkshowjump?jump=nex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C6F6D9A-1FB4-4C1D-83E6-9639BF55C580}"/>
              </a:ext>
            </a:extLst>
          </p:cNvPr>
          <p:cNvSpPr/>
          <p:nvPr userDrawn="1"/>
        </p:nvSpPr>
        <p:spPr>
          <a:xfrm>
            <a:off x="11756432" y="6516985"/>
            <a:ext cx="406400" cy="304799"/>
          </a:xfrm>
          <a:custGeom>
            <a:avLst/>
            <a:gdLst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114300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66799 w 304800"/>
              <a:gd name="connsiteY5" fmla="*/ 114300 h 228600"/>
              <a:gd name="connsiteX6" fmla="*/ 0 w 304800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228600">
                <a:moveTo>
                  <a:pt x="0" y="0"/>
                </a:moveTo>
                <a:lnTo>
                  <a:pt x="190500" y="0"/>
                </a:lnTo>
                <a:lnTo>
                  <a:pt x="304800" y="114300"/>
                </a:lnTo>
                <a:lnTo>
                  <a:pt x="190500" y="228600"/>
                </a:lnTo>
                <a:lnTo>
                  <a:pt x="0" y="228600"/>
                </a:lnTo>
                <a:lnTo>
                  <a:pt x="66799" y="1143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900" b="1" dirty="0"/>
              <a:t>→</a:t>
            </a: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hevron 2">
            <a:hlinkClick r:id="" action="ppaction://hlinkshowjump?jump=firs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00112A3-3F75-428C-9227-7D3D86BD2159}"/>
              </a:ext>
            </a:extLst>
          </p:cNvPr>
          <p:cNvSpPr/>
          <p:nvPr userDrawn="1"/>
        </p:nvSpPr>
        <p:spPr>
          <a:xfrm flipH="1">
            <a:off x="10713877" y="6516984"/>
            <a:ext cx="591752" cy="304800"/>
          </a:xfrm>
          <a:custGeom>
            <a:avLst/>
            <a:gdLst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114300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66799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33749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33749 w 304800"/>
              <a:gd name="connsiteY1" fmla="*/ 0 h 228600"/>
              <a:gd name="connsiteX2" fmla="*/ 304800 w 304800"/>
              <a:gd name="connsiteY2" fmla="*/ 114300 h 228600"/>
              <a:gd name="connsiteX3" fmla="*/ 239927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43016 w 304800"/>
              <a:gd name="connsiteY1" fmla="*/ 0 h 228600"/>
              <a:gd name="connsiteX2" fmla="*/ 304800 w 304800"/>
              <a:gd name="connsiteY2" fmla="*/ 114300 h 228600"/>
              <a:gd name="connsiteX3" fmla="*/ 239927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135924 w 440724"/>
              <a:gd name="connsiteY0" fmla="*/ 0 h 228600"/>
              <a:gd name="connsiteX1" fmla="*/ 378940 w 440724"/>
              <a:gd name="connsiteY1" fmla="*/ 0 h 228600"/>
              <a:gd name="connsiteX2" fmla="*/ 440724 w 440724"/>
              <a:gd name="connsiteY2" fmla="*/ 114300 h 228600"/>
              <a:gd name="connsiteX3" fmla="*/ 375851 w 440724"/>
              <a:gd name="connsiteY3" fmla="*/ 228600 h 228600"/>
              <a:gd name="connsiteX4" fmla="*/ 0 w 440724"/>
              <a:gd name="connsiteY4" fmla="*/ 228600 h 228600"/>
              <a:gd name="connsiteX5" fmla="*/ 135924 w 440724"/>
              <a:gd name="connsiteY5" fmla="*/ 0 h 228600"/>
              <a:gd name="connsiteX0" fmla="*/ 0 w 443814"/>
              <a:gd name="connsiteY0" fmla="*/ 0 h 228600"/>
              <a:gd name="connsiteX1" fmla="*/ 382030 w 443814"/>
              <a:gd name="connsiteY1" fmla="*/ 0 h 228600"/>
              <a:gd name="connsiteX2" fmla="*/ 443814 w 443814"/>
              <a:gd name="connsiteY2" fmla="*/ 114300 h 228600"/>
              <a:gd name="connsiteX3" fmla="*/ 378941 w 443814"/>
              <a:gd name="connsiteY3" fmla="*/ 228600 h 228600"/>
              <a:gd name="connsiteX4" fmla="*/ 3090 w 443814"/>
              <a:gd name="connsiteY4" fmla="*/ 228600 h 228600"/>
              <a:gd name="connsiteX5" fmla="*/ 0 w 443814"/>
              <a:gd name="connsiteY5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814" h="228600">
                <a:moveTo>
                  <a:pt x="0" y="0"/>
                </a:moveTo>
                <a:lnTo>
                  <a:pt x="382030" y="0"/>
                </a:lnTo>
                <a:lnTo>
                  <a:pt x="443814" y="114300"/>
                </a:lnTo>
                <a:lnTo>
                  <a:pt x="378941" y="228600"/>
                </a:lnTo>
                <a:lnTo>
                  <a:pt x="3090" y="2286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MENU</a:t>
            </a:r>
          </a:p>
        </p:txBody>
      </p:sp>
      <p:sp>
        <p:nvSpPr>
          <p:cNvPr id="15" name="Chevron 2">
            <a:hlinkClick r:id="" action="ppaction://hlinkshowjump?jump=endshow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6851193-F74C-4E95-993D-89ADD0D80427}"/>
              </a:ext>
            </a:extLst>
          </p:cNvPr>
          <p:cNvSpPr/>
          <p:nvPr userDrawn="1"/>
        </p:nvSpPr>
        <p:spPr>
          <a:xfrm>
            <a:off x="11286532" y="6516984"/>
            <a:ext cx="591752" cy="304800"/>
          </a:xfrm>
          <a:custGeom>
            <a:avLst/>
            <a:gdLst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114300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66799 w 304800"/>
              <a:gd name="connsiteY5" fmla="*/ 114300 h 228600"/>
              <a:gd name="connsiteX6" fmla="*/ 0 w 304800"/>
              <a:gd name="connsiteY6" fmla="*/ 0 h 228600"/>
              <a:gd name="connsiteX0" fmla="*/ 0 w 304800"/>
              <a:gd name="connsiteY0" fmla="*/ 0 h 228600"/>
              <a:gd name="connsiteX1" fmla="*/ 190500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33749 w 304800"/>
              <a:gd name="connsiteY1" fmla="*/ 0 h 228600"/>
              <a:gd name="connsiteX2" fmla="*/ 304800 w 304800"/>
              <a:gd name="connsiteY2" fmla="*/ 114300 h 228600"/>
              <a:gd name="connsiteX3" fmla="*/ 190500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33749 w 304800"/>
              <a:gd name="connsiteY1" fmla="*/ 0 h 228600"/>
              <a:gd name="connsiteX2" fmla="*/ 304800 w 304800"/>
              <a:gd name="connsiteY2" fmla="*/ 114300 h 228600"/>
              <a:gd name="connsiteX3" fmla="*/ 239927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0 w 304800"/>
              <a:gd name="connsiteY0" fmla="*/ 0 h 228600"/>
              <a:gd name="connsiteX1" fmla="*/ 243016 w 304800"/>
              <a:gd name="connsiteY1" fmla="*/ 0 h 228600"/>
              <a:gd name="connsiteX2" fmla="*/ 304800 w 304800"/>
              <a:gd name="connsiteY2" fmla="*/ 114300 h 228600"/>
              <a:gd name="connsiteX3" fmla="*/ 239927 w 304800"/>
              <a:gd name="connsiteY3" fmla="*/ 228600 h 228600"/>
              <a:gd name="connsiteX4" fmla="*/ 0 w 304800"/>
              <a:gd name="connsiteY4" fmla="*/ 228600 h 228600"/>
              <a:gd name="connsiteX5" fmla="*/ 0 w 304800"/>
              <a:gd name="connsiteY5" fmla="*/ 0 h 228600"/>
              <a:gd name="connsiteX0" fmla="*/ 135924 w 440724"/>
              <a:gd name="connsiteY0" fmla="*/ 0 h 228600"/>
              <a:gd name="connsiteX1" fmla="*/ 378940 w 440724"/>
              <a:gd name="connsiteY1" fmla="*/ 0 h 228600"/>
              <a:gd name="connsiteX2" fmla="*/ 440724 w 440724"/>
              <a:gd name="connsiteY2" fmla="*/ 114300 h 228600"/>
              <a:gd name="connsiteX3" fmla="*/ 375851 w 440724"/>
              <a:gd name="connsiteY3" fmla="*/ 228600 h 228600"/>
              <a:gd name="connsiteX4" fmla="*/ 0 w 440724"/>
              <a:gd name="connsiteY4" fmla="*/ 228600 h 228600"/>
              <a:gd name="connsiteX5" fmla="*/ 135924 w 440724"/>
              <a:gd name="connsiteY5" fmla="*/ 0 h 228600"/>
              <a:gd name="connsiteX0" fmla="*/ 0 w 443814"/>
              <a:gd name="connsiteY0" fmla="*/ 0 h 228600"/>
              <a:gd name="connsiteX1" fmla="*/ 382030 w 443814"/>
              <a:gd name="connsiteY1" fmla="*/ 0 h 228600"/>
              <a:gd name="connsiteX2" fmla="*/ 443814 w 443814"/>
              <a:gd name="connsiteY2" fmla="*/ 114300 h 228600"/>
              <a:gd name="connsiteX3" fmla="*/ 378941 w 443814"/>
              <a:gd name="connsiteY3" fmla="*/ 228600 h 228600"/>
              <a:gd name="connsiteX4" fmla="*/ 3090 w 443814"/>
              <a:gd name="connsiteY4" fmla="*/ 228600 h 228600"/>
              <a:gd name="connsiteX5" fmla="*/ 0 w 443814"/>
              <a:gd name="connsiteY5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814" h="228600">
                <a:moveTo>
                  <a:pt x="0" y="0"/>
                </a:moveTo>
                <a:lnTo>
                  <a:pt x="382030" y="0"/>
                </a:lnTo>
                <a:lnTo>
                  <a:pt x="443814" y="114300"/>
                </a:lnTo>
                <a:lnTo>
                  <a:pt x="378941" y="228600"/>
                </a:lnTo>
                <a:lnTo>
                  <a:pt x="3090" y="2286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AKHIRI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9557F6-EB82-4F03-8337-4AA6613A1AD5}"/>
              </a:ext>
            </a:extLst>
          </p:cNvPr>
          <p:cNvCxnSpPr/>
          <p:nvPr userDrawn="1"/>
        </p:nvCxnSpPr>
        <p:spPr>
          <a:xfrm>
            <a:off x="203200" y="833438"/>
            <a:ext cx="10094384" cy="4762"/>
          </a:xfrm>
          <a:prstGeom prst="line">
            <a:avLst/>
          </a:prstGeom>
          <a:ln/>
          <a:effectLst>
            <a:outerShdw blurRad="40000" dist="12700" dir="204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609600" y="990600"/>
            <a:ext cx="11074400" cy="533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4800" y="76201"/>
            <a:ext cx="88392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073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.png">
            <a:extLst>
              <a:ext uri="{FF2B5EF4-FFF2-40B4-BE49-F238E27FC236}">
                <a16:creationId xmlns:a16="http://schemas.microsoft.com/office/drawing/2014/main" id="{8267A441-93AF-4B4D-BB10-A2E7679C2C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b="9091"/>
          <a:stretch>
            <a:fillRect/>
          </a:stretch>
        </p:blipFill>
        <p:spPr bwMode="auto">
          <a:xfrm>
            <a:off x="0" y="0"/>
            <a:ext cx="1107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 kecil.png">
            <a:extLst>
              <a:ext uri="{FF2B5EF4-FFF2-40B4-BE49-F238E27FC236}">
                <a16:creationId xmlns:a16="http://schemas.microsoft.com/office/drawing/2014/main" id="{3E7D7180-1DEE-4CBE-AED6-AA29DA615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555750"/>
            <a:ext cx="857251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BB410C-3333-43C1-AAF0-EDF075CC10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04800" y="2209801"/>
            <a:ext cx="27432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Modul ke: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99C200-F176-40FA-8960-7E8277FC38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04800" y="3962400"/>
            <a:ext cx="2743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Fakultas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CC05A0-882F-4297-A87C-F5E19B1FD3D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04800" y="4800601"/>
            <a:ext cx="2743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Program Studi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BD90D9-6064-4481-B2EA-BF0C7175828D}"/>
              </a:ext>
            </a:extLst>
          </p:cNvPr>
          <p:cNvCxnSpPr/>
          <p:nvPr userDrawn="1"/>
        </p:nvCxnSpPr>
        <p:spPr>
          <a:xfrm rot="5400000">
            <a:off x="444500" y="3416300"/>
            <a:ext cx="4495800" cy="1016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2844800" y="1143000"/>
            <a:ext cx="8940800" cy="18288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7000"/>
              </a:lnSpc>
              <a:spcBef>
                <a:spcPts val="0"/>
              </a:spcBef>
              <a:buNone/>
              <a:defRPr sz="5000" b="0" spc="-70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pitchFamily="34" charset="0"/>
              </a:defRPr>
            </a:lvl1pPr>
            <a:lvl2pPr marL="0">
              <a:lnSpc>
                <a:spcPct val="87000"/>
              </a:lnSpc>
              <a:spcBef>
                <a:spcPts val="0"/>
              </a:spcBef>
              <a:buNone/>
              <a:defRPr sz="4000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2pPr>
            <a:lvl3pPr marL="0">
              <a:lnSpc>
                <a:spcPct val="87000"/>
              </a:lnSpc>
              <a:spcBef>
                <a:spcPts val="0"/>
              </a:spcBef>
              <a:buNone/>
              <a:defRPr sz="4000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3pPr>
            <a:lvl4pPr marL="0">
              <a:lnSpc>
                <a:spcPct val="87000"/>
              </a:lnSpc>
              <a:spcBef>
                <a:spcPts val="0"/>
              </a:spcBef>
              <a:buNone/>
              <a:defRPr sz="4000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4pPr>
            <a:lvl5pPr marL="0">
              <a:lnSpc>
                <a:spcPct val="87000"/>
              </a:lnSpc>
              <a:spcBef>
                <a:spcPts val="0"/>
              </a:spcBef>
              <a:buNone/>
              <a:defRPr sz="4000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844800" y="2895600"/>
            <a:ext cx="89408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0" spc="0" baseline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844800" y="4038600"/>
            <a:ext cx="8940800" cy="4572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2984500" y="4572000"/>
            <a:ext cx="1727200" cy="1600200"/>
          </a:xfrm>
          <a:prstGeom prst="round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500" b="1" baseline="0">
                <a:solidFill>
                  <a:schemeClr val="bg1"/>
                </a:solidFill>
                <a:sym typeface="Wingdings" pitchFamily="2" charset="2"/>
              </a:defRPr>
            </a:lvl1pPr>
          </a:lstStyle>
          <a:p>
            <a:pPr lvl="0"/>
            <a:r>
              <a:rPr lang="en-US" noProof="0">
                <a:sym typeface="Wingdings" pitchFamily="2" charset="2"/>
              </a:rPr>
              <a:t>Click icon to add picture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-101600" y="2209800"/>
            <a:ext cx="2641600" cy="2057400"/>
          </a:xfrm>
          <a:prstGeom prst="rect">
            <a:avLst/>
          </a:prstGeom>
        </p:spPr>
        <p:txBody>
          <a:bodyPr/>
          <a:lstStyle>
            <a:lvl1pPr algn="r">
              <a:buNone/>
              <a:defRPr sz="13000">
                <a:solidFill>
                  <a:schemeClr val="bg1"/>
                </a:solidFill>
                <a:latin typeface="Impac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0"/>
          </p:nvPr>
        </p:nvSpPr>
        <p:spPr>
          <a:xfrm>
            <a:off x="101600" y="4114800"/>
            <a:ext cx="2336800" cy="4572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1"/>
          </p:nvPr>
        </p:nvSpPr>
        <p:spPr>
          <a:xfrm>
            <a:off x="0" y="4953000"/>
            <a:ext cx="2438400" cy="6096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676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ChangeArrowheads="1"/>
          </p:cNvSpPr>
          <p:nvPr/>
        </p:nvSpPr>
        <p:spPr bwMode="auto">
          <a:xfrm>
            <a:off x="2133600" y="0"/>
            <a:ext cx="955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 sz="1800"/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5162552" y="5514976"/>
            <a:ext cx="116730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/>
              <a:t>Company</a:t>
            </a:r>
          </a:p>
          <a:p>
            <a:pPr>
              <a:defRPr/>
            </a:pPr>
            <a:r>
              <a:rPr lang="en-US" sz="2600" b="1"/>
              <a:t>LOGO</a:t>
            </a:r>
          </a:p>
        </p:txBody>
      </p:sp>
      <p:sp>
        <p:nvSpPr>
          <p:cNvPr id="6" name="Rectangle 52"/>
          <p:cNvSpPr>
            <a:spLocks noChangeArrowheads="1"/>
          </p:cNvSpPr>
          <p:nvPr/>
        </p:nvSpPr>
        <p:spPr bwMode="ltGray">
          <a:xfrm>
            <a:off x="7861301" y="0"/>
            <a:ext cx="4330700" cy="2781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 sz="1800"/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25401" y="2330451"/>
            <a:ext cx="12153900" cy="358775"/>
            <a:chOff x="3827" y="1468"/>
            <a:chExt cx="1927" cy="226"/>
          </a:xfrm>
        </p:grpSpPr>
        <p:sp>
          <p:nvSpPr>
            <p:cNvPr id="8" name="Line 54"/>
            <p:cNvSpPr>
              <a:spLocks noChangeShapeType="1"/>
            </p:cNvSpPr>
            <p:nvPr/>
          </p:nvSpPr>
          <p:spPr bwMode="white">
            <a:xfrm>
              <a:off x="3827" y="1468"/>
              <a:ext cx="1927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9" name="Line 55"/>
            <p:cNvSpPr>
              <a:spLocks noChangeShapeType="1"/>
            </p:cNvSpPr>
            <p:nvPr/>
          </p:nvSpPr>
          <p:spPr bwMode="white">
            <a:xfrm>
              <a:off x="3827" y="1540"/>
              <a:ext cx="1927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10" name="Line 56"/>
            <p:cNvSpPr>
              <a:spLocks noChangeShapeType="1"/>
            </p:cNvSpPr>
            <p:nvPr/>
          </p:nvSpPr>
          <p:spPr bwMode="white">
            <a:xfrm>
              <a:off x="3827" y="1616"/>
              <a:ext cx="1927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11" name="Line 57"/>
            <p:cNvSpPr>
              <a:spLocks noChangeShapeType="1"/>
            </p:cNvSpPr>
            <p:nvPr/>
          </p:nvSpPr>
          <p:spPr bwMode="white">
            <a:xfrm>
              <a:off x="3827" y="1694"/>
              <a:ext cx="1927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d-ID" sz="1800"/>
            </a:p>
          </p:txBody>
        </p:sp>
      </p:grpSp>
      <p:pic>
        <p:nvPicPr>
          <p:cNvPr id="12" name="Picture 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3850217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60"/>
          <p:cNvSpPr>
            <a:spLocks noChangeArrowheads="1"/>
          </p:cNvSpPr>
          <p:nvPr/>
        </p:nvSpPr>
        <p:spPr bwMode="black">
          <a:xfrm>
            <a:off x="0" y="2787650"/>
            <a:ext cx="12192000" cy="714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 sz="1800"/>
          </a:p>
        </p:txBody>
      </p:sp>
      <p:sp>
        <p:nvSpPr>
          <p:cNvPr id="14" name="Rectangle 63"/>
          <p:cNvSpPr>
            <a:spLocks noChangeArrowheads="1"/>
          </p:cNvSpPr>
          <p:nvPr/>
        </p:nvSpPr>
        <p:spPr bwMode="gray">
          <a:xfrm>
            <a:off x="3860800" y="2819400"/>
            <a:ext cx="8331200" cy="685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 sz="1800"/>
          </a:p>
        </p:txBody>
      </p:sp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5985" y="0"/>
            <a:ext cx="4015316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White">
          <a:xfrm>
            <a:off x="3860800" y="4038600"/>
            <a:ext cx="8026400" cy="457200"/>
          </a:xfrm>
          <a:solidFill>
            <a:schemeClr val="tx1"/>
          </a:solidFill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ltGray">
          <a:xfrm>
            <a:off x="4165600" y="2819400"/>
            <a:ext cx="7721600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1"/>
            <a:ext cx="2844800" cy="320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1"/>
            <a:ext cx="2844800" cy="320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CCB32F-639F-4353-B194-515F58951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47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CC3E8-B2F5-4C76-A2A4-8FA8C4C9AA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59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11293-1922-490A-A548-BE0FF1D85F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938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676E22-7A91-41BF-88E1-0CC0E5427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4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3"/>
            <a:ext cx="5472000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56F6D-E67E-4CC3-B074-5F21D64D4F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606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E2885-4A8F-4637-B61F-E35D1A1FC4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63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B7DA0-0302-4A6A-94C9-75BFAE9845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9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B36488-F6F2-4AD5-AE2C-C8E95C2891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12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683A83-621A-46D8-838A-3D4BA7A988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79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F4FEA-73B5-42A9-B0EF-E9C240706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77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228601"/>
            <a:ext cx="2794000" cy="6092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1"/>
            <a:ext cx="8178800" cy="6092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5D5728-DB1B-4413-9461-24DEE5086B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559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28600"/>
            <a:ext cx="84328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502602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id-ID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6ED59-F850-4B8B-A1FC-FE3A100E1E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78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/>
            <a:r>
              <a:rPr lang="en-US" noProof="0"/>
              <a:t>Email or Social Media Handle</a:t>
            </a:r>
          </a:p>
        </p:txBody>
      </p:sp>
    </p:spTree>
    <p:extLst>
      <p:ext uri="{BB962C8B-B14F-4D97-AF65-F5344CB8AC3E}">
        <p14:creationId xmlns:p14="http://schemas.microsoft.com/office/powerpoint/2010/main" val="419445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465" y="504707"/>
            <a:ext cx="11528535" cy="5645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3613424"/>
            <a:ext cx="3974900" cy="24659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Emphasized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4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Single line of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8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8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7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7EB16B-9FE5-4954-8D9A-47381E739BF5}"/>
              </a:ext>
            </a:extLst>
          </p:cNvPr>
          <p:cNvSpPr txBox="1"/>
          <p:nvPr userDrawn="1"/>
        </p:nvSpPr>
        <p:spPr>
          <a:xfrm>
            <a:off x="9529311" y="6365363"/>
            <a:ext cx="2047875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200" b="0" noProof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NAME OR LOGO</a:t>
            </a:r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2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50" r:id="rId13"/>
    <p:sldLayoutId id="2147483652" r:id="rId14"/>
    <p:sldLayoutId id="2147483653" r:id="rId15"/>
    <p:sldLayoutId id="2147483668" r:id="rId16"/>
    <p:sldLayoutId id="2147483669" r:id="rId17"/>
    <p:sldLayoutId id="2147483671" r:id="rId18"/>
    <p:sldLayoutId id="2147483672" r:id="rId19"/>
    <p:sldLayoutId id="2147483654" r:id="rId20"/>
    <p:sldLayoutId id="2147483678" r:id="rId21"/>
    <p:sldLayoutId id="2147483655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9" r:id="rId28"/>
    <p:sldLayoutId id="2147483680" r:id="rId29"/>
    <p:sldLayoutId id="2147483681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D888D421-3A55-42AC-88BD-ABE7A4073F37}"/>
              </a:ext>
            </a:extLst>
          </p:cNvPr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id="{08346ED7-E666-44E1-8DCF-DA6141F439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4100" name="Freeform 4">
              <a:extLst>
                <a:ext uri="{FF2B5EF4-FFF2-40B4-BE49-F238E27FC236}">
                  <a16:creationId xmlns:a16="http://schemas.microsoft.com/office/drawing/2014/main" id="{ABBBA143-1FF3-42DE-A9AE-A4CF514201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4101" name="Freeform 5">
              <a:extLst>
                <a:ext uri="{FF2B5EF4-FFF2-40B4-BE49-F238E27FC236}">
                  <a16:creationId xmlns:a16="http://schemas.microsoft.com/office/drawing/2014/main" id="{E0CDE152-AF1D-4454-B2F7-D46B9D62AA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E53BBE69-126D-403A-8960-4084877977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>
                <a:extLst>
                  <a:ext uri="{FF2B5EF4-FFF2-40B4-BE49-F238E27FC236}">
                    <a16:creationId xmlns:a16="http://schemas.microsoft.com/office/drawing/2014/main" id="{86861DEB-CE4E-4A2B-883A-1E099649E64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04" name="Freeform 8">
                <a:extLst>
                  <a:ext uri="{FF2B5EF4-FFF2-40B4-BE49-F238E27FC236}">
                    <a16:creationId xmlns:a16="http://schemas.microsoft.com/office/drawing/2014/main" id="{ACAA5329-FEAE-426B-B876-DF1EA0B4FCE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05" name="Freeform 9">
                <a:extLst>
                  <a:ext uri="{FF2B5EF4-FFF2-40B4-BE49-F238E27FC236}">
                    <a16:creationId xmlns:a16="http://schemas.microsoft.com/office/drawing/2014/main" id="{B472F525-D234-47C7-9766-EE78C9BC606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06" name="Freeform 10">
                <a:extLst>
                  <a:ext uri="{FF2B5EF4-FFF2-40B4-BE49-F238E27FC236}">
                    <a16:creationId xmlns:a16="http://schemas.microsoft.com/office/drawing/2014/main" id="{C6E1E3DA-D6DC-4290-8E2C-D0581824293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07" name="Freeform 11">
                <a:extLst>
                  <a:ext uri="{FF2B5EF4-FFF2-40B4-BE49-F238E27FC236}">
                    <a16:creationId xmlns:a16="http://schemas.microsoft.com/office/drawing/2014/main" id="{BAEE45C2-B36F-476D-91BC-648D525B8DA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08" name="Freeform 12">
                <a:extLst>
                  <a:ext uri="{FF2B5EF4-FFF2-40B4-BE49-F238E27FC236}">
                    <a16:creationId xmlns:a16="http://schemas.microsoft.com/office/drawing/2014/main" id="{DAA3AD12-464F-4702-8AA2-29C66D426E0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09" name="Freeform 13">
                <a:extLst>
                  <a:ext uri="{FF2B5EF4-FFF2-40B4-BE49-F238E27FC236}">
                    <a16:creationId xmlns:a16="http://schemas.microsoft.com/office/drawing/2014/main" id="{D5EAA639-1CF6-4CC3-A088-ACDCEF5B636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10" name="Freeform 14">
                <a:extLst>
                  <a:ext uri="{FF2B5EF4-FFF2-40B4-BE49-F238E27FC236}">
                    <a16:creationId xmlns:a16="http://schemas.microsoft.com/office/drawing/2014/main" id="{25DA6D8E-DF44-457C-92D8-DEF18AC26A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11" name="Freeform 15">
                <a:extLst>
                  <a:ext uri="{FF2B5EF4-FFF2-40B4-BE49-F238E27FC236}">
                    <a16:creationId xmlns:a16="http://schemas.microsoft.com/office/drawing/2014/main" id="{63DBC537-48A3-4696-91E8-F61579F6F04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12" name="Freeform 16">
                <a:extLst>
                  <a:ext uri="{FF2B5EF4-FFF2-40B4-BE49-F238E27FC236}">
                    <a16:creationId xmlns:a16="http://schemas.microsoft.com/office/drawing/2014/main" id="{1A3B8E7A-7DBC-4775-A9F0-2F8FBD41CB8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13" name="Freeform 17">
                <a:extLst>
                  <a:ext uri="{FF2B5EF4-FFF2-40B4-BE49-F238E27FC236}">
                    <a16:creationId xmlns:a16="http://schemas.microsoft.com/office/drawing/2014/main" id="{0C303CB0-236F-48E3-861A-0A283361DF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14" name="Freeform 18">
                <a:extLst>
                  <a:ext uri="{FF2B5EF4-FFF2-40B4-BE49-F238E27FC236}">
                    <a16:creationId xmlns:a16="http://schemas.microsoft.com/office/drawing/2014/main" id="{EE04794F-5CF6-45F9-B6DF-C392CC8918D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  <p:sp>
            <p:nvSpPr>
              <p:cNvPr id="4115" name="Freeform 19">
                <a:extLst>
                  <a:ext uri="{FF2B5EF4-FFF2-40B4-BE49-F238E27FC236}">
                    <a16:creationId xmlns:a16="http://schemas.microsoft.com/office/drawing/2014/main" id="{9945666E-F2CF-4C91-ABB8-0EEEFF64060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SG" sz="1800">
                  <a:cs typeface="Arial" charset="0"/>
                </a:endParaRPr>
              </a:p>
            </p:txBody>
          </p:sp>
        </p:grpSp>
        <p:sp>
          <p:nvSpPr>
            <p:cNvPr id="4116" name="Freeform 20">
              <a:extLst>
                <a:ext uri="{FF2B5EF4-FFF2-40B4-BE49-F238E27FC236}">
                  <a16:creationId xmlns:a16="http://schemas.microsoft.com/office/drawing/2014/main" id="{6BEDCEA4-6F65-438D-9DFD-AADBB51DE5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4117" name="Freeform 21">
              <a:extLst>
                <a:ext uri="{FF2B5EF4-FFF2-40B4-BE49-F238E27FC236}">
                  <a16:creationId xmlns:a16="http://schemas.microsoft.com/office/drawing/2014/main" id="{CB0AC14E-4534-413C-BE1B-FFB8345450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4118" name="Freeform 22">
              <a:extLst>
                <a:ext uri="{FF2B5EF4-FFF2-40B4-BE49-F238E27FC236}">
                  <a16:creationId xmlns:a16="http://schemas.microsoft.com/office/drawing/2014/main" id="{E857B252-BFB3-478E-8B2D-16B706FFC86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6FDC5277-EA76-4209-B362-8FEE2E53E8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7 w 717"/>
                <a:gd name="T1" fmla="*/ 845 h 845"/>
                <a:gd name="T2" fmla="*/ 727 w 717"/>
                <a:gd name="T3" fmla="*/ 821 h 845"/>
                <a:gd name="T4" fmla="*/ 584 w 717"/>
                <a:gd name="T5" fmla="*/ 605 h 845"/>
                <a:gd name="T6" fmla="*/ 411 w 717"/>
                <a:gd name="T7" fmla="*/ 396 h 845"/>
                <a:gd name="T8" fmla="*/ 22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4 w 717"/>
                <a:gd name="T15" fmla="*/ 198 h 845"/>
                <a:gd name="T16" fmla="*/ 405 w 717"/>
                <a:gd name="T17" fmla="*/ 408 h 845"/>
                <a:gd name="T18" fmla="*/ 578 w 717"/>
                <a:gd name="T19" fmla="*/ 623 h 845"/>
                <a:gd name="T20" fmla="*/ 727 w 717"/>
                <a:gd name="T21" fmla="*/ 845 h 845"/>
                <a:gd name="T22" fmla="*/ 72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B21060CB-D014-4CB5-A480-79D835A18B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2 w 407"/>
                <a:gd name="T1" fmla="*/ 414 h 414"/>
                <a:gd name="T2" fmla="*/ 412 w 407"/>
                <a:gd name="T3" fmla="*/ 396 h 414"/>
                <a:gd name="T4" fmla="*/ 22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1 w 407"/>
                <a:gd name="T13" fmla="*/ 204 h 414"/>
                <a:gd name="T14" fmla="*/ 412 w 407"/>
                <a:gd name="T15" fmla="*/ 414 h 414"/>
                <a:gd name="T16" fmla="*/ 41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4121" name="Freeform 25">
              <a:extLst>
                <a:ext uri="{FF2B5EF4-FFF2-40B4-BE49-F238E27FC236}">
                  <a16:creationId xmlns:a16="http://schemas.microsoft.com/office/drawing/2014/main" id="{5CE29F0A-B7C6-4E1D-92C0-595F2D7E45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SG" sz="1800">
                <a:cs typeface="Arial" charset="0"/>
              </a:endParaRPr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48E96A45-9C2D-4FE8-AA4E-BD1326B3A4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6 w 586"/>
                <a:gd name="T1" fmla="*/ 0 h 599"/>
                <a:gd name="T2" fmla="*/ 578 w 586"/>
                <a:gd name="T3" fmla="*/ 0 h 599"/>
                <a:gd name="T4" fmla="*/ 412 w 586"/>
                <a:gd name="T5" fmla="*/ 132 h 599"/>
                <a:gd name="T6" fmla="*/ 26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2 w 586"/>
                <a:gd name="T17" fmla="*/ 282 h 599"/>
                <a:gd name="T18" fmla="*/ 418 w 586"/>
                <a:gd name="T19" fmla="*/ 138 h 599"/>
                <a:gd name="T20" fmla="*/ 596 w 586"/>
                <a:gd name="T21" fmla="*/ 0 h 599"/>
                <a:gd name="T22" fmla="*/ 59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E92C40BC-479A-4419-AD52-0BEBCFB2EF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4 w 269"/>
                <a:gd name="T1" fmla="*/ 0 h 252"/>
                <a:gd name="T2" fmla="*/ 25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4 w 269"/>
                <a:gd name="T15" fmla="*/ 0 h 252"/>
                <a:gd name="T16" fmla="*/ 27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FD08F8FE-C72A-411C-8539-909D95A901F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E91C6F75-4B15-4FB3-B9D7-8D6763E8704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9287669A-DD0B-427F-9D8E-4BBC5BC28EFC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034FD071-BCF6-4EFB-8697-F2BC7D85EF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F8C524C8-E3DC-4198-9C6C-E2202D033A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DF074977-CAE6-4182-9EB7-11C6DF5C92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4E7C74FC-3062-4084-AC6F-6C6BDDB6F2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482A070B-035B-4E64-9DA7-18DFED147F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F131DE53-0A46-44FD-932E-077BB64440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Arial" charset="0"/>
                </a:endParaRPr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1E0DC675-7A77-4BFF-B689-F07DC7ABBE3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6621B8E0-3755-420B-8E20-8E6A50E178E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4135" name="Rectangle 39">
            <a:extLst>
              <a:ext uri="{FF2B5EF4-FFF2-40B4-BE49-F238E27FC236}">
                <a16:creationId xmlns:a16="http://schemas.microsoft.com/office/drawing/2014/main" id="{C9069E82-9A66-4443-9B7D-6851ABF9E7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6" name="Rectangle 40">
            <a:extLst>
              <a:ext uri="{FF2B5EF4-FFF2-40B4-BE49-F238E27FC236}">
                <a16:creationId xmlns:a16="http://schemas.microsoft.com/office/drawing/2014/main" id="{3A9E0DE2-9D02-41F2-BE51-AABA0662C06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" name="Rectangle 41">
            <a:extLst>
              <a:ext uri="{FF2B5EF4-FFF2-40B4-BE49-F238E27FC236}">
                <a16:creationId xmlns:a16="http://schemas.microsoft.com/office/drawing/2014/main" id="{FC2796F9-A1D2-4BD4-8B56-EE4F9FB3BA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8" name="Rectangle 42">
            <a:extLst>
              <a:ext uri="{FF2B5EF4-FFF2-40B4-BE49-F238E27FC236}">
                <a16:creationId xmlns:a16="http://schemas.microsoft.com/office/drawing/2014/main" id="{78F05E0B-01CB-43CF-B35C-3B3C99BD64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C689EF5-D181-4291-80E3-35A06443562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39" name="Rectangle 43">
            <a:extLst>
              <a:ext uri="{FF2B5EF4-FFF2-40B4-BE49-F238E27FC236}">
                <a16:creationId xmlns:a16="http://schemas.microsoft.com/office/drawing/2014/main" id="{8D3FE801-CD3D-448E-9E4D-2B0D3C864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2656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3B6AA86A-9025-43D3-9E43-25CBFA0B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A031E708-11D3-4F0F-9A0D-4830E4B917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D678D99-B80C-4F1E-A56A-A5A9A24E7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28E0D8-EF2A-48A5-AC12-2B7580F5B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513C483-5AD6-47BB-A3AB-0E2CDFCE8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34E8A4EC-1562-4287-881C-143B89CAB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364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ectangle 32"/>
          <p:cNvSpPr>
            <a:spLocks noChangeArrowheads="1"/>
          </p:cNvSpPr>
          <p:nvPr/>
        </p:nvSpPr>
        <p:spPr bwMode="ltGray">
          <a:xfrm>
            <a:off x="14818" y="0"/>
            <a:ext cx="12177183" cy="11255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 sz="1800"/>
          </a:p>
        </p:txBody>
      </p:sp>
      <p:grpSp>
        <p:nvGrpSpPr>
          <p:cNvPr id="1030" name="Group 33"/>
          <p:cNvGrpSpPr>
            <a:grpSpLocks/>
          </p:cNvGrpSpPr>
          <p:nvPr/>
        </p:nvGrpSpPr>
        <p:grpSpPr bwMode="auto">
          <a:xfrm>
            <a:off x="0" y="879475"/>
            <a:ext cx="12192000" cy="144463"/>
            <a:chOff x="1519" y="554"/>
            <a:chExt cx="4241" cy="91"/>
          </a:xfrm>
        </p:grpSpPr>
        <p:sp>
          <p:nvSpPr>
            <p:cNvPr id="1058" name="Line 3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1059" name="Line 3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d-ID" sz="1800"/>
            </a:p>
          </p:txBody>
        </p:sp>
        <p:sp>
          <p:nvSpPr>
            <p:cNvPr id="1060" name="Line 3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d-ID" sz="1800"/>
            </a:p>
          </p:txBody>
        </p:sp>
      </p:grpSp>
      <p:grpSp>
        <p:nvGrpSpPr>
          <p:cNvPr id="1031" name="Group 37"/>
          <p:cNvGrpSpPr>
            <a:grpSpLocks/>
          </p:cNvGrpSpPr>
          <p:nvPr/>
        </p:nvGrpSpPr>
        <p:grpSpPr bwMode="auto">
          <a:xfrm>
            <a:off x="1" y="-11113"/>
            <a:ext cx="3122084" cy="1123951"/>
            <a:chOff x="0" y="0"/>
            <a:chExt cx="1475" cy="694"/>
          </a:xfrm>
        </p:grpSpPr>
        <p:graphicFrame>
          <p:nvGraphicFramePr>
            <p:cNvPr id="1026" name="Object 38"/>
            <p:cNvGraphicFramePr>
              <a:graphicFrameLocks noChangeAspect="1"/>
            </p:cNvGraphicFramePr>
            <p:nvPr/>
          </p:nvGraphicFramePr>
          <p:xfrm>
            <a:off x="695" y="0"/>
            <a:ext cx="780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6" imgW="3646321" imgH="3931376" progId="">
                    <p:embed/>
                  </p:oleObj>
                </mc:Choice>
                <mc:Fallback>
                  <p:oleObj name="Image" r:id="rId16" imgW="3646321" imgH="3931376" progId="">
                    <p:embed/>
                    <p:pic>
                      <p:nvPicPr>
                        <p:cNvPr id="1026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1470"/>
                        <a:stretch>
                          <a:fillRect/>
                        </a:stretch>
                      </p:blipFill>
                      <p:spPr bwMode="auto">
                        <a:xfrm>
                          <a:off x="695" y="0"/>
                          <a:ext cx="780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2D6BC7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1D528D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B2B2B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39"/>
            <p:cNvGraphicFramePr>
              <a:graphicFrameLocks noChangeAspect="1"/>
            </p:cNvGraphicFramePr>
            <p:nvPr/>
          </p:nvGraphicFramePr>
          <p:xfrm>
            <a:off x="0" y="0"/>
            <a:ext cx="737" cy="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8" imgW="2575783" imgH="2545301" progId="">
                    <p:embed/>
                  </p:oleObj>
                </mc:Choice>
                <mc:Fallback>
                  <p:oleObj name="Image" r:id="rId18" imgW="2575783" imgH="2545301" progId="">
                    <p:embed/>
                    <p:pic>
                      <p:nvPicPr>
                        <p:cNvPr id="1027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737" cy="6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2D6BC7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1D528D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B2B2B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2800" y="228600"/>
            <a:ext cx="843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0"/>
            <a:ext cx="109728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2145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id-ID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21451"/>
            <a:ext cx="386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2145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D7147CF9-D26B-4805-A299-64B48DC71832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37" name="Group 44"/>
          <p:cNvGrpSpPr>
            <a:grpSpLocks/>
          </p:cNvGrpSpPr>
          <p:nvPr/>
        </p:nvGrpSpPr>
        <p:grpSpPr bwMode="auto">
          <a:xfrm>
            <a:off x="0" y="1109663"/>
            <a:ext cx="12192000" cy="169862"/>
            <a:chOff x="0" y="699"/>
            <a:chExt cx="5760" cy="107"/>
          </a:xfrm>
        </p:grpSpPr>
        <p:sp>
          <p:nvSpPr>
            <p:cNvPr id="1064" name="Rectangle 40"/>
            <p:cNvSpPr>
              <a:spLocks noChangeArrowheads="1"/>
            </p:cNvSpPr>
            <p:nvPr userDrawn="1"/>
          </p:nvSpPr>
          <p:spPr bwMode="gray">
            <a:xfrm>
              <a:off x="0" y="699"/>
              <a:ext cx="5760" cy="4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d-ID" sz="1800"/>
            </a:p>
          </p:txBody>
        </p:sp>
        <p:sp>
          <p:nvSpPr>
            <p:cNvPr id="1066" name="Rectangle 42"/>
            <p:cNvSpPr>
              <a:spLocks noChangeArrowheads="1"/>
            </p:cNvSpPr>
            <p:nvPr userDrawn="1"/>
          </p:nvSpPr>
          <p:spPr bwMode="gray">
            <a:xfrm>
              <a:off x="1476" y="713"/>
              <a:ext cx="4284" cy="93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d-ID" sz="1800"/>
            </a:p>
          </p:txBody>
        </p:sp>
      </p:grpSp>
    </p:spTree>
    <p:extLst>
      <p:ext uri="{BB962C8B-B14F-4D97-AF65-F5344CB8AC3E}">
        <p14:creationId xmlns:p14="http://schemas.microsoft.com/office/powerpoint/2010/main" val="346379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50000"/>
        <a:buFont typeface="Wingdings 2" pitchFamily="18" charset="2"/>
        <a:buChar char="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 2" pitchFamily="18" charset="2"/>
        <a:buChar char="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tio.id/t/apa-yang-dimaksud-dengan-pelanggan/120079" TargetMode="External"/><Relationship Id="rId2" Type="http://schemas.openxmlformats.org/officeDocument/2006/relationships/hyperlink" Target="https://www.dictio.id/t/apakah-yang-dimaksud-dengan-pasar-market/6246" TargetMode="Externa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hyperlink" Target="https://www.dictio.id/t/apa-yang-dimaksud-dengan-model-penelitian/123509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epublikdigital.com/belajar-marketing-4-0-dari-hermawan-kartajaya/m4-cust-path-5a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hyperlink" Target="http://republikdigital.com/belajar-marketing-4-0-dari-hermawan-kartajaya/m4-fix-bottleneck" TargetMode="Externa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56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57.sv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03A0DC-6618-4B63-B040-2FF2AF7F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6292" y="6697"/>
            <a:ext cx="7368208" cy="68580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56EBD4-9AEF-4747-AD27-2CAA5764E96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094466" y="309348"/>
            <a:ext cx="6771859" cy="1916807"/>
          </a:xfrm>
        </p:spPr>
        <p:txBody>
          <a:bodyPr/>
          <a:lstStyle/>
          <a:p>
            <a:pPr algn="ctr"/>
            <a:br>
              <a:rPr lang="en-US" sz="28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DD2E28E-7BC1-46D5-A323-55DF7751FD3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515734" y="4471009"/>
            <a:ext cx="3929322" cy="706109"/>
          </a:xfrm>
          <a:solidFill>
            <a:schemeClr val="accent3"/>
          </a:solidFill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</a:rPr>
              <a:t>Bambang Dwi Hartono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</a:rPr>
              <a:t>(BDH)</a:t>
            </a:r>
          </a:p>
          <a:p>
            <a:pPr algn="ctr"/>
            <a:endParaRPr lang="en-US" sz="800" dirty="0"/>
          </a:p>
          <a:p>
            <a:pPr algn="ctr"/>
            <a:r>
              <a:rPr lang="en-US" sz="2000" b="1" dirty="0"/>
              <a:t>05 </a:t>
            </a:r>
            <a:r>
              <a:rPr lang="en-US" sz="2000" b="1" dirty="0" err="1"/>
              <a:t>Januari</a:t>
            </a:r>
            <a:r>
              <a:rPr lang="en-US" sz="2000" b="1" dirty="0"/>
              <a:t> 2023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F7A15D-3385-4A7E-9D01-F2A08A6F0342}"/>
              </a:ext>
            </a:extLst>
          </p:cNvPr>
          <p:cNvSpPr txBox="1">
            <a:spLocks/>
          </p:cNvSpPr>
          <p:nvPr/>
        </p:nvSpPr>
        <p:spPr bwMode="gray">
          <a:xfrm>
            <a:off x="4888063" y="2796988"/>
            <a:ext cx="7184667" cy="135870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 algn="ctr"/>
            <a:endParaRPr lang="pt-BR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pt-BR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</a:rPr>
              <a:t>Disampaikan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</a:rPr>
              <a:t>Dalam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Acara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</a:rPr>
              <a:t>Pembekalan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</a:rPr>
              <a:t>Kuliah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</a:rPr>
              <a:t>Kerja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</a:rPr>
              <a:t>Nyata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(KKN)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</a:rPr>
              <a:t>Universitas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 Muhammadiyah Bangka Belitung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026FC-C304-47E6-ADF5-7916B7FE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3261113"/>
            <a:ext cx="2152075" cy="1572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2A155C-3CFE-4EFE-BBE0-5EF8EF6EB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812" y="3261113"/>
            <a:ext cx="2014521" cy="15729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47F26C-48C0-4CD3-8166-1D3AF38F0A3A}"/>
              </a:ext>
            </a:extLst>
          </p:cNvPr>
          <p:cNvGrpSpPr/>
          <p:nvPr/>
        </p:nvGrpSpPr>
        <p:grpSpPr>
          <a:xfrm>
            <a:off x="955640" y="369193"/>
            <a:ext cx="2591025" cy="2597121"/>
            <a:chOff x="955640" y="369193"/>
            <a:chExt cx="2591025" cy="25971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E5D804-F093-4A48-BBCB-316E8A557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5640" y="369193"/>
              <a:ext cx="2591025" cy="259712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2E0DA0-4313-4275-A980-9EDB3C5C7D82}"/>
                </a:ext>
              </a:extLst>
            </p:cNvPr>
            <p:cNvSpPr/>
            <p:nvPr/>
          </p:nvSpPr>
          <p:spPr>
            <a:xfrm>
              <a:off x="1586753" y="484094"/>
              <a:ext cx="1264023" cy="11564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F50D629-30BB-45FA-A15F-8DF93CE87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724" y="496246"/>
            <a:ext cx="1151817" cy="11518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BC8BA9-864F-492A-BD95-F2654B889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63" y="5011203"/>
            <a:ext cx="1971866" cy="1551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EF2049-6429-48D2-BCA0-56D14C778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467" y="5048378"/>
            <a:ext cx="1971866" cy="1477604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FB3304EB-F99B-4B4B-B128-6BC48C7F2E9F}"/>
              </a:ext>
            </a:extLst>
          </p:cNvPr>
          <p:cNvSpPr txBox="1">
            <a:spLocks/>
          </p:cNvSpPr>
          <p:nvPr/>
        </p:nvSpPr>
        <p:spPr bwMode="gray">
          <a:xfrm>
            <a:off x="4900188" y="784760"/>
            <a:ext cx="7172542" cy="1756710"/>
          </a:xfrm>
          <a:prstGeom prst="rect">
            <a:avLst/>
          </a:prstGeom>
          <a:solidFill>
            <a:srgbClr val="FFFF00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chemeClr val="tx1"/>
                </a:solidFill>
              </a:rPr>
              <a:t>Pengembangan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Produk</a:t>
            </a:r>
            <a:r>
              <a:rPr lang="en-US" b="1" dirty="0">
                <a:solidFill>
                  <a:schemeClr val="tx1"/>
                </a:solidFill>
              </a:rPr>
              <a:t> Dari </a:t>
            </a:r>
            <a:r>
              <a:rPr lang="en-US" b="1" dirty="0" err="1">
                <a:solidFill>
                  <a:schemeClr val="tx1"/>
                </a:solidFill>
              </a:rPr>
              <a:t>Potensi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Desa</a:t>
            </a:r>
            <a:endParaRPr lang="en-US" b="1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chemeClr val="tx1"/>
                </a:solidFill>
              </a:rPr>
              <a:t>Melalui</a:t>
            </a:r>
            <a:r>
              <a:rPr lang="en-US" b="1" dirty="0">
                <a:solidFill>
                  <a:schemeClr val="tx1"/>
                </a:solidFill>
              </a:rPr>
              <a:t> Entrepreneurship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chemeClr val="tx1"/>
                </a:solidFill>
              </a:rPr>
              <a:t>Untuk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mendukung</a:t>
            </a:r>
            <a:r>
              <a:rPr lang="en-US" b="1" dirty="0">
                <a:solidFill>
                  <a:schemeClr val="tx1"/>
                </a:solidFill>
              </a:rPr>
              <a:t> UMKM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529917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4" descr="Image result for icon new"/>
          <p:cNvSpPr>
            <a:spLocks noChangeAspect="1" noChangeArrowheads="1"/>
          </p:cNvSpPr>
          <p:nvPr/>
        </p:nvSpPr>
        <p:spPr bwMode="auto">
          <a:xfrm>
            <a:off x="157744" y="-144429"/>
            <a:ext cx="304729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17DCD55-AAE5-C386-2D79-8E85D7A51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02" y="0"/>
            <a:ext cx="2636878" cy="7553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96ADDE-80FF-7724-AF0F-532C72293496}"/>
              </a:ext>
            </a:extLst>
          </p:cNvPr>
          <p:cNvSpPr/>
          <p:nvPr/>
        </p:nvSpPr>
        <p:spPr>
          <a:xfrm>
            <a:off x="1505918" y="771899"/>
            <a:ext cx="5682347" cy="550042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Pembekalan</a:t>
            </a:r>
            <a:r>
              <a:rPr lang="en-US" sz="2000" dirty="0">
                <a:solidFill>
                  <a:schemeClr val="tx1"/>
                </a:solidFill>
              </a:rPr>
              <a:t> UMKM dan Lembaga </a:t>
            </a:r>
            <a:r>
              <a:rPr lang="en-US" sz="2000" dirty="0" err="1">
                <a:solidFill>
                  <a:schemeClr val="tx1"/>
                </a:solidFill>
              </a:rPr>
              <a:t>Keuangan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Mikro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Kementrian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Keuangan</a:t>
            </a:r>
            <a:r>
              <a:rPr lang="en-US" sz="2000" dirty="0">
                <a:solidFill>
                  <a:schemeClr val="tx1"/>
                </a:solidFill>
              </a:rPr>
              <a:t> RI (2021)</a:t>
            </a:r>
            <a:endParaRPr lang="en-ID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85851-85A8-CF3A-593C-A7D7F97A0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" y="2483581"/>
            <a:ext cx="3199306" cy="3199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C59E20-D90A-F0B7-766D-3B0413715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63" y="2100398"/>
            <a:ext cx="4269665" cy="4258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E38F4-11D0-E32D-9841-B3774BF2C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12" y="947994"/>
            <a:ext cx="3204916" cy="2403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E965A-9AB1-645E-99DC-F7B9B7E763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64" t="16958" r="32959" b="5372"/>
          <a:stretch/>
        </p:blipFill>
        <p:spPr>
          <a:xfrm>
            <a:off x="8219318" y="3460184"/>
            <a:ext cx="3735975" cy="32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45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61B1-F7AF-4EFC-8C41-B3354462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941387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</a:rPr>
              <a:t>MODEL MENGANALISIS CUSTOMER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7EFA6-E62D-414A-81DD-4D4A45990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524000"/>
            <a:ext cx="4191000" cy="5181600"/>
          </a:xfrm>
          <a:solidFill>
            <a:srgbClr val="002060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1800" b="1" dirty="0" err="1"/>
              <a:t>Banyak</a:t>
            </a:r>
            <a:r>
              <a:rPr lang="en-US" sz="1800" b="1" dirty="0"/>
              <a:t> Startup </a:t>
            </a:r>
            <a:r>
              <a:rPr lang="en-US" sz="1800" b="1" dirty="0" err="1"/>
              <a:t>gagal</a:t>
            </a:r>
            <a:r>
              <a:rPr lang="en-US" sz="1800" b="1" dirty="0"/>
              <a:t> </a:t>
            </a:r>
            <a:r>
              <a:rPr lang="en-US" sz="1800" b="1" dirty="0" err="1"/>
              <a:t>karena</a:t>
            </a:r>
            <a:r>
              <a:rPr lang="en-US" sz="1800" b="1" dirty="0"/>
              <a:t> </a:t>
            </a:r>
            <a:r>
              <a:rPr lang="en-US" sz="1800" b="1" dirty="0" err="1"/>
              <a:t>tidak</a:t>
            </a:r>
            <a:r>
              <a:rPr lang="en-US" sz="1800" b="1" dirty="0"/>
              <a:t> </a:t>
            </a:r>
            <a:r>
              <a:rPr lang="en-US" sz="1800" b="1" dirty="0" err="1"/>
              <a:t>mengembangkan</a:t>
            </a:r>
            <a:r>
              <a:rPr lang="en-US" sz="1800" b="1" dirty="0"/>
              <a:t> </a:t>
            </a:r>
            <a:r>
              <a:rPr lang="en-US" sz="1800" b="1" dirty="0" err="1">
                <a:hlinkClick r:id="rId2"/>
              </a:rPr>
              <a:t>pasar</a:t>
            </a:r>
            <a:r>
              <a:rPr lang="en-US" sz="1800" b="1" dirty="0"/>
              <a:t> </a:t>
            </a:r>
            <a:r>
              <a:rPr lang="en-US" sz="1800" b="1" dirty="0" err="1"/>
              <a:t>dan</a:t>
            </a:r>
            <a:r>
              <a:rPr lang="en-US" sz="1800" b="1" dirty="0"/>
              <a:t> </a:t>
            </a:r>
            <a:r>
              <a:rPr lang="en-US" sz="1800" b="1" dirty="0" err="1"/>
              <a:t>menganalisis</a:t>
            </a:r>
            <a:r>
              <a:rPr lang="en-US" sz="1800" b="1" dirty="0"/>
              <a:t> </a:t>
            </a:r>
            <a:r>
              <a:rPr lang="en-US" sz="1800" b="1" dirty="0" err="1"/>
              <a:t>keinginan</a:t>
            </a:r>
            <a:r>
              <a:rPr lang="en-US" sz="1800" b="1" dirty="0"/>
              <a:t> </a:t>
            </a:r>
            <a:r>
              <a:rPr lang="en-US" sz="1800" b="1" dirty="0" err="1">
                <a:hlinkClick r:id="rId3"/>
              </a:rPr>
              <a:t>pelanggan</a:t>
            </a:r>
            <a:r>
              <a:rPr lang="en-US" sz="1800" b="1" dirty="0"/>
              <a:t>. 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r>
              <a:rPr lang="en-US" sz="1800" b="1" dirty="0" err="1"/>
              <a:t>Tidak</a:t>
            </a:r>
            <a:r>
              <a:rPr lang="en-US" sz="1800" b="1" dirty="0"/>
              <a:t> </a:t>
            </a:r>
            <a:r>
              <a:rPr lang="en-US" sz="1800" b="1" dirty="0" err="1"/>
              <a:t>memperhatikan</a:t>
            </a:r>
            <a:r>
              <a:rPr lang="en-US" sz="1800" b="1" dirty="0"/>
              <a:t> </a:t>
            </a:r>
            <a:r>
              <a:rPr lang="en-US" sz="1800" b="1" dirty="0" err="1"/>
              <a:t>hal</a:t>
            </a:r>
            <a:r>
              <a:rPr lang="en-US" sz="1800" b="1" dirty="0"/>
              <a:t> paling </a:t>
            </a:r>
            <a:r>
              <a:rPr lang="en-US" sz="1800" b="1" dirty="0" err="1"/>
              <a:t>krusial</a:t>
            </a:r>
            <a:r>
              <a:rPr lang="en-US" sz="1800" b="1" dirty="0"/>
              <a:t> </a:t>
            </a:r>
            <a:r>
              <a:rPr lang="en-US" sz="1800" b="1" dirty="0" err="1"/>
              <a:t>dalam</a:t>
            </a:r>
            <a:r>
              <a:rPr lang="en-US" sz="1800" b="1" dirty="0"/>
              <a:t> </a:t>
            </a:r>
            <a:r>
              <a:rPr lang="en-US" sz="1800" b="1" dirty="0" err="1"/>
              <a:t>bisnis</a:t>
            </a:r>
            <a:r>
              <a:rPr lang="en-US" sz="1800" b="1" dirty="0"/>
              <a:t> </a:t>
            </a:r>
            <a:r>
              <a:rPr lang="en-US" sz="1800" b="1" dirty="0" err="1"/>
              <a:t>yakni</a:t>
            </a:r>
            <a:r>
              <a:rPr lang="en-US" sz="1800" b="1" dirty="0"/>
              <a:t> </a:t>
            </a:r>
            <a:r>
              <a:rPr lang="en-US" sz="1800" b="1" dirty="0" err="1"/>
              <a:t>masalah</a:t>
            </a:r>
            <a:r>
              <a:rPr lang="en-US" sz="1800" b="1" dirty="0"/>
              <a:t> </a:t>
            </a:r>
            <a:r>
              <a:rPr lang="en-US" sz="1800" b="1" dirty="0">
                <a:hlinkClick r:id="rId3"/>
              </a:rPr>
              <a:t>customer</a:t>
            </a:r>
            <a:r>
              <a:rPr lang="en-US" sz="1800" b="1" dirty="0"/>
              <a:t>. 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r>
              <a:rPr lang="en-US" sz="1800" b="1" dirty="0" err="1"/>
              <a:t>Salah</a:t>
            </a:r>
            <a:r>
              <a:rPr lang="en-US" sz="1800" b="1" dirty="0"/>
              <a:t> </a:t>
            </a:r>
            <a:r>
              <a:rPr lang="en-US" sz="1800" b="1" dirty="0" err="1"/>
              <a:t>satu</a:t>
            </a:r>
            <a:r>
              <a:rPr lang="en-US" sz="1800" b="1" dirty="0"/>
              <a:t> </a:t>
            </a:r>
            <a:r>
              <a:rPr lang="en-US" sz="1800" b="1" dirty="0">
                <a:hlinkClick r:id="rId4"/>
              </a:rPr>
              <a:t>model</a:t>
            </a:r>
            <a:r>
              <a:rPr lang="en-US" sz="1800" b="1" dirty="0"/>
              <a:t> </a:t>
            </a:r>
            <a:r>
              <a:rPr lang="en-US" sz="1800" b="1" dirty="0" err="1"/>
              <a:t>untuk</a:t>
            </a:r>
            <a:r>
              <a:rPr lang="en-US" sz="1800" b="1" dirty="0"/>
              <a:t> </a:t>
            </a:r>
            <a:r>
              <a:rPr lang="en-US" sz="1800" b="1" dirty="0" err="1"/>
              <a:t>mempermudah</a:t>
            </a:r>
            <a:r>
              <a:rPr lang="en-US" sz="1800" b="1" dirty="0"/>
              <a:t> </a:t>
            </a:r>
            <a:r>
              <a:rPr lang="en-US" sz="1800" b="1" dirty="0" err="1"/>
              <a:t>dalam</a:t>
            </a:r>
            <a:r>
              <a:rPr lang="en-US" sz="1800" b="1" dirty="0"/>
              <a:t> </a:t>
            </a:r>
            <a:r>
              <a:rPr lang="en-US" sz="1800" b="1" dirty="0" err="1"/>
              <a:t>menganalisis</a:t>
            </a:r>
            <a:r>
              <a:rPr lang="en-US" sz="1800" b="1" dirty="0"/>
              <a:t> customer </a:t>
            </a:r>
            <a:r>
              <a:rPr lang="en-US" sz="1800" b="1" dirty="0" err="1"/>
              <a:t>adalah</a:t>
            </a:r>
            <a:r>
              <a:rPr lang="en-US" sz="1800" b="1" dirty="0"/>
              <a:t> </a:t>
            </a:r>
            <a:r>
              <a:rPr lang="en-US" sz="1800" b="1" dirty="0" err="1"/>
              <a:t>menggunakan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FFFF00"/>
                </a:solidFill>
              </a:rPr>
              <a:t>Customer Development model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1800" b="1" dirty="0"/>
          </a:p>
        </p:txBody>
      </p:sp>
      <p:pic>
        <p:nvPicPr>
          <p:cNvPr id="5124" name="Picture 3" descr="https://riyanthisianturi.com/wp-content/uploads/2020/09/image-42.png">
            <a:extLst>
              <a:ext uri="{FF2B5EF4-FFF2-40B4-BE49-F238E27FC236}">
                <a16:creationId xmlns:a16="http://schemas.microsoft.com/office/drawing/2014/main" id="{34DED689-74EF-4FB5-A04D-7B646032C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4622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91AD-39F6-46D9-971B-523A3382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685800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en-US" sz="2000" b="1" dirty="0">
                <a:solidFill>
                  <a:srgbClr val="FFFF00"/>
                </a:solidFill>
              </a:rPr>
              <a:t>RUANG LINGKUP CUSTOMER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51992-A8F2-4265-A2FC-6C3EB438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038600"/>
            <a:ext cx="8534400" cy="2590800"/>
          </a:xfrm>
          <a:solidFill>
            <a:srgbClr val="002060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1800" b="1"/>
              <a:t>Customer Development adalah proses mendapatkan wawasan </a:t>
            </a:r>
            <a:r>
              <a:rPr lang="en-US" sz="1800" b="1" i="1"/>
              <a:t>customer</a:t>
            </a:r>
            <a:r>
              <a:rPr lang="en-US" sz="1800" b="1"/>
              <a:t> yang dapat digunakan untuk :</a:t>
            </a:r>
          </a:p>
          <a:p>
            <a:pPr lvl="1">
              <a:buFontTx/>
              <a:buAutoNum type="arabicPeriod"/>
              <a:defRPr/>
            </a:pPr>
            <a:r>
              <a:rPr lang="en-US" sz="1400" b="1"/>
              <a:t>Membuat, </a:t>
            </a:r>
          </a:p>
          <a:p>
            <a:pPr lvl="1">
              <a:buFontTx/>
              <a:buAutoNum type="arabicPeriod"/>
              <a:defRPr/>
            </a:pPr>
            <a:r>
              <a:rPr lang="en-US" sz="1400" b="1"/>
              <a:t>Meninjau dan </a:t>
            </a:r>
          </a:p>
          <a:p>
            <a:pPr lvl="1">
              <a:buFontTx/>
              <a:buAutoNum type="arabicPeriod"/>
              <a:defRPr/>
            </a:pPr>
            <a:r>
              <a:rPr lang="en-US" sz="1400" b="1"/>
              <a:t>Mengoptimalkan ide-ide dalam pengembangan produk. </a:t>
            </a:r>
          </a:p>
          <a:p>
            <a:pPr lvl="1">
              <a:buFontTx/>
              <a:buNone/>
              <a:defRPr/>
            </a:pPr>
            <a:endParaRPr lang="en-US" sz="1400" b="1"/>
          </a:p>
          <a:p>
            <a:pPr>
              <a:defRPr/>
            </a:pPr>
            <a:r>
              <a:rPr lang="en-US" sz="1800" b="1"/>
              <a:t>Proses Customer Development dimulai dari :</a:t>
            </a:r>
          </a:p>
          <a:p>
            <a:pPr lvl="1">
              <a:buFontTx/>
              <a:buAutoNum type="arabicPeriod"/>
              <a:defRPr/>
            </a:pPr>
            <a:r>
              <a:rPr lang="en-US" sz="1400" b="1"/>
              <a:t> Proses pencarian (Customer Discovery, Customer Validation) </a:t>
            </a:r>
          </a:p>
          <a:p>
            <a:pPr lvl="1">
              <a:buFontTx/>
              <a:buAutoNum type="arabicPeriod"/>
              <a:defRPr/>
            </a:pPr>
            <a:r>
              <a:rPr lang="en-US" sz="1400" b="1"/>
              <a:t>Hingga eksekusi bisnis (Customer Creation, Company Building).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1800" b="1"/>
          </a:p>
        </p:txBody>
      </p:sp>
      <p:pic>
        <p:nvPicPr>
          <p:cNvPr id="7172" name="Picture 3" descr="https://riyanthisianturi.com/wp-content/uploads/2020/09/image-41.png">
            <a:extLst>
              <a:ext uri="{FF2B5EF4-FFF2-40B4-BE49-F238E27FC236}">
                <a16:creationId xmlns:a16="http://schemas.microsoft.com/office/drawing/2014/main" id="{0EBAE13B-5222-436F-8539-B15EF7E5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838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11210-8B8F-41C4-8C6E-95C13752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63" y="381000"/>
            <a:ext cx="8229600" cy="9906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id-ID" sz="2400" b="1" dirty="0">
                <a:solidFill>
                  <a:srgbClr val="060606"/>
                </a:solidFill>
              </a:rPr>
              <a:t>CUSTOMER DEVELOPMENT</a:t>
            </a:r>
            <a:br>
              <a:rPr lang="id-ID" sz="2400" b="1" dirty="0">
                <a:solidFill>
                  <a:srgbClr val="060606"/>
                </a:solidFill>
              </a:rPr>
            </a:br>
            <a:r>
              <a:rPr lang="id-ID" sz="1800" b="1" dirty="0">
                <a:solidFill>
                  <a:srgbClr val="060606"/>
                </a:solidFill>
              </a:rPr>
              <a:t>( Strategi Menemukan Model Bisnis yang Valid Sebelum Eksekusi)</a:t>
            </a:r>
            <a:br>
              <a:rPr lang="id-ID" sz="1800" b="1" dirty="0">
                <a:solidFill>
                  <a:srgbClr val="060606"/>
                </a:solidFill>
              </a:rPr>
            </a:br>
            <a:endParaRPr lang="id-ID" sz="1800" b="1" dirty="0">
              <a:solidFill>
                <a:srgbClr val="060606"/>
              </a:solidFill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CC481158-9352-4207-9B68-B38EF42F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1" y="1600200"/>
            <a:ext cx="8348663" cy="5105400"/>
          </a:xfrm>
          <a:prstGeom prst="rect">
            <a:avLst/>
          </a:prstGeom>
          <a:noFill/>
          <a:ln w="285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CD7F-9814-4A1F-AE63-E139C3D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1474787"/>
          </a:xfrm>
          <a:solidFill>
            <a:srgbClr val="002060"/>
          </a:solidFill>
        </p:spPr>
        <p:txBody>
          <a:bodyPr/>
          <a:lstStyle/>
          <a:p>
            <a:pPr>
              <a:defRPr/>
            </a:pPr>
            <a:r>
              <a:rPr lang="en-US" sz="1600" b="1" dirty="0"/>
              <a:t>LANGKAH 2 CUSTOMER DEVELOPMENT :</a:t>
            </a:r>
            <a:br>
              <a:rPr lang="en-US" sz="1600" b="1" dirty="0"/>
            </a:br>
            <a:r>
              <a:rPr lang="en-US" sz="1600" b="1" dirty="0"/>
              <a:t>1. DUA LANGKAH PERTAMA : PENCARIAN MODEL BISNIS</a:t>
            </a:r>
            <a:br>
              <a:rPr lang="en-US" sz="1600" b="1" dirty="0"/>
            </a:br>
            <a:r>
              <a:rPr lang="en-US" sz="1600" b="1" dirty="0"/>
              <a:t>2. LANGKAH 3 DAN 4 : MENJALANKAN MODEL BISNIS YANG TELAH DIKEMBANGKAN, DIUJI DAN DIBUKTIKAN (</a:t>
            </a:r>
            <a:r>
              <a:rPr lang="en-US" sz="1600" b="1" dirty="0" err="1"/>
              <a:t>di</a:t>
            </a:r>
            <a:r>
              <a:rPr lang="en-US" sz="1600" b="1" dirty="0"/>
              <a:t> </a:t>
            </a:r>
            <a:r>
              <a:rPr lang="en-US" sz="1600" b="1" dirty="0" err="1"/>
              <a:t>tahap</a:t>
            </a:r>
            <a:r>
              <a:rPr lang="en-US" sz="1600" b="1" dirty="0"/>
              <a:t> 1 </a:t>
            </a:r>
            <a:r>
              <a:rPr lang="en-US" sz="1600" b="1" dirty="0" err="1"/>
              <a:t>dan</a:t>
            </a:r>
            <a:r>
              <a:rPr lang="en-US" sz="1600" b="1" dirty="0"/>
              <a:t> 2)</a:t>
            </a:r>
            <a:r>
              <a:rPr lang="en-US" sz="1200" b="1" dirty="0"/>
              <a:t> </a:t>
            </a:r>
            <a:br>
              <a:rPr lang="en-US" sz="1200" b="1" dirty="0"/>
            </a:br>
            <a:endParaRPr lang="en-US" sz="1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4A5EE-7631-4083-AB2E-19644D020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05000"/>
            <a:ext cx="8229600" cy="4724400"/>
          </a:xfrm>
          <a:solidFill>
            <a:srgbClr val="002060"/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sz="1600" b="1" dirty="0" err="1">
                <a:solidFill>
                  <a:srgbClr val="FFFF00"/>
                </a:solidFill>
              </a:rPr>
              <a:t>Penjelasan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langkah-langkah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ini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adalah</a:t>
            </a:r>
            <a:r>
              <a:rPr lang="en-US" sz="1600" b="1" dirty="0">
                <a:solidFill>
                  <a:srgbClr val="FFFF00"/>
                </a:solidFill>
              </a:rPr>
              <a:t>:</a:t>
            </a:r>
            <a:br>
              <a:rPr lang="en-US" sz="1800" b="1" dirty="0"/>
            </a:br>
            <a:endParaRPr lang="en-US" sz="1400" b="1" dirty="0"/>
          </a:p>
          <a:p>
            <a:pPr>
              <a:defRPr/>
            </a:pPr>
            <a:r>
              <a:rPr lang="en-US" sz="1400" b="1" dirty="0"/>
              <a:t>Customer Discovery </a:t>
            </a:r>
            <a:r>
              <a:rPr lang="en-US" sz="1400" b="1" dirty="0" err="1"/>
              <a:t>pertama</a:t>
            </a:r>
            <a:r>
              <a:rPr lang="en-US" sz="1400" b="1" dirty="0"/>
              <a:t>-tama </a:t>
            </a:r>
            <a:r>
              <a:rPr lang="en-US" sz="1400" b="1" dirty="0" err="1"/>
              <a:t>menangkap</a:t>
            </a:r>
            <a:r>
              <a:rPr lang="en-US" sz="1400" b="1" dirty="0"/>
              <a:t> </a:t>
            </a:r>
            <a:r>
              <a:rPr lang="en-US" sz="1400" b="1" dirty="0" err="1"/>
              <a:t>visi</a:t>
            </a:r>
            <a:r>
              <a:rPr lang="en-US" sz="1400" b="1" dirty="0"/>
              <a:t> </a:t>
            </a:r>
            <a:r>
              <a:rPr lang="en-US" sz="1400" b="1" dirty="0" err="1"/>
              <a:t>pada</a:t>
            </a:r>
            <a:r>
              <a:rPr lang="en-US" sz="1400" b="1" dirty="0"/>
              <a:t> founder </a:t>
            </a:r>
            <a:r>
              <a:rPr lang="en-US" sz="1400" b="1" dirty="0" err="1"/>
              <a:t>dan</a:t>
            </a:r>
            <a:r>
              <a:rPr lang="en-US" sz="1400" b="1" dirty="0"/>
              <a:t> </a:t>
            </a:r>
            <a:r>
              <a:rPr lang="en-US" sz="1400" b="1" dirty="0" err="1"/>
              <a:t>mengubahkan</a:t>
            </a:r>
            <a:r>
              <a:rPr lang="en-US" sz="1400" b="1" dirty="0"/>
              <a:t> </a:t>
            </a:r>
            <a:r>
              <a:rPr lang="en-US" sz="1400" b="1" dirty="0" err="1"/>
              <a:t>menjadi</a:t>
            </a:r>
            <a:r>
              <a:rPr lang="en-US" sz="1400" b="1" dirty="0"/>
              <a:t> </a:t>
            </a:r>
            <a:r>
              <a:rPr lang="en-US" sz="1400" b="1" dirty="0" err="1"/>
              <a:t>serangkaian</a:t>
            </a:r>
            <a:r>
              <a:rPr lang="en-US" sz="1400" b="1" dirty="0"/>
              <a:t> </a:t>
            </a:r>
            <a:r>
              <a:rPr lang="en-US" sz="1400" b="1" dirty="0" err="1"/>
              <a:t>hipotesis</a:t>
            </a:r>
            <a:r>
              <a:rPr lang="en-US" sz="1400" b="1" dirty="0"/>
              <a:t> model </a:t>
            </a:r>
            <a:r>
              <a:rPr lang="en-US" sz="1400" b="1" dirty="0" err="1"/>
              <a:t>bisnis</a:t>
            </a:r>
            <a:r>
              <a:rPr lang="en-US" sz="1400" b="1" dirty="0"/>
              <a:t>. </a:t>
            </a:r>
            <a:r>
              <a:rPr lang="en-US" sz="1400" b="1" dirty="0" err="1"/>
              <a:t>Kemudian</a:t>
            </a:r>
            <a:r>
              <a:rPr lang="en-US" sz="1400" b="1" dirty="0"/>
              <a:t> </a:t>
            </a:r>
            <a:r>
              <a:rPr lang="en-US" sz="1400" b="1" dirty="0" err="1"/>
              <a:t>mengembangkan</a:t>
            </a:r>
            <a:r>
              <a:rPr lang="en-US" sz="1400" b="1" dirty="0"/>
              <a:t> </a:t>
            </a:r>
            <a:r>
              <a:rPr lang="en-US" sz="1400" b="1" dirty="0" err="1"/>
              <a:t>rencana</a:t>
            </a:r>
            <a:r>
              <a:rPr lang="en-US" sz="1400" b="1" dirty="0"/>
              <a:t> </a:t>
            </a:r>
            <a:r>
              <a:rPr lang="en-US" sz="1400" b="1" dirty="0" err="1"/>
              <a:t>untuk</a:t>
            </a:r>
            <a:r>
              <a:rPr lang="en-US" sz="1400" b="1" dirty="0"/>
              <a:t> </a:t>
            </a:r>
            <a:r>
              <a:rPr lang="en-US" sz="1400" b="1" dirty="0" err="1"/>
              <a:t>menguji</a:t>
            </a:r>
            <a:r>
              <a:rPr lang="en-US" sz="1400" b="1" dirty="0"/>
              <a:t> </a:t>
            </a:r>
            <a:r>
              <a:rPr lang="en-US" sz="1400" b="1" dirty="0" err="1"/>
              <a:t>reaksi</a:t>
            </a:r>
            <a:r>
              <a:rPr lang="en-US" sz="1400" b="1" dirty="0"/>
              <a:t> customer </a:t>
            </a:r>
            <a:r>
              <a:rPr lang="en-US" sz="1400" b="1" dirty="0" err="1"/>
              <a:t>terhadap</a:t>
            </a:r>
            <a:r>
              <a:rPr lang="en-US" sz="1400" b="1" dirty="0"/>
              <a:t> </a:t>
            </a:r>
            <a:r>
              <a:rPr lang="en-US" sz="1400" b="1" dirty="0" err="1"/>
              <a:t>hipotesis</a:t>
            </a:r>
            <a:r>
              <a:rPr lang="en-US" sz="1400" b="1" dirty="0"/>
              <a:t> </a:t>
            </a:r>
            <a:r>
              <a:rPr lang="en-US" sz="1400" b="1" dirty="0" err="1"/>
              <a:t>tersebut</a:t>
            </a:r>
            <a:r>
              <a:rPr lang="en-US" sz="1400" b="1" dirty="0"/>
              <a:t> </a:t>
            </a:r>
            <a:r>
              <a:rPr lang="en-US" sz="1400" b="1" dirty="0" err="1"/>
              <a:t>dan</a:t>
            </a:r>
            <a:r>
              <a:rPr lang="en-US" sz="1400" b="1" dirty="0"/>
              <a:t> </a:t>
            </a:r>
            <a:r>
              <a:rPr lang="en-US" sz="1400" b="1" dirty="0" err="1"/>
              <a:t>mengubahkan</a:t>
            </a:r>
            <a:r>
              <a:rPr lang="en-US" sz="1400" b="1" dirty="0"/>
              <a:t> </a:t>
            </a:r>
            <a:r>
              <a:rPr lang="en-US" sz="1400" b="1" dirty="0" err="1"/>
              <a:t>menjadi</a:t>
            </a:r>
            <a:r>
              <a:rPr lang="en-US" sz="1400" b="1" dirty="0"/>
              <a:t> </a:t>
            </a:r>
            <a:r>
              <a:rPr lang="en-US" sz="1400" b="1" dirty="0" err="1"/>
              <a:t>fakta</a:t>
            </a:r>
            <a:r>
              <a:rPr lang="en-US" sz="1400" b="1" dirty="0"/>
              <a:t>. </a:t>
            </a:r>
            <a:r>
              <a:rPr lang="en-US" sz="1400" b="1" dirty="0" err="1"/>
              <a:t>Hipotesis-hipotesis</a:t>
            </a:r>
            <a:r>
              <a:rPr lang="en-US" sz="1400" b="1" dirty="0"/>
              <a:t> </a:t>
            </a:r>
            <a:r>
              <a:rPr lang="en-US" sz="1400" b="1" dirty="0" err="1"/>
              <a:t>dapat</a:t>
            </a:r>
            <a:r>
              <a:rPr lang="en-US" sz="1400" b="1" dirty="0"/>
              <a:t> </a:t>
            </a:r>
            <a:r>
              <a:rPr lang="en-US" sz="1400" b="1" dirty="0" err="1"/>
              <a:t>disusun</a:t>
            </a:r>
            <a:r>
              <a:rPr lang="en-US" sz="1400" b="1" dirty="0"/>
              <a:t> </a:t>
            </a:r>
            <a:r>
              <a:rPr lang="en-US" sz="1400" b="1" dirty="0" err="1"/>
              <a:t>menggunakan</a:t>
            </a:r>
            <a:r>
              <a:rPr lang="en-US" sz="1400" b="1" dirty="0"/>
              <a:t> Business Model Canvas. </a:t>
            </a:r>
            <a:r>
              <a:rPr lang="en-US" sz="1400" b="1" dirty="0" err="1"/>
              <a:t>Pemahaman</a:t>
            </a:r>
            <a:r>
              <a:rPr lang="en-US" sz="1400" b="1" dirty="0"/>
              <a:t> </a:t>
            </a:r>
            <a:r>
              <a:rPr lang="en-US" sz="1400" b="1" dirty="0" err="1"/>
              <a:t>tentang</a:t>
            </a:r>
            <a:r>
              <a:rPr lang="en-US" sz="1400" b="1" dirty="0"/>
              <a:t> </a:t>
            </a:r>
            <a:r>
              <a:rPr lang="en-US" sz="1400" b="1" dirty="0" err="1"/>
              <a:t>masalah</a:t>
            </a:r>
            <a:r>
              <a:rPr lang="en-US" sz="1400" b="1" dirty="0"/>
              <a:t> customer </a:t>
            </a:r>
            <a:r>
              <a:rPr lang="en-US" sz="1400" b="1" dirty="0" err="1"/>
              <a:t>dan</a:t>
            </a:r>
            <a:r>
              <a:rPr lang="en-US" sz="1400" b="1" dirty="0"/>
              <a:t> </a:t>
            </a:r>
            <a:r>
              <a:rPr lang="en-US" sz="1400" b="1" dirty="0" err="1"/>
              <a:t>solusi</a:t>
            </a:r>
            <a:r>
              <a:rPr lang="en-US" sz="1400" b="1" dirty="0"/>
              <a:t> yang </a:t>
            </a:r>
            <a:r>
              <a:rPr lang="en-US" sz="1400" b="1" dirty="0" err="1"/>
              <a:t>Anda</a:t>
            </a:r>
            <a:r>
              <a:rPr lang="en-US" sz="1400" b="1" dirty="0"/>
              <a:t> </a:t>
            </a:r>
            <a:r>
              <a:rPr lang="en-US" sz="1400" b="1" dirty="0" err="1"/>
              <a:t>usulkan</a:t>
            </a:r>
            <a:r>
              <a:rPr lang="en-US" sz="1400" b="1" dirty="0"/>
              <a:t> </a:t>
            </a:r>
            <a:r>
              <a:rPr lang="en-US" sz="1400" b="1" dirty="0" err="1"/>
              <a:t>dapat</a:t>
            </a:r>
            <a:r>
              <a:rPr lang="en-US" sz="1400" b="1" dirty="0"/>
              <a:t> </a:t>
            </a:r>
            <a:r>
              <a:rPr lang="en-US" sz="1400" b="1" dirty="0" err="1"/>
              <a:t>dirancang</a:t>
            </a:r>
            <a:r>
              <a:rPr lang="en-US" sz="1400" b="1" dirty="0"/>
              <a:t> </a:t>
            </a:r>
            <a:r>
              <a:rPr lang="en-US" sz="1400" b="1" dirty="0" err="1"/>
              <a:t>dalam</a:t>
            </a:r>
            <a:r>
              <a:rPr lang="en-US" sz="1400" b="1" dirty="0"/>
              <a:t> </a:t>
            </a:r>
            <a:r>
              <a:rPr lang="en-US" sz="1400" b="1" dirty="0" err="1"/>
              <a:t>bentuk</a:t>
            </a:r>
            <a:r>
              <a:rPr lang="en-US" sz="1400" b="1" dirty="0"/>
              <a:t> Minimum Viable Product (MVP).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Customer Validation </a:t>
            </a:r>
            <a:r>
              <a:rPr lang="en-US" sz="1400" b="1" dirty="0" err="1"/>
              <a:t>menguji</a:t>
            </a:r>
            <a:r>
              <a:rPr lang="en-US" sz="1400" b="1" dirty="0"/>
              <a:t> </a:t>
            </a:r>
            <a:r>
              <a:rPr lang="en-US" sz="1400" b="1" dirty="0" err="1"/>
              <a:t>apakah</a:t>
            </a:r>
            <a:r>
              <a:rPr lang="en-US" sz="1400" b="1" dirty="0"/>
              <a:t> model </a:t>
            </a:r>
            <a:r>
              <a:rPr lang="en-US" sz="1400" b="1" dirty="0" err="1"/>
              <a:t>bisnis</a:t>
            </a:r>
            <a:r>
              <a:rPr lang="en-US" sz="1400" b="1" dirty="0"/>
              <a:t> yang </a:t>
            </a:r>
            <a:r>
              <a:rPr lang="en-US" sz="1400" b="1" dirty="0" err="1"/>
              <a:t>dihasilkan</a:t>
            </a:r>
            <a:r>
              <a:rPr lang="en-US" sz="1400" b="1" dirty="0"/>
              <a:t> </a:t>
            </a:r>
            <a:r>
              <a:rPr lang="en-US" sz="1400" b="1" i="1" dirty="0"/>
              <a:t>repeatable</a:t>
            </a:r>
            <a:r>
              <a:rPr lang="en-US" sz="1400" b="1" dirty="0"/>
              <a:t> </a:t>
            </a:r>
            <a:r>
              <a:rPr lang="en-US" sz="1400" b="1" dirty="0" err="1"/>
              <a:t>dan</a:t>
            </a:r>
            <a:r>
              <a:rPr lang="en-US" sz="1400" b="1" dirty="0"/>
              <a:t> </a:t>
            </a:r>
            <a:r>
              <a:rPr lang="en-US" sz="1400" b="1" i="1" dirty="0"/>
              <a:t>scalable</a:t>
            </a:r>
            <a:r>
              <a:rPr lang="en-US" sz="1400" b="1" dirty="0"/>
              <a:t>. </a:t>
            </a:r>
            <a:r>
              <a:rPr lang="en-US" sz="1400" b="1" dirty="0" err="1"/>
              <a:t>Jika</a:t>
            </a:r>
            <a:r>
              <a:rPr lang="en-US" sz="1400" b="1" dirty="0"/>
              <a:t> </a:t>
            </a:r>
            <a:r>
              <a:rPr lang="en-US" sz="1400" b="1" dirty="0" err="1"/>
              <a:t>tidak</a:t>
            </a:r>
            <a:r>
              <a:rPr lang="en-US" sz="1400" b="1" dirty="0"/>
              <a:t>, </a:t>
            </a:r>
            <a:r>
              <a:rPr lang="en-US" sz="1400" b="1" dirty="0" err="1"/>
              <a:t>Anda</a:t>
            </a:r>
            <a:r>
              <a:rPr lang="en-US" sz="1400" b="1" dirty="0"/>
              <a:t> </a:t>
            </a:r>
            <a:r>
              <a:rPr lang="en-US" sz="1400" b="1" dirty="0" err="1"/>
              <a:t>kembali</a:t>
            </a:r>
            <a:r>
              <a:rPr lang="en-US" sz="1400" b="1" dirty="0"/>
              <a:t> </a:t>
            </a:r>
            <a:r>
              <a:rPr lang="en-US" sz="1400" b="1" dirty="0" err="1"/>
              <a:t>ke</a:t>
            </a:r>
            <a:r>
              <a:rPr lang="en-US" sz="1400" b="1" dirty="0"/>
              <a:t> Customer Discovery, yang </a:t>
            </a:r>
            <a:r>
              <a:rPr lang="en-US" sz="1400" b="1" dirty="0" err="1"/>
              <a:t>disebut</a:t>
            </a:r>
            <a:r>
              <a:rPr lang="en-US" sz="1400" b="1" dirty="0"/>
              <a:t> </a:t>
            </a:r>
            <a:r>
              <a:rPr lang="en-US" sz="1400" b="1" dirty="0" err="1"/>
              <a:t>dengan</a:t>
            </a:r>
            <a:r>
              <a:rPr lang="en-US" sz="1400" b="1" dirty="0"/>
              <a:t> PIVOT.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Customer Creation </a:t>
            </a:r>
            <a:r>
              <a:rPr lang="en-US" sz="1400" b="1" dirty="0" err="1"/>
              <a:t>adalah</a:t>
            </a:r>
            <a:r>
              <a:rPr lang="en-US" sz="1400" b="1" dirty="0"/>
              <a:t> </a:t>
            </a:r>
            <a:r>
              <a:rPr lang="en-US" sz="1400" b="1" dirty="0" err="1"/>
              <a:t>awal</a:t>
            </a:r>
            <a:r>
              <a:rPr lang="en-US" sz="1400" b="1" dirty="0"/>
              <a:t> </a:t>
            </a:r>
            <a:r>
              <a:rPr lang="en-US" sz="1400" b="1" dirty="0" err="1"/>
              <a:t>dari</a:t>
            </a:r>
            <a:r>
              <a:rPr lang="en-US" sz="1400" b="1" dirty="0"/>
              <a:t> </a:t>
            </a:r>
            <a:r>
              <a:rPr lang="en-US" sz="1400" b="1" dirty="0" err="1"/>
              <a:t>eksekusi</a:t>
            </a:r>
            <a:r>
              <a:rPr lang="en-US" sz="1400" b="1" dirty="0"/>
              <a:t>: </a:t>
            </a:r>
            <a:r>
              <a:rPr lang="en-US" sz="1400" b="1" dirty="0" err="1"/>
              <a:t>membangun</a:t>
            </a:r>
            <a:r>
              <a:rPr lang="en-US" sz="1400" b="1" dirty="0"/>
              <a:t> </a:t>
            </a:r>
            <a:r>
              <a:rPr lang="en-US" sz="1400" b="1" dirty="0" err="1"/>
              <a:t>permintaan</a:t>
            </a:r>
            <a:r>
              <a:rPr lang="en-US" sz="1400" b="1" dirty="0"/>
              <a:t> customer </a:t>
            </a:r>
            <a:r>
              <a:rPr lang="en-US" sz="1400" b="1" dirty="0" err="1"/>
              <a:t>akhir</a:t>
            </a:r>
            <a:r>
              <a:rPr lang="en-US" sz="1400" b="1" dirty="0"/>
              <a:t> </a:t>
            </a:r>
            <a:r>
              <a:rPr lang="en-US" sz="1400" b="1" dirty="0" err="1"/>
              <a:t>dan</a:t>
            </a:r>
            <a:r>
              <a:rPr lang="en-US" sz="1400" b="1" dirty="0"/>
              <a:t> </a:t>
            </a:r>
            <a:r>
              <a:rPr lang="en-US" sz="1400" b="1" dirty="0" err="1"/>
              <a:t>mendorongnya</a:t>
            </a:r>
            <a:r>
              <a:rPr lang="en-US" sz="1400" b="1" dirty="0"/>
              <a:t> </a:t>
            </a:r>
            <a:r>
              <a:rPr lang="en-US" sz="1400" b="1" dirty="0" err="1"/>
              <a:t>ke</a:t>
            </a:r>
            <a:r>
              <a:rPr lang="en-US" sz="1400" b="1" dirty="0"/>
              <a:t> channel </a:t>
            </a:r>
            <a:r>
              <a:rPr lang="en-US" sz="1400" b="1" dirty="0" err="1"/>
              <a:t>penjualan</a:t>
            </a:r>
            <a:r>
              <a:rPr lang="en-US" sz="1400" b="1" dirty="0"/>
              <a:t> </a:t>
            </a:r>
            <a:r>
              <a:rPr lang="en-US" sz="1400" b="1" dirty="0" err="1"/>
              <a:t>untuk</a:t>
            </a:r>
            <a:r>
              <a:rPr lang="en-US" sz="1400" b="1" dirty="0"/>
              <a:t> </a:t>
            </a:r>
            <a:r>
              <a:rPr lang="en-US" sz="1400" b="1" dirty="0" err="1"/>
              <a:t>meningkatkan</a:t>
            </a:r>
            <a:r>
              <a:rPr lang="en-US" sz="1400" b="1" dirty="0"/>
              <a:t> </a:t>
            </a:r>
            <a:r>
              <a:rPr lang="en-US" sz="1400" b="1" dirty="0" err="1"/>
              <a:t>skala</a:t>
            </a:r>
            <a:r>
              <a:rPr lang="en-US" sz="1400" b="1" dirty="0"/>
              <a:t> </a:t>
            </a:r>
            <a:r>
              <a:rPr lang="en-US" sz="1400" b="1" dirty="0" err="1"/>
              <a:t>bisnis</a:t>
            </a:r>
            <a:r>
              <a:rPr lang="en-US" sz="1400" b="1" dirty="0"/>
              <a:t>.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Company Building </a:t>
            </a:r>
            <a:r>
              <a:rPr lang="en-US" sz="1400" b="1" dirty="0" err="1"/>
              <a:t>mengubah</a:t>
            </a:r>
            <a:r>
              <a:rPr lang="en-US" sz="1400" b="1" dirty="0"/>
              <a:t> </a:t>
            </a:r>
            <a:r>
              <a:rPr lang="en-US" sz="1400" b="1" dirty="0" err="1"/>
              <a:t>organisasi</a:t>
            </a:r>
            <a:r>
              <a:rPr lang="en-US" sz="1400" b="1" dirty="0"/>
              <a:t> </a:t>
            </a:r>
            <a:r>
              <a:rPr lang="en-US" sz="1400" b="1" dirty="0" err="1"/>
              <a:t>dari</a:t>
            </a:r>
            <a:r>
              <a:rPr lang="en-US" sz="1400" b="1" dirty="0"/>
              <a:t> startup </a:t>
            </a:r>
            <a:r>
              <a:rPr lang="en-US" sz="1400" b="1" dirty="0" err="1"/>
              <a:t>menjadi</a:t>
            </a:r>
            <a:r>
              <a:rPr lang="en-US" sz="1400" b="1" dirty="0"/>
              <a:t> </a:t>
            </a:r>
            <a:r>
              <a:rPr lang="en-US" sz="1400" b="1" dirty="0" err="1"/>
              <a:t>perusahaan</a:t>
            </a:r>
            <a:r>
              <a:rPr lang="en-US" sz="1400" b="1" dirty="0"/>
              <a:t> yang </a:t>
            </a:r>
            <a:r>
              <a:rPr lang="en-US" sz="1400" b="1" dirty="0" err="1"/>
              <a:t>berfokus</a:t>
            </a:r>
            <a:r>
              <a:rPr lang="en-US" sz="1400" b="1" dirty="0"/>
              <a:t> </a:t>
            </a:r>
            <a:r>
              <a:rPr lang="en-US" sz="1400" b="1" dirty="0" err="1"/>
              <a:t>pada</a:t>
            </a:r>
            <a:r>
              <a:rPr lang="en-US" sz="1400" b="1" dirty="0"/>
              <a:t> </a:t>
            </a:r>
            <a:r>
              <a:rPr lang="en-US" sz="1400" b="1" dirty="0" err="1"/>
              <a:t>pelaksanaan</a:t>
            </a:r>
            <a:r>
              <a:rPr lang="en-US" sz="1400" b="1" dirty="0"/>
              <a:t> model yang </a:t>
            </a:r>
            <a:r>
              <a:rPr lang="en-US" sz="1400" b="1" dirty="0" err="1"/>
              <a:t>divalidasi</a:t>
            </a:r>
            <a:r>
              <a:rPr lang="en-US" sz="1400" b="1" dirty="0"/>
              <a:t>.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1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1604D-B623-4769-BE5E-51F835A7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228600"/>
            <a:ext cx="6629400" cy="914400"/>
          </a:xfr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Customer Path </a:t>
            </a:r>
            <a:r>
              <a:rPr lang="en-US" sz="2000" dirty="0" err="1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sebagai</a:t>
            </a:r>
            <a:r>
              <a:rPr lang="en-US" sz="20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Dampak</a:t>
            </a:r>
            <a:r>
              <a:rPr lang="en-US" sz="20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Penyampaian</a:t>
            </a:r>
            <a:r>
              <a:rPr lang="en-US" sz="20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Pesan</a:t>
            </a:r>
            <a:br>
              <a:rPr lang="en-US" sz="20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0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From Individual to Social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A005F-824B-4516-8632-8A0131351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341438"/>
            <a:ext cx="3886200" cy="2468562"/>
          </a:xfrm>
          <a:solidFill>
            <a:schemeClr val="accent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1800" b="1" dirty="0" err="1">
                <a:solidFill>
                  <a:schemeClr val="bg1"/>
                </a:solidFill>
              </a:rPr>
              <a:t>Perjalanan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pelanggan</a:t>
            </a:r>
            <a:r>
              <a:rPr lang="en-US" sz="1800" b="1" dirty="0">
                <a:solidFill>
                  <a:schemeClr val="bg1"/>
                </a:solidFill>
              </a:rPr>
              <a:t> (customer path) </a:t>
            </a:r>
            <a:r>
              <a:rPr lang="en-US" sz="1800" b="1" dirty="0" err="1">
                <a:solidFill>
                  <a:schemeClr val="bg1"/>
                </a:solidFill>
              </a:rPr>
              <a:t>untuk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menuju</a:t>
            </a:r>
            <a:r>
              <a:rPr lang="en-US" sz="1800" b="1" dirty="0">
                <a:solidFill>
                  <a:schemeClr val="bg1"/>
                </a:solidFill>
              </a:rPr>
              <a:t> loyal,  </a:t>
            </a:r>
            <a:r>
              <a:rPr lang="en-US" sz="1800" b="1" dirty="0" err="1">
                <a:solidFill>
                  <a:schemeClr val="bg1"/>
                </a:solidFill>
              </a:rPr>
              <a:t>sebelum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ada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Pesan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sosial</a:t>
            </a:r>
            <a:r>
              <a:rPr lang="en-US" sz="1800" b="1" dirty="0">
                <a:solidFill>
                  <a:schemeClr val="bg1"/>
                </a:solidFill>
              </a:rPr>
              <a:t> media </a:t>
            </a:r>
            <a:r>
              <a:rPr lang="en-US" sz="1800" b="1" dirty="0" err="1">
                <a:solidFill>
                  <a:schemeClr val="bg1"/>
                </a:solidFill>
              </a:rPr>
              <a:t>terdiri</a:t>
            </a:r>
            <a:r>
              <a:rPr lang="en-US" sz="1800" b="1" dirty="0">
                <a:solidFill>
                  <a:schemeClr val="bg1"/>
                </a:solidFill>
              </a:rPr>
              <a:t> 4 A  </a:t>
            </a:r>
            <a:r>
              <a:rPr lang="en-US" sz="1800" b="1" dirty="0" err="1">
                <a:solidFill>
                  <a:schemeClr val="bg1"/>
                </a:solidFill>
              </a:rPr>
              <a:t>yaitu</a:t>
            </a:r>
            <a:r>
              <a:rPr lang="en-US" sz="1800" b="1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  <a:defRPr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Aware, Attitude, Act, </a:t>
            </a: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Act again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1C3440E8-FAEF-4262-9919-F080F02B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6" y="1371600"/>
            <a:ext cx="4683125" cy="251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6" descr="m4-cust-path-5a">
            <a:hlinkClick r:id="rId3"/>
            <a:extLst>
              <a:ext uri="{FF2B5EF4-FFF2-40B4-BE49-F238E27FC236}">
                <a16:creationId xmlns:a16="http://schemas.microsoft.com/office/drawing/2014/main" id="{7D6A39DD-AE20-4AC6-A8F1-56617D1C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6" y="4343400"/>
            <a:ext cx="4683125" cy="243840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FBA199-ECA2-434B-8954-5024FEBB7EA2}"/>
              </a:ext>
            </a:extLst>
          </p:cNvPr>
          <p:cNvSpPr txBox="1">
            <a:spLocks/>
          </p:cNvSpPr>
          <p:nvPr/>
        </p:nvSpPr>
        <p:spPr bwMode="auto">
          <a:xfrm>
            <a:off x="6553200" y="4313238"/>
            <a:ext cx="3886200" cy="24685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 2" pitchFamily="18" charset="2"/>
              <a:buChar char="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 2" pitchFamily="18" charset="2"/>
              <a:buChar char="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 err="1">
                <a:solidFill>
                  <a:prstClr val="black"/>
                </a:solidFill>
                <a:latin typeface="Book Antiqua"/>
              </a:rPr>
              <a:t>Sekarang</a:t>
            </a:r>
            <a:r>
              <a:rPr lang="en-US" sz="1800" b="1" dirty="0">
                <a:solidFill>
                  <a:prstClr val="black"/>
                </a:solidFill>
                <a:latin typeface="Book Antiqua"/>
              </a:rPr>
              <a:t>, </a:t>
            </a:r>
            <a:r>
              <a:rPr lang="en-US" sz="1800" b="1" dirty="0" err="1">
                <a:solidFill>
                  <a:prstClr val="black"/>
                </a:solidFill>
                <a:latin typeface="Book Antiqua"/>
              </a:rPr>
              <a:t>setelah</a:t>
            </a:r>
            <a:r>
              <a:rPr lang="en-US" sz="1800" b="1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Book Antiqua"/>
              </a:rPr>
              <a:t>ada</a:t>
            </a:r>
            <a:r>
              <a:rPr lang="en-US" sz="1800" b="1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Book Antiqua"/>
              </a:rPr>
              <a:t>Pesan</a:t>
            </a:r>
            <a:r>
              <a:rPr lang="en-US" sz="1800" b="1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Book Antiqua"/>
              </a:rPr>
              <a:t>di</a:t>
            </a:r>
            <a:r>
              <a:rPr lang="en-US" sz="1800" b="1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Book Antiqua"/>
              </a:rPr>
              <a:t>sosial</a:t>
            </a:r>
            <a:r>
              <a:rPr lang="en-US" sz="1800" b="1" dirty="0">
                <a:solidFill>
                  <a:prstClr val="black"/>
                </a:solidFill>
                <a:latin typeface="Book Antiqua"/>
              </a:rPr>
              <a:t> media </a:t>
            </a:r>
            <a:r>
              <a:rPr lang="en-US" sz="1800" b="1" dirty="0" err="1">
                <a:solidFill>
                  <a:prstClr val="black"/>
                </a:solidFill>
                <a:latin typeface="Book Antiqua"/>
              </a:rPr>
              <a:t>jadi</a:t>
            </a:r>
            <a:r>
              <a:rPr lang="en-US" sz="1800" b="1" dirty="0">
                <a:solidFill>
                  <a:prstClr val="black"/>
                </a:solidFill>
                <a:latin typeface="Book Antiqua"/>
              </a:rPr>
              <a:t> 5A, </a:t>
            </a:r>
            <a:r>
              <a:rPr lang="en-US" sz="1800" b="1" dirty="0" err="1">
                <a:solidFill>
                  <a:prstClr val="black"/>
                </a:solidFill>
                <a:latin typeface="Book Antiqua"/>
              </a:rPr>
              <a:t>yaitu</a:t>
            </a:r>
            <a:r>
              <a:rPr lang="en-US" sz="1800" b="1" dirty="0">
                <a:solidFill>
                  <a:prstClr val="black"/>
                </a:solidFill>
                <a:latin typeface="Book Antiqua"/>
              </a:rPr>
              <a:t>: </a:t>
            </a:r>
          </a:p>
          <a:p>
            <a:pPr marL="0" indent="0" algn="ctr">
              <a:buNone/>
              <a:defRPr/>
            </a:pPr>
            <a:endParaRPr lang="en-US" sz="1800" b="1" dirty="0">
              <a:solidFill>
                <a:prstClr val="black"/>
              </a:solidFill>
              <a:latin typeface="Book Antiqua"/>
            </a:endParaRP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Book Antiqua"/>
              </a:rPr>
              <a:t>Aware, Appeal, Ask, Act, Advocate</a:t>
            </a:r>
            <a:r>
              <a:rPr lang="en-US" sz="1800" b="1" dirty="0">
                <a:solidFill>
                  <a:prstClr val="black"/>
                </a:solidFill>
                <a:latin typeface="Book Antiqua"/>
              </a:rPr>
              <a:t>.</a:t>
            </a:r>
          </a:p>
          <a:p>
            <a:pPr marL="0" indent="0" algn="ctr">
              <a:buNone/>
              <a:defRPr/>
            </a:pPr>
            <a:endParaRPr lang="en-US" sz="2400" b="1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7F05EFD3-74D8-44E0-85B3-BE95ACEF919C}"/>
              </a:ext>
            </a:extLst>
          </p:cNvPr>
          <p:cNvSpPr/>
          <p:nvPr/>
        </p:nvSpPr>
        <p:spPr>
          <a:xfrm>
            <a:off x="3657600" y="3938589"/>
            <a:ext cx="990600" cy="3508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DF03E4AC-26F6-4050-A097-A927CAA2C659}"/>
              </a:ext>
            </a:extLst>
          </p:cNvPr>
          <p:cNvSpPr/>
          <p:nvPr/>
        </p:nvSpPr>
        <p:spPr>
          <a:xfrm>
            <a:off x="8077200" y="3886200"/>
            <a:ext cx="990600" cy="3508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Book Antiqu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9251A682-72D5-40AF-B09C-62E650EB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1173163"/>
            <a:ext cx="3962400" cy="798512"/>
          </a:xfrm>
          <a:solidFill>
            <a:srgbClr val="C0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altLang="en-US" sz="2400"/>
              <a:t>Marketing Mix</a:t>
            </a:r>
            <a:endParaRPr lang="id-ID" altLang="en-US" sz="2400"/>
          </a:p>
        </p:txBody>
      </p:sp>
      <p:sp>
        <p:nvSpPr>
          <p:cNvPr id="9219" name="Title 1">
            <a:extLst>
              <a:ext uri="{FF2B5EF4-FFF2-40B4-BE49-F238E27FC236}">
                <a16:creationId xmlns:a16="http://schemas.microsoft.com/office/drawing/2014/main" id="{3205FDF2-D053-4798-BDCF-9DF9E12EB9D5}"/>
              </a:ext>
            </a:extLst>
          </p:cNvPr>
          <p:cNvSpPr txBox="1">
            <a:spLocks/>
          </p:cNvSpPr>
          <p:nvPr/>
        </p:nvSpPr>
        <p:spPr bwMode="auto">
          <a:xfrm>
            <a:off x="6477000" y="1171576"/>
            <a:ext cx="3810000" cy="798513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GB" altLang="en-US" sz="2400" b="1">
                <a:solidFill>
                  <a:srgbClr val="FFFFFF"/>
                </a:solidFill>
                <a:latin typeface="Calibri" panose="020F0502020204030204" pitchFamily="34" charset="0"/>
              </a:rPr>
              <a:t>New Wave Marketing MIX</a:t>
            </a:r>
            <a:endParaRPr lang="id-ID" altLang="en-US" sz="24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749B9069-CF51-4B0B-A927-547D6509C449}"/>
              </a:ext>
            </a:extLst>
          </p:cNvPr>
          <p:cNvSpPr txBox="1">
            <a:spLocks/>
          </p:cNvSpPr>
          <p:nvPr/>
        </p:nvSpPr>
        <p:spPr bwMode="auto">
          <a:xfrm>
            <a:off x="1639888" y="192088"/>
            <a:ext cx="8647112" cy="798512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 MATERI MARKETING JUGA HARUS BERADAPTASI</a:t>
            </a:r>
            <a:endParaRPr lang="id-ID" altLang="en-US" sz="24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221" name="Picture 3">
            <a:extLst>
              <a:ext uri="{FF2B5EF4-FFF2-40B4-BE49-F238E27FC236}">
                <a16:creationId xmlns:a16="http://schemas.microsoft.com/office/drawing/2014/main" id="{778FC2E3-13EB-40FD-8EB4-031D6FAC7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82813"/>
            <a:ext cx="8382000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>
            <a:extLst>
              <a:ext uri="{FF2B5EF4-FFF2-40B4-BE49-F238E27FC236}">
                <a16:creationId xmlns:a16="http://schemas.microsoft.com/office/drawing/2014/main" id="{D91C906A-0BFD-47A1-B180-3B5301EC0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6" y="1373188"/>
            <a:ext cx="9810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152400"/>
            <a:ext cx="6324600" cy="914400"/>
          </a:xfrm>
          <a:solidFill>
            <a:schemeClr val="tx1"/>
          </a:solidFill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en-US" sz="2400" b="1" dirty="0"/>
              <a:t>Customer Path Marketing 4.0  Dan </a:t>
            </a:r>
            <a:r>
              <a:rPr lang="en-US" sz="2400" b="1" dirty="0" err="1"/>
              <a:t>Pilihan</a:t>
            </a:r>
            <a:r>
              <a:rPr lang="en-US" sz="2400" b="1" dirty="0"/>
              <a:t> </a:t>
            </a:r>
            <a:r>
              <a:rPr lang="en-US" sz="2400" b="1" dirty="0" err="1"/>
              <a:t>Strategi</a:t>
            </a:r>
            <a:r>
              <a:rPr lang="en-US" sz="2400" b="1" dirty="0"/>
              <a:t> Marketing Yang </a:t>
            </a:r>
            <a:r>
              <a:rPr lang="en-US" sz="2400" b="1" dirty="0" err="1"/>
              <a:t>Tepat</a:t>
            </a:r>
            <a:r>
              <a:rPr lang="en-US" sz="2400" b="1" dirty="0"/>
              <a:t> </a:t>
            </a:r>
          </a:p>
        </p:txBody>
      </p:sp>
      <p:pic>
        <p:nvPicPr>
          <p:cNvPr id="4" name="Content Placeholder 3" descr="m4-fix bottleneck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99" y="1380723"/>
            <a:ext cx="8458200" cy="50292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38B93-49AD-42E6-A9A1-241D80F77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26" y="3602181"/>
            <a:ext cx="1697173" cy="124257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B2B2F8-CF1F-4C9A-9AC3-E71928E7F3F1}"/>
              </a:ext>
            </a:extLst>
          </p:cNvPr>
          <p:cNvCxnSpPr/>
          <p:nvPr/>
        </p:nvCxnSpPr>
        <p:spPr>
          <a:xfrm flipH="1" flipV="1">
            <a:off x="1510146" y="4837827"/>
            <a:ext cx="789709" cy="775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80CB36B-146B-4DEA-9EE6-75460C4D2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26" y="5033930"/>
            <a:ext cx="1395418" cy="137599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AE0DD0-EAFE-471E-BC02-9539EB86FC6F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1527044" y="5721927"/>
            <a:ext cx="7728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A16D894-C474-49CE-B81F-B31CC3731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26" y="1682937"/>
            <a:ext cx="1575948" cy="157594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6A5099-F198-4FF1-95D6-376B160A06E1}"/>
              </a:ext>
            </a:extLst>
          </p:cNvPr>
          <p:cNvCxnSpPr>
            <a:cxnSpLocks/>
          </p:cNvCxnSpPr>
          <p:nvPr/>
        </p:nvCxnSpPr>
        <p:spPr>
          <a:xfrm flipH="1" flipV="1">
            <a:off x="1707574" y="3367131"/>
            <a:ext cx="654212" cy="22240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A20F472-1AE9-4E69-BC95-A52E7905D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4424" y="1380723"/>
            <a:ext cx="1465950" cy="1433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F6E341-2CE9-4680-BC14-627A869F1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4424" y="2984399"/>
            <a:ext cx="1465950" cy="1465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34DC32-ECBB-43BB-8D7B-429C617BC5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6326" y="4557789"/>
            <a:ext cx="1514541" cy="15145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59EAE-7796-4A3E-B302-C2798BA1F9B7}"/>
              </a:ext>
            </a:extLst>
          </p:cNvPr>
          <p:cNvSpPr/>
          <p:nvPr/>
        </p:nvSpPr>
        <p:spPr>
          <a:xfrm>
            <a:off x="3207319" y="1394578"/>
            <a:ext cx="5950536" cy="642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671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Envelope" title="Icon Presenter Email">
            <a:extLst>
              <a:ext uri="{FF2B5EF4-FFF2-40B4-BE49-F238E27FC236}">
                <a16:creationId xmlns:a16="http://schemas.microsoft.com/office/drawing/2014/main" id="{D99072B1-8690-4652-9009-362F46A213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2564" y="5811936"/>
            <a:ext cx="218900" cy="218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81FDDA-2F25-4443-914B-6DE34F6D6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34" y="1126703"/>
            <a:ext cx="3183659" cy="5546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094732-390C-452E-BA08-6AAC536DE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8402" y="1096137"/>
            <a:ext cx="3509683" cy="5546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0F1C3-7A50-41F6-B02F-6D66490F5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070" y="215153"/>
            <a:ext cx="2892462" cy="64276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335E33-CB75-4565-BC2A-2F0CAF12B7F3}"/>
              </a:ext>
            </a:extLst>
          </p:cNvPr>
          <p:cNvSpPr/>
          <p:nvPr/>
        </p:nvSpPr>
        <p:spPr>
          <a:xfrm>
            <a:off x="318655" y="215153"/>
            <a:ext cx="5569527" cy="6120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Contoh</a:t>
            </a:r>
            <a:r>
              <a:rPr lang="en-GB" dirty="0"/>
              <a:t> UMKM </a:t>
            </a:r>
            <a:r>
              <a:rPr lang="en-GB" dirty="0" err="1"/>
              <a:t>dengan</a:t>
            </a:r>
            <a:r>
              <a:rPr lang="en-GB" dirty="0"/>
              <a:t> </a:t>
            </a:r>
            <a:r>
              <a:rPr lang="en-GB" dirty="0" err="1"/>
              <a:t>Opsi</a:t>
            </a:r>
            <a:r>
              <a:rPr lang="en-GB" dirty="0"/>
              <a:t> Digital Marketing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01822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11B95BD-6530-4CAF-B07C-7A9E3CFBD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636587"/>
          </a:xfrm>
          <a:solidFill>
            <a:srgbClr val="FFFF00"/>
          </a:solidFill>
        </p:spPr>
        <p:txBody>
          <a:bodyPr/>
          <a:lstStyle/>
          <a:p>
            <a:pPr algn="ctr">
              <a:defRPr/>
            </a:pPr>
            <a:r>
              <a:rPr lang="en-US" altLang="en-US" sz="2400" b="1" dirty="0">
                <a:solidFill>
                  <a:srgbClr val="FF0000"/>
                </a:solidFill>
              </a:rPr>
              <a:t>UMKM </a:t>
            </a:r>
            <a:r>
              <a:rPr lang="en-US" altLang="en-US" sz="2400" b="1" dirty="0" err="1">
                <a:solidFill>
                  <a:srgbClr val="FF0000"/>
                </a:solidFill>
              </a:rPr>
              <a:t>Warung</a:t>
            </a:r>
            <a:r>
              <a:rPr lang="en-US" altLang="en-US" sz="2400" b="1" dirty="0">
                <a:solidFill>
                  <a:srgbClr val="FF0000"/>
                </a:solidFill>
              </a:rPr>
              <a:t>  KOPI</a:t>
            </a:r>
          </a:p>
        </p:txBody>
      </p:sp>
      <p:pic>
        <p:nvPicPr>
          <p:cNvPr id="27651" name="Content Placeholder 3">
            <a:extLst>
              <a:ext uri="{FF2B5EF4-FFF2-40B4-BE49-F238E27FC236}">
                <a16:creationId xmlns:a16="http://schemas.microsoft.com/office/drawing/2014/main" id="{74E911B0-156E-4A3D-8A55-18950A8DDE19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1"/>
            <a:ext cx="4343400" cy="2797175"/>
          </a:xfrm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D8DEBBB2-C716-4F46-AC8C-2BC4F593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6" y="3200400"/>
            <a:ext cx="3432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>
            <a:extLst>
              <a:ext uri="{FF2B5EF4-FFF2-40B4-BE49-F238E27FC236}">
                <a16:creationId xmlns:a16="http://schemas.microsoft.com/office/drawing/2014/main" id="{5A5FF4A5-EA76-43BE-92E9-E2539755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20129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586F21C1-92E8-47CC-9E32-AA44E551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4114801"/>
            <a:ext cx="20415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>
            <a:extLst>
              <a:ext uri="{FF2B5EF4-FFF2-40B4-BE49-F238E27FC236}">
                <a16:creationId xmlns:a16="http://schemas.microsoft.com/office/drawing/2014/main" id="{B0D472DC-11B6-427C-AC1B-5A54E98B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30495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102A7-67BB-49C0-BDF7-D9C3BC6BD7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C7AA69-9F8F-4AF1-937D-0F12D12FF892}"/>
              </a:ext>
            </a:extLst>
          </p:cNvPr>
          <p:cNvSpPr/>
          <p:nvPr/>
        </p:nvSpPr>
        <p:spPr>
          <a:xfrm>
            <a:off x="687052" y="1219711"/>
            <a:ext cx="5332766" cy="533277"/>
          </a:xfrm>
          <a:prstGeom prst="rect">
            <a:avLst/>
          </a:prstGeom>
          <a:solidFill>
            <a:srgbClr val="F4F2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rot="0" spcFirstLastPara="0" vertOverflow="overflow" horzOverflow="overflow" vert="horz" wrap="square" lIns="107975" tIns="107975" rIns="107975" bIns="1079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b="1" dirty="0" err="1"/>
              <a:t>Pembiayaan</a:t>
            </a:r>
            <a:r>
              <a:rPr lang="en-US" b="1" dirty="0"/>
              <a:t> </a:t>
            </a:r>
            <a:r>
              <a:rPr lang="en-US" b="1" dirty="0" err="1"/>
              <a:t>Konvensional</a:t>
            </a:r>
            <a:r>
              <a:rPr lang="en-US" b="1" dirty="0"/>
              <a:t> </a:t>
            </a:r>
            <a:r>
              <a:rPr lang="en-US" b="1" dirty="0" err="1"/>
              <a:t>memberikan</a:t>
            </a:r>
            <a:r>
              <a:rPr lang="en-US" b="1" dirty="0"/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F5BEAE-408D-448A-89C3-17C9CCA13B75}"/>
              </a:ext>
            </a:extLst>
          </p:cNvPr>
          <p:cNvSpPr/>
          <p:nvPr/>
        </p:nvSpPr>
        <p:spPr>
          <a:xfrm>
            <a:off x="687052" y="1870058"/>
            <a:ext cx="5332766" cy="353968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rot="0" spcFirstLastPara="0" vertOverflow="overflow" horzOverflow="overflow" vert="horz" wrap="square" lIns="107975" tIns="107975" rIns="107975" bIns="1079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400" dirty="0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9EFF8C5C-4254-4672-8258-4BAD3AEF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16" y="2174788"/>
            <a:ext cx="846771" cy="84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F765E-06FF-4291-B274-F7B4A09EAE26}"/>
              </a:ext>
            </a:extLst>
          </p:cNvPr>
          <p:cNvSpPr txBox="1"/>
          <p:nvPr/>
        </p:nvSpPr>
        <p:spPr>
          <a:xfrm>
            <a:off x="1739231" y="2386987"/>
            <a:ext cx="4371144" cy="422371"/>
          </a:xfrm>
          <a:prstGeom prst="rect">
            <a:avLst/>
          </a:prstGeom>
        </p:spPr>
        <p:txBody>
          <a:bodyPr vert="horz" wrap="none" lIns="71983" tIns="71983" rIns="71983" bIns="71983" rtlCol="0">
            <a:spAutoFit/>
          </a:bodyPr>
          <a:lstStyle/>
          <a:p>
            <a:r>
              <a:rPr lang="en-US" dirty="0" err="1"/>
              <a:t>Persyaratan</a:t>
            </a:r>
            <a:r>
              <a:rPr lang="en-US" dirty="0"/>
              <a:t> </a:t>
            </a:r>
            <a:r>
              <a:rPr lang="en-US" dirty="0" err="1"/>
              <a:t>Ketat</a:t>
            </a:r>
            <a:r>
              <a:rPr lang="en-US" dirty="0"/>
              <a:t> dan </a:t>
            </a:r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Risiko</a:t>
            </a:r>
            <a:endParaRPr lang="en-US" dirty="0"/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9AD1EDEE-3E5B-4D99-88DA-92CA0B789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13320" r="11228" b="15678"/>
          <a:stretch/>
        </p:blipFill>
        <p:spPr bwMode="auto">
          <a:xfrm>
            <a:off x="915599" y="3280373"/>
            <a:ext cx="890988" cy="84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B5BD7F-AB99-4640-833F-58B42646B44C}"/>
              </a:ext>
            </a:extLst>
          </p:cNvPr>
          <p:cNvSpPr txBox="1"/>
          <p:nvPr/>
        </p:nvSpPr>
        <p:spPr>
          <a:xfrm>
            <a:off x="1938618" y="3386389"/>
            <a:ext cx="4009421" cy="699370"/>
          </a:xfrm>
          <a:prstGeom prst="rect">
            <a:avLst/>
          </a:prstGeom>
        </p:spPr>
        <p:txBody>
          <a:bodyPr vert="horz" wrap="square" lIns="71983" tIns="71983" rIns="71983" bIns="71983" rtlCol="0">
            <a:spAutoFit/>
          </a:bodyPr>
          <a:lstStyle/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mempromosikan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dan </a:t>
            </a:r>
            <a:r>
              <a:rPr lang="en-US" dirty="0" err="1"/>
              <a:t>formalisasi</a:t>
            </a:r>
            <a:r>
              <a:rPr lang="en-US" dirty="0"/>
              <a:t> </a:t>
            </a:r>
            <a:r>
              <a:rPr lang="en-US" dirty="0" err="1"/>
              <a:t>usaha</a:t>
            </a:r>
            <a:endParaRPr lang="en-GB" dirty="0"/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DA00AF11-468A-40FB-9D29-1E13671B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82" y="4510792"/>
            <a:ext cx="762419" cy="70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7D73FC-1993-44B6-B6DB-7CFB6BA9F485}"/>
              </a:ext>
            </a:extLst>
          </p:cNvPr>
          <p:cNvSpPr txBox="1"/>
          <p:nvPr/>
        </p:nvSpPr>
        <p:spPr>
          <a:xfrm>
            <a:off x="1929512" y="4594524"/>
            <a:ext cx="3633211" cy="699370"/>
          </a:xfrm>
          <a:prstGeom prst="rect">
            <a:avLst/>
          </a:prstGeom>
        </p:spPr>
        <p:txBody>
          <a:bodyPr vert="horz" wrap="square" lIns="71983" tIns="71983" rIns="71983" bIns="71983" rtlCol="0">
            <a:spAutoFit/>
          </a:bodyPr>
          <a:lstStyle/>
          <a:p>
            <a:r>
              <a:rPr lang="en-GB" dirty="0" err="1"/>
              <a:t>Pendekatan</a:t>
            </a:r>
            <a:r>
              <a:rPr lang="en-GB" dirty="0"/>
              <a:t> </a:t>
            </a:r>
            <a:r>
              <a:rPr lang="en-GB" dirty="0" err="1"/>
              <a:t>cenderung</a:t>
            </a:r>
            <a:r>
              <a:rPr lang="en-GB" dirty="0"/>
              <a:t> </a:t>
            </a:r>
            <a:r>
              <a:rPr lang="en-GB" dirty="0" err="1"/>
              <a:t>jangka</a:t>
            </a:r>
            <a:r>
              <a:rPr lang="en-GB" dirty="0"/>
              <a:t> </a:t>
            </a:r>
            <a:r>
              <a:rPr lang="en-GB" dirty="0" err="1"/>
              <a:t>pendek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72A5BF-08C6-44C1-B3E8-45C7D3D3DC5C}"/>
              </a:ext>
            </a:extLst>
          </p:cNvPr>
          <p:cNvSpPr/>
          <p:nvPr/>
        </p:nvSpPr>
        <p:spPr>
          <a:xfrm>
            <a:off x="6324547" y="1225760"/>
            <a:ext cx="5332766" cy="533277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rot="0" spcFirstLastPara="0" vertOverflow="overflow" horzOverflow="overflow" vert="horz" wrap="square" lIns="107975" tIns="107975" rIns="107975" bIns="1079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000" b="1" dirty="0"/>
              <a:t>…</a:t>
            </a:r>
            <a:r>
              <a:rPr lang="en-US" sz="2000" b="1" dirty="0" err="1"/>
              <a:t>namun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membutuhkan</a:t>
            </a:r>
            <a:r>
              <a:rPr lang="en-US" sz="2000" b="1" dirty="0"/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B27FE-CBD5-48DD-B5ED-83C2111F7E3F}"/>
              </a:ext>
            </a:extLst>
          </p:cNvPr>
          <p:cNvSpPr/>
          <p:nvPr/>
        </p:nvSpPr>
        <p:spPr>
          <a:xfrm>
            <a:off x="6324547" y="1871949"/>
            <a:ext cx="5332766" cy="353968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rot="0" spcFirstLastPara="0" vertOverflow="overflow" horzOverflow="overflow" vert="horz" wrap="square" lIns="107975" tIns="107975" rIns="107975" bIns="1079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5A9C19-EF48-4D79-B529-9FFD3F355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878" y="2126894"/>
            <a:ext cx="890988" cy="8909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DC4752-3A62-4454-93AD-CE4CA763E71C}"/>
              </a:ext>
            </a:extLst>
          </p:cNvPr>
          <p:cNvSpPr txBox="1"/>
          <p:nvPr/>
        </p:nvSpPr>
        <p:spPr>
          <a:xfrm>
            <a:off x="7567009" y="2244875"/>
            <a:ext cx="4090304" cy="699370"/>
          </a:xfrm>
          <a:prstGeom prst="rect">
            <a:avLst/>
          </a:prstGeom>
        </p:spPr>
        <p:txBody>
          <a:bodyPr vert="horz" wrap="square" lIns="71983" tIns="71983" rIns="71983" bIns="71983" rtlCol="0">
            <a:spAutoFit/>
          </a:bodyPr>
          <a:lstStyle/>
          <a:p>
            <a:r>
              <a:rPr lang="en-US" dirty="0" err="1"/>
              <a:t>Pembiayaan</a:t>
            </a:r>
            <a:r>
              <a:rPr lang="en-US" dirty="0"/>
              <a:t> yang </a:t>
            </a:r>
            <a:r>
              <a:rPr lang="en-US" dirty="0" err="1"/>
              <a:t>mudah</a:t>
            </a:r>
            <a:r>
              <a:rPr lang="en-US" dirty="0"/>
              <a:t> dan </a:t>
            </a:r>
            <a:r>
              <a:rPr lang="en-US" dirty="0" err="1"/>
              <a:t>fleksibel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yang </a:t>
            </a:r>
            <a:r>
              <a:rPr lang="en-US" dirty="0" err="1"/>
              <a:t>berani</a:t>
            </a:r>
            <a:r>
              <a:rPr lang="en-US" dirty="0"/>
              <a:t> </a:t>
            </a:r>
            <a:r>
              <a:rPr lang="en-US" dirty="0" err="1"/>
              <a:t>menanggung</a:t>
            </a:r>
            <a:r>
              <a:rPr lang="en-US" dirty="0"/>
              <a:t> </a:t>
            </a:r>
            <a:r>
              <a:rPr lang="en-US" dirty="0" err="1"/>
              <a:t>risiko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871AC5-5F8C-4CAF-A5F3-F5D70104C621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6518021" y="3356012"/>
            <a:ext cx="889251" cy="7507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0BCCF7-28C8-4157-B3F4-D471156A50F9}"/>
              </a:ext>
            </a:extLst>
          </p:cNvPr>
          <p:cNvSpPr txBox="1"/>
          <p:nvPr/>
        </p:nvSpPr>
        <p:spPr>
          <a:xfrm>
            <a:off x="7576113" y="3392438"/>
            <a:ext cx="3633211" cy="699370"/>
          </a:xfrm>
          <a:prstGeom prst="rect">
            <a:avLst/>
          </a:prstGeom>
        </p:spPr>
        <p:txBody>
          <a:bodyPr vert="horz" wrap="square" lIns="71983" tIns="71983" rIns="71983" bIns="71983" rtlCol="0">
            <a:spAutoFit/>
          </a:bodyPr>
          <a:lstStyle/>
          <a:p>
            <a:r>
              <a:rPr lang="en-GB" dirty="0" err="1"/>
              <a:t>Pendampingan</a:t>
            </a:r>
            <a:r>
              <a:rPr lang="en-GB" dirty="0"/>
              <a:t> yang </a:t>
            </a:r>
            <a:r>
              <a:rPr lang="en-GB" dirty="0" err="1"/>
              <a:t>intensif</a:t>
            </a:r>
            <a:r>
              <a:rPr lang="en-GB" dirty="0"/>
              <a:t> dan </a:t>
            </a:r>
            <a:r>
              <a:rPr lang="en-GB" dirty="0" err="1"/>
              <a:t>sesuai</a:t>
            </a:r>
            <a:r>
              <a:rPr lang="en-GB" dirty="0"/>
              <a:t> </a:t>
            </a:r>
            <a:r>
              <a:rPr lang="en-GB" dirty="0" err="1"/>
              <a:t>dengan</a:t>
            </a:r>
            <a:r>
              <a:rPr lang="en-GB" dirty="0"/>
              <a:t> </a:t>
            </a:r>
            <a:r>
              <a:rPr lang="en-GB" dirty="0" err="1"/>
              <a:t>kebutuhan</a:t>
            </a:r>
            <a:r>
              <a:rPr lang="en-GB" dirty="0"/>
              <a:t> </a:t>
            </a:r>
            <a:r>
              <a:rPr lang="en-GB" dirty="0" err="1"/>
              <a:t>usaha</a:t>
            </a:r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8B2C3DB-C4A0-4C58-BE5C-CFD197034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428" y="4444901"/>
            <a:ext cx="1062701" cy="8185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A28C7CE-541A-4E58-84C7-BCCCC4A59088}"/>
              </a:ext>
            </a:extLst>
          </p:cNvPr>
          <p:cNvSpPr txBox="1"/>
          <p:nvPr/>
        </p:nvSpPr>
        <p:spPr>
          <a:xfrm>
            <a:off x="7567007" y="4527437"/>
            <a:ext cx="3633211" cy="699370"/>
          </a:xfrm>
          <a:prstGeom prst="rect">
            <a:avLst/>
          </a:prstGeom>
        </p:spPr>
        <p:txBody>
          <a:bodyPr vert="horz" wrap="square" lIns="71983" tIns="71983" rIns="71983" bIns="71983" rtlCol="0">
            <a:spAutoFit/>
          </a:bodyPr>
          <a:lstStyle/>
          <a:p>
            <a:r>
              <a:rPr lang="en-GB" dirty="0" err="1"/>
              <a:t>Fokus</a:t>
            </a:r>
            <a:r>
              <a:rPr lang="en-GB" dirty="0"/>
              <a:t> </a:t>
            </a:r>
            <a:r>
              <a:rPr lang="en-GB" dirty="0" err="1"/>
              <a:t>kepada</a:t>
            </a:r>
            <a:r>
              <a:rPr lang="en-GB" dirty="0"/>
              <a:t> </a:t>
            </a:r>
            <a:r>
              <a:rPr lang="en-GB" dirty="0" err="1"/>
              <a:t>pengembangan</a:t>
            </a:r>
            <a:r>
              <a:rPr lang="en-GB" dirty="0"/>
              <a:t> </a:t>
            </a:r>
            <a:r>
              <a:rPr lang="en-GB" dirty="0" err="1"/>
              <a:t>kewirausahaan</a:t>
            </a:r>
            <a:r>
              <a:rPr lang="en-GB" dirty="0"/>
              <a:t> </a:t>
            </a:r>
            <a:r>
              <a:rPr lang="en-GB" dirty="0" err="1"/>
              <a:t>jangka</a:t>
            </a:r>
            <a:r>
              <a:rPr lang="en-GB" dirty="0"/>
              <a:t> </a:t>
            </a:r>
            <a:r>
              <a:rPr lang="en-GB" dirty="0" err="1"/>
              <a:t>panjang</a:t>
            </a:r>
            <a:endParaRPr lang="en-GB" dirty="0"/>
          </a:p>
        </p:txBody>
      </p:sp>
      <p:sp>
        <p:nvSpPr>
          <p:cNvPr id="29" name="Explosion 2 2">
            <a:extLst>
              <a:ext uri="{FF2B5EF4-FFF2-40B4-BE49-F238E27FC236}">
                <a16:creationId xmlns:a16="http://schemas.microsoft.com/office/drawing/2014/main" id="{B022AC14-3BF4-4306-9BA6-C8E3E69E5519}"/>
              </a:ext>
            </a:extLst>
          </p:cNvPr>
          <p:cNvSpPr/>
          <p:nvPr/>
        </p:nvSpPr>
        <p:spPr>
          <a:xfrm rot="20798478">
            <a:off x="-284857" y="5239913"/>
            <a:ext cx="3402471" cy="1281597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107975" tIns="107975" rIns="107975" bIns="1079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A2F1A3-84F7-4E4B-8566-E7E59351A971}"/>
              </a:ext>
            </a:extLst>
          </p:cNvPr>
          <p:cNvSpPr/>
          <p:nvPr/>
        </p:nvSpPr>
        <p:spPr>
          <a:xfrm rot="20527406">
            <a:off x="-156477" y="5634351"/>
            <a:ext cx="2976956" cy="58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i="1" dirty="0" err="1">
                <a:solidFill>
                  <a:schemeClr val="bg1"/>
                </a:solidFill>
              </a:rPr>
              <a:t>Masalah</a:t>
            </a:r>
            <a:endParaRPr lang="en-US" sz="3199" b="1" i="1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976053-40E9-4341-BCB3-4AB01D7BDB65}"/>
              </a:ext>
            </a:extLst>
          </p:cNvPr>
          <p:cNvSpPr/>
          <p:nvPr/>
        </p:nvSpPr>
        <p:spPr>
          <a:xfrm>
            <a:off x="2299050" y="5546331"/>
            <a:ext cx="9293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“</a:t>
            </a:r>
            <a:r>
              <a:rPr lang="en-US" sz="2400" i="1" dirty="0" err="1"/>
              <a:t>Sangat</a:t>
            </a:r>
            <a:r>
              <a:rPr lang="en-US" sz="2400" i="1" dirty="0"/>
              <a:t> </a:t>
            </a:r>
            <a:r>
              <a:rPr lang="en-US" sz="2400" i="1" dirty="0" err="1"/>
              <a:t>sedikit</a:t>
            </a:r>
            <a:r>
              <a:rPr lang="en-US" sz="2400" i="1" dirty="0"/>
              <a:t> UMKM yang </a:t>
            </a:r>
            <a:r>
              <a:rPr lang="en-US" sz="2400" i="1" dirty="0" err="1"/>
              <a:t>tumbuh</a:t>
            </a:r>
            <a:r>
              <a:rPr lang="en-US" sz="2400" i="1" dirty="0"/>
              <a:t> dan </a:t>
            </a:r>
            <a:r>
              <a:rPr lang="en-US" sz="2400" i="1" dirty="0" err="1"/>
              <a:t>mandiri</a:t>
            </a:r>
            <a:r>
              <a:rPr lang="en-US" sz="2400" i="1" dirty="0"/>
              <a:t> yang </a:t>
            </a:r>
            <a:r>
              <a:rPr lang="en-US" sz="2400" i="1" dirty="0" err="1"/>
              <a:t>diciptakan</a:t>
            </a:r>
            <a:r>
              <a:rPr lang="en-US" sz="2400" i="1" dirty="0"/>
              <a:t> </a:t>
            </a:r>
            <a:r>
              <a:rPr lang="en-US" sz="2400" i="1" dirty="0" err="1"/>
              <a:t>dari</a:t>
            </a:r>
            <a:r>
              <a:rPr lang="en-US" sz="2400" i="1" dirty="0"/>
              <a:t> </a:t>
            </a:r>
            <a:r>
              <a:rPr lang="en-US" sz="2400" i="1" dirty="0" err="1"/>
              <a:t>skema</a:t>
            </a:r>
            <a:r>
              <a:rPr lang="en-US" sz="2400" i="1" dirty="0"/>
              <a:t> </a:t>
            </a:r>
            <a:r>
              <a:rPr lang="en-US" sz="2400" i="1" dirty="0" err="1"/>
              <a:t>pembiayaan</a:t>
            </a:r>
            <a:r>
              <a:rPr lang="en-US" sz="2400" i="1" dirty="0"/>
              <a:t> </a:t>
            </a:r>
            <a:r>
              <a:rPr lang="en-US" sz="2400" i="1" dirty="0" err="1"/>
              <a:t>konvensional</a:t>
            </a:r>
            <a:r>
              <a:rPr lang="en-US" sz="2400" i="1" dirty="0"/>
              <a:t>”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14B1B0-F4FB-4C60-9531-DFE096A4E518}"/>
              </a:ext>
            </a:extLst>
          </p:cNvPr>
          <p:cNvSpPr/>
          <p:nvPr/>
        </p:nvSpPr>
        <p:spPr>
          <a:xfrm>
            <a:off x="23179" y="2674"/>
            <a:ext cx="9378273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</a:rPr>
              <a:t>Apa</a:t>
            </a:r>
            <a:r>
              <a:rPr lang="en-US" sz="3600" b="1" dirty="0">
                <a:solidFill>
                  <a:schemeClr val="tx2"/>
                </a:solidFill>
              </a:rPr>
              <a:t> yang </a:t>
            </a:r>
            <a:r>
              <a:rPr lang="en-US" sz="3600" b="1" dirty="0" err="1">
                <a:solidFill>
                  <a:schemeClr val="tx2"/>
                </a:solidFill>
              </a:rPr>
              <a:t>dibutuhkan</a:t>
            </a:r>
            <a:r>
              <a:rPr lang="en-US" sz="3600" b="1" dirty="0">
                <a:solidFill>
                  <a:schemeClr val="tx2"/>
                </a:solidFill>
              </a:rPr>
              <a:t> UMKM ?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25457FA1-1FCA-43E0-AF00-1863B01F73D6}"/>
              </a:ext>
            </a:extLst>
          </p:cNvPr>
          <p:cNvSpPr txBox="1">
            <a:spLocks/>
          </p:cNvSpPr>
          <p:nvPr/>
        </p:nvSpPr>
        <p:spPr bwMode="gray">
          <a:xfrm>
            <a:off x="8531441" y="6365363"/>
            <a:ext cx="3240559" cy="29488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chemeClr val="bg1"/>
                </a:solidFill>
              </a:rPr>
              <a:t>Presented for 14</a:t>
            </a:r>
            <a:r>
              <a:rPr lang="en-US" i="1" baseline="30000" dirty="0">
                <a:solidFill>
                  <a:schemeClr val="bg1"/>
                </a:solidFill>
              </a:rPr>
              <a:t>th</a:t>
            </a:r>
            <a:r>
              <a:rPr lang="en-US" i="1" dirty="0">
                <a:solidFill>
                  <a:schemeClr val="bg1"/>
                </a:solidFill>
              </a:rPr>
              <a:t> URECOL</a:t>
            </a:r>
          </a:p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2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Envelope" title="Icon Presenter Email">
            <a:extLst>
              <a:ext uri="{FF2B5EF4-FFF2-40B4-BE49-F238E27FC236}">
                <a16:creationId xmlns:a16="http://schemas.microsoft.com/office/drawing/2014/main" id="{D99072B1-8690-4652-9009-362F46A213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2564" y="5811936"/>
            <a:ext cx="218900" cy="21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08BC03-BE4F-4A08-9C9C-7A5146751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62" y="108848"/>
            <a:ext cx="2626754" cy="2593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03DDF-158D-4DD2-AE7C-7E75D8A52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160" y="108848"/>
            <a:ext cx="2729993" cy="258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BDA92D-897B-4842-8A18-BDCA244D5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5783" y="430127"/>
            <a:ext cx="3063365" cy="2998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7A7D54-A5D9-4285-98E6-D61F5746F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465" y="4052996"/>
            <a:ext cx="1781158" cy="2374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03AEF9-3C02-4944-85AB-425C294D8B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2052" y="3595972"/>
            <a:ext cx="2146441" cy="15722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5255FE-FF59-0DFE-D307-C878BC7640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275" y="2812159"/>
            <a:ext cx="2722041" cy="1992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BC30B-0848-D8BB-B953-32D91F6F6B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8070" y="2812159"/>
            <a:ext cx="2797248" cy="1992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38991-E1B7-418C-B784-3403A36918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901" y="4912698"/>
            <a:ext cx="1798476" cy="1798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C6652-5AA9-B0E1-8CC6-5EF6E75B15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7857" y="4950676"/>
            <a:ext cx="1798476" cy="1798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59244-95E2-65C1-C011-FAF7BB1DA3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7844" y="4922660"/>
            <a:ext cx="1753458" cy="1753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10001B-B6A6-471B-AA8E-4AC80DB8A43A}"/>
              </a:ext>
            </a:extLst>
          </p:cNvPr>
          <p:cNvSpPr txBox="1"/>
          <p:nvPr/>
        </p:nvSpPr>
        <p:spPr>
          <a:xfrm>
            <a:off x="10416988" y="224118"/>
            <a:ext cx="1703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Variasi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Unggulan</a:t>
            </a:r>
            <a:endParaRPr lang="en-US" dirty="0"/>
          </a:p>
          <a:p>
            <a:r>
              <a:rPr lang="en-US" dirty="0"/>
              <a:t>Bangka Belitung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868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>
          <a:xfrm>
            <a:off x="627784" y="1042895"/>
            <a:ext cx="2697480" cy="42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itchFamily="2" charset="2"/>
              <a:buNone/>
            </a:pPr>
            <a:r>
              <a:rPr lang="en-US" sz="1600" dirty="0" err="1"/>
              <a:t>Kondisi</a:t>
            </a:r>
            <a:r>
              <a:rPr lang="en-US" sz="1600" dirty="0"/>
              <a:t> </a:t>
            </a:r>
            <a:r>
              <a:rPr lang="en-US" sz="1600" dirty="0" err="1"/>
              <a:t>Pemasaran</a:t>
            </a:r>
            <a:endParaRPr lang="en-US" sz="1600" dirty="0"/>
          </a:p>
          <a:p>
            <a:pPr>
              <a:buFontTx/>
              <a:buChar char="-"/>
            </a:pPr>
            <a:endParaRPr lang="en-US" sz="16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12866" y="148489"/>
            <a:ext cx="11166267" cy="841285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itchFamily="2" charset="2"/>
              <a:buNone/>
            </a:pPr>
            <a:r>
              <a:rPr lang="en-US" sz="1600" dirty="0" err="1">
                <a:solidFill>
                  <a:schemeClr val="bg1"/>
                </a:solidFill>
              </a:rPr>
              <a:t>Peneliti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melakukan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kajian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hasil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observasi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lapangan</a:t>
            </a:r>
            <a:r>
              <a:rPr lang="en-US" sz="1600" dirty="0">
                <a:solidFill>
                  <a:schemeClr val="bg1"/>
                </a:solidFill>
              </a:rPr>
              <a:t> dengan </a:t>
            </a:r>
            <a:r>
              <a:rPr lang="en-US" sz="1600" dirty="0" err="1">
                <a:solidFill>
                  <a:schemeClr val="bg1"/>
                </a:solidFill>
              </a:rPr>
              <a:t>hasil</a:t>
            </a:r>
            <a:r>
              <a:rPr lang="en-US" sz="1600" dirty="0">
                <a:solidFill>
                  <a:schemeClr val="bg1"/>
                </a:solidFill>
              </a:rPr>
              <a:t> survey yang </a:t>
            </a:r>
            <a:r>
              <a:rPr lang="en-US" sz="1600" dirty="0" err="1">
                <a:solidFill>
                  <a:schemeClr val="bg1"/>
                </a:solidFill>
              </a:rPr>
              <a:t>dilakukan</a:t>
            </a:r>
            <a:r>
              <a:rPr lang="en-US" sz="1600" dirty="0">
                <a:solidFill>
                  <a:schemeClr val="bg1"/>
                </a:solidFill>
              </a:rPr>
              <a:t> oleh </a:t>
            </a:r>
            <a:r>
              <a:rPr lang="en-US" sz="1600" dirty="0" err="1">
                <a:solidFill>
                  <a:schemeClr val="bg1"/>
                </a:solidFill>
              </a:rPr>
              <a:t>Pemerintah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Provinsi</a:t>
            </a:r>
            <a:r>
              <a:rPr lang="en-US" sz="1600" dirty="0">
                <a:solidFill>
                  <a:schemeClr val="bg1"/>
                </a:solidFill>
              </a:rPr>
              <a:t> DI Yogyakarta melalui Dinas </a:t>
            </a:r>
            <a:r>
              <a:rPr lang="en-US" sz="1600" dirty="0" err="1">
                <a:solidFill>
                  <a:schemeClr val="bg1"/>
                </a:solidFill>
              </a:rPr>
              <a:t>Koperasi</a:t>
            </a:r>
            <a:r>
              <a:rPr lang="en-US" sz="1600" dirty="0">
                <a:solidFill>
                  <a:schemeClr val="bg1"/>
                </a:solidFill>
              </a:rPr>
              <a:t> dan UKM DIY </a:t>
            </a:r>
            <a:r>
              <a:rPr lang="en-US" sz="1600" dirty="0" err="1">
                <a:solidFill>
                  <a:schemeClr val="bg1"/>
                </a:solidFill>
              </a:rPr>
              <a:t>terhadap</a:t>
            </a:r>
            <a:r>
              <a:rPr lang="en-US" sz="1600" dirty="0">
                <a:solidFill>
                  <a:schemeClr val="bg1"/>
                </a:solidFill>
              </a:rPr>
              <a:t> 2.332 </a:t>
            </a:r>
            <a:r>
              <a:rPr lang="en-US" sz="1600" dirty="0" err="1">
                <a:solidFill>
                  <a:schemeClr val="bg1"/>
                </a:solidFill>
              </a:rPr>
              <a:t>pelaku</a:t>
            </a:r>
            <a:r>
              <a:rPr lang="en-US" sz="1600" dirty="0">
                <a:solidFill>
                  <a:schemeClr val="bg1"/>
                </a:solidFill>
              </a:rPr>
              <a:t> UMKM yang </a:t>
            </a:r>
            <a:r>
              <a:rPr lang="en-US" sz="1600" dirty="0" err="1">
                <a:solidFill>
                  <a:schemeClr val="bg1"/>
                </a:solidFill>
              </a:rPr>
              <a:t>memiliki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jenis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usaha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produksi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perdagangan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jasa</a:t>
            </a:r>
            <a:r>
              <a:rPr lang="en-US" sz="1600" dirty="0">
                <a:solidFill>
                  <a:schemeClr val="bg1"/>
                </a:solidFill>
              </a:rPr>
              <a:t> dan </a:t>
            </a:r>
            <a:r>
              <a:rPr lang="en-US" sz="1600" dirty="0" err="1">
                <a:solidFill>
                  <a:schemeClr val="bg1"/>
                </a:solidFill>
              </a:rPr>
              <a:t>pertanian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88A5262-E7D6-4226-B96B-61658BF7D78F}"/>
              </a:ext>
            </a:extLst>
          </p:cNvPr>
          <p:cNvSpPr txBox="1">
            <a:spLocks/>
          </p:cNvSpPr>
          <p:nvPr/>
        </p:nvSpPr>
        <p:spPr>
          <a:xfrm>
            <a:off x="4235829" y="3429000"/>
            <a:ext cx="3318917" cy="42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itchFamily="2" charset="2"/>
              <a:buNone/>
            </a:pPr>
            <a:r>
              <a:rPr lang="en-US" sz="1600" dirty="0"/>
              <a:t> </a:t>
            </a:r>
            <a:r>
              <a:rPr lang="en-US" sz="1600" dirty="0" err="1"/>
              <a:t>Kondisi</a:t>
            </a:r>
            <a:r>
              <a:rPr lang="en-US" sz="1600" dirty="0"/>
              <a:t> Mitra </a:t>
            </a:r>
            <a:r>
              <a:rPr lang="en-US" sz="1600" dirty="0" err="1"/>
              <a:t>Penjualan</a:t>
            </a:r>
            <a:endParaRPr lang="en-US" sz="1600" dirty="0"/>
          </a:p>
          <a:p>
            <a:pPr>
              <a:buFontTx/>
              <a:buChar char="-"/>
            </a:pPr>
            <a:endParaRPr lang="en-US" sz="16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4FFFA5-9131-4E12-B740-03754F9A8C0A}"/>
              </a:ext>
            </a:extLst>
          </p:cNvPr>
          <p:cNvSpPr txBox="1">
            <a:spLocks/>
          </p:cNvSpPr>
          <p:nvPr/>
        </p:nvSpPr>
        <p:spPr>
          <a:xfrm>
            <a:off x="7844090" y="1045936"/>
            <a:ext cx="3720126" cy="42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itchFamily="2" charset="2"/>
              <a:buNone/>
            </a:pPr>
            <a:r>
              <a:rPr lang="en-US" sz="1600" dirty="0" err="1"/>
              <a:t>Kendala</a:t>
            </a:r>
            <a:r>
              <a:rPr lang="en-US" sz="1600" dirty="0"/>
              <a:t> </a:t>
            </a:r>
            <a:r>
              <a:rPr lang="en-US" sz="1600" dirty="0" err="1"/>
              <a:t>Pengembalian</a:t>
            </a:r>
            <a:r>
              <a:rPr lang="en-US" sz="1600" dirty="0"/>
              <a:t> </a:t>
            </a:r>
            <a:r>
              <a:rPr lang="en-US" sz="1600" dirty="0" err="1"/>
              <a:t>Pinjaman</a:t>
            </a:r>
            <a:endParaRPr lang="en-US" sz="1600" dirty="0"/>
          </a:p>
          <a:p>
            <a:pPr>
              <a:buFontTx/>
              <a:buChar char="-"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886CC-2F01-499C-AFE7-5ACD3D63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15" y="1431748"/>
            <a:ext cx="4639540" cy="2946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F348F0-BECF-4DDF-8B6B-F00EDFAC2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923" y="3905272"/>
            <a:ext cx="4647079" cy="2656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3EFAD-1A60-4490-B976-87EC24862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307" y="1425703"/>
            <a:ext cx="4670251" cy="31597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58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498C9-E1DA-42F3-BFAC-49037F6A5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673477-0BF8-4855-A340-32A3AE1ECA60}"/>
              </a:ext>
            </a:extLst>
          </p:cNvPr>
          <p:cNvSpPr/>
          <p:nvPr/>
        </p:nvSpPr>
        <p:spPr>
          <a:xfrm>
            <a:off x="130487" y="133163"/>
            <a:ext cx="778309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</a:rPr>
              <a:t>Gagasan</a:t>
            </a:r>
            <a:r>
              <a:rPr lang="en-US" sz="2800" b="1" dirty="0">
                <a:solidFill>
                  <a:schemeClr val="tx2"/>
                </a:solidFill>
              </a:rPr>
              <a:t> Solusi: Model Micro Equity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A23C995C-DCC8-4A12-A62E-D375A58E5952}"/>
              </a:ext>
            </a:extLst>
          </p:cNvPr>
          <p:cNvSpPr txBox="1">
            <a:spLocks/>
          </p:cNvSpPr>
          <p:nvPr/>
        </p:nvSpPr>
        <p:spPr bwMode="gray">
          <a:xfrm>
            <a:off x="8531441" y="6365363"/>
            <a:ext cx="3240559" cy="29488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chemeClr val="bg1"/>
                </a:solidFill>
              </a:rPr>
              <a:t>Presented for 14</a:t>
            </a:r>
            <a:r>
              <a:rPr lang="en-US" i="1" baseline="30000" dirty="0">
                <a:solidFill>
                  <a:schemeClr val="bg1"/>
                </a:solidFill>
              </a:rPr>
              <a:t>th</a:t>
            </a:r>
            <a:r>
              <a:rPr lang="en-US" i="1" dirty="0">
                <a:solidFill>
                  <a:schemeClr val="bg1"/>
                </a:solidFill>
              </a:rPr>
              <a:t> URECOL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D54462-D63B-4BE6-B0F0-EB86225F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8" y="744057"/>
            <a:ext cx="7783095" cy="5463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77E7E7-9E6F-46FE-B002-7A59F8502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901" y="199423"/>
            <a:ext cx="3914099" cy="2756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CCC47-7172-491C-9B30-FBB236895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909" y="3069795"/>
            <a:ext cx="3859546" cy="3035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5319D-8366-4E6C-8976-FEEABAC62721}"/>
              </a:ext>
            </a:extLst>
          </p:cNvPr>
          <p:cNvSpPr/>
          <p:nvPr/>
        </p:nvSpPr>
        <p:spPr>
          <a:xfrm>
            <a:off x="543337" y="4147930"/>
            <a:ext cx="2001079" cy="13252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/>
                </a:solidFill>
              </a:rPr>
              <a:t>Customer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/>
                </a:solidFill>
              </a:rPr>
              <a:t>New Wave </a:t>
            </a:r>
            <a:r>
              <a:rPr lang="en-GB" sz="1200" b="1" dirty="0" err="1">
                <a:solidFill>
                  <a:schemeClr val="tx1"/>
                </a:solidFill>
              </a:rPr>
              <a:t>Makerting</a:t>
            </a:r>
            <a:endParaRPr lang="en-GB" sz="12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/>
                </a:solidFill>
              </a:rPr>
              <a:t>Design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/>
                </a:solidFill>
              </a:rPr>
              <a:t>IBC </a:t>
            </a:r>
            <a:endParaRPr lang="en-ID" sz="1200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9C9D-5F42-4A1E-84B9-C8F20AB256E1}"/>
              </a:ext>
            </a:extLst>
          </p:cNvPr>
          <p:cNvCxnSpPr>
            <a:cxnSpLocks/>
          </p:cNvCxnSpPr>
          <p:nvPr/>
        </p:nvCxnSpPr>
        <p:spPr>
          <a:xfrm flipV="1">
            <a:off x="2553074" y="4441959"/>
            <a:ext cx="808382" cy="1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405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CA394-2BE3-4B6D-8813-0A41B555B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161B0-2FA0-4B49-8A1A-183A4CC41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934" y="534799"/>
            <a:ext cx="4670970" cy="360000"/>
          </a:xfrm>
        </p:spPr>
        <p:txBody>
          <a:bodyPr/>
          <a:lstStyle/>
          <a:p>
            <a:r>
              <a:rPr lang="en-GB" b="1" dirty="0"/>
              <a:t>Hasil </a:t>
            </a:r>
            <a:r>
              <a:rPr lang="en-GB" b="1" dirty="0" err="1"/>
              <a:t>Penelitian</a:t>
            </a:r>
            <a:r>
              <a:rPr lang="en-GB" b="1" dirty="0"/>
              <a:t> UMKM </a:t>
            </a:r>
            <a:r>
              <a:rPr lang="en-GB" b="1" dirty="0" err="1"/>
              <a:t>Terbit</a:t>
            </a:r>
            <a:r>
              <a:rPr lang="en-GB" b="1" dirty="0"/>
              <a:t> Di </a:t>
            </a:r>
            <a:r>
              <a:rPr lang="en-GB" b="1" dirty="0" err="1"/>
              <a:t>Jurnal</a:t>
            </a:r>
            <a:endParaRPr lang="en-ID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914B1-8745-4F3B-B582-3D2466C6C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34" y="1107722"/>
            <a:ext cx="9693544" cy="550233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4586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>
          <a:xfrm>
            <a:off x="7124652" y="608225"/>
            <a:ext cx="4020427" cy="584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itchFamily="2" charset="2"/>
              <a:buNone/>
            </a:pPr>
            <a:r>
              <a:rPr lang="en-US" sz="1600" b="1" dirty="0" err="1"/>
              <a:t>Tabel</a:t>
            </a:r>
            <a:r>
              <a:rPr lang="en-US" sz="1600" b="1" dirty="0"/>
              <a:t> 4. </a:t>
            </a:r>
            <a:r>
              <a:rPr lang="en-US" sz="1600" b="1" dirty="0" err="1"/>
              <a:t>Perbandingan</a:t>
            </a:r>
            <a:r>
              <a:rPr lang="en-US" sz="1600" b="1" dirty="0"/>
              <a:t> Model Micro Equity dan Micro Loan </a:t>
            </a:r>
            <a:r>
              <a:rPr lang="en-US" sz="1600" b="1" dirty="0" err="1"/>
              <a:t>Bagi</a:t>
            </a:r>
            <a:r>
              <a:rPr lang="en-US" sz="1600" b="1" dirty="0"/>
              <a:t> </a:t>
            </a:r>
            <a:r>
              <a:rPr lang="en-US" sz="1600" b="1" dirty="0" err="1"/>
              <a:t>Ketahanan</a:t>
            </a:r>
            <a:r>
              <a:rPr lang="en-US" sz="1600" b="1" dirty="0"/>
              <a:t> </a:t>
            </a:r>
            <a:r>
              <a:rPr lang="en-US" sz="1600" b="1" dirty="0" err="1"/>
              <a:t>Bisnis</a:t>
            </a:r>
            <a:r>
              <a:rPr lang="en-US" sz="1600" b="1" dirty="0"/>
              <a:t> UMKM</a:t>
            </a:r>
          </a:p>
          <a:p>
            <a:pPr marL="45720" indent="0">
              <a:buNone/>
            </a:pPr>
            <a:endParaRPr lang="en-US" sz="1600" b="1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6187" y="695972"/>
            <a:ext cx="5847533" cy="596427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1600" b="1" dirty="0" err="1">
                <a:solidFill>
                  <a:srgbClr val="FFFF00"/>
                </a:solidFill>
              </a:rPr>
              <a:t>Aspek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Gangguan</a:t>
            </a:r>
            <a:r>
              <a:rPr lang="en-US" sz="1600" b="1" dirty="0">
                <a:solidFill>
                  <a:srgbClr val="FFFF00"/>
                </a:solidFill>
              </a:rPr>
              <a:t> (</a:t>
            </a:r>
            <a:r>
              <a:rPr lang="en-US" sz="1600" b="1" dirty="0" err="1">
                <a:solidFill>
                  <a:srgbClr val="FFFF00"/>
                </a:solidFill>
              </a:rPr>
              <a:t>Terkait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Pemasaran</a:t>
            </a:r>
            <a:r>
              <a:rPr lang="en-US" sz="1600" b="1" dirty="0">
                <a:solidFill>
                  <a:srgbClr val="FFFF00"/>
                </a:solidFill>
              </a:rPr>
              <a:t> dan </a:t>
            </a:r>
            <a:r>
              <a:rPr lang="en-US" sz="1600" b="1" dirty="0" err="1">
                <a:solidFill>
                  <a:srgbClr val="FFFF00"/>
                </a:solidFill>
              </a:rPr>
              <a:t>Finasial</a:t>
            </a:r>
            <a:r>
              <a:rPr lang="en-US" sz="1600" b="1" dirty="0">
                <a:solidFill>
                  <a:srgbClr val="FFFF00"/>
                </a:solidFill>
              </a:rPr>
              <a:t>) 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 err="1">
                <a:solidFill>
                  <a:schemeClr val="bg1"/>
                </a:solidFill>
              </a:rPr>
              <a:t>Apapun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kendala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atau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gangguan</a:t>
            </a:r>
            <a:r>
              <a:rPr lang="en-US" sz="1400" dirty="0">
                <a:solidFill>
                  <a:schemeClr val="bg1"/>
                </a:solidFill>
              </a:rPr>
              <a:t> yang </a:t>
            </a:r>
            <a:r>
              <a:rPr lang="en-US" sz="1400" dirty="0" err="1">
                <a:solidFill>
                  <a:schemeClr val="bg1"/>
                </a:solidFill>
              </a:rPr>
              <a:t>dihadapi</a:t>
            </a:r>
            <a:r>
              <a:rPr lang="en-US" sz="1400" dirty="0">
                <a:solidFill>
                  <a:schemeClr val="bg1"/>
                </a:solidFill>
              </a:rPr>
              <a:t> oleh </a:t>
            </a:r>
            <a:r>
              <a:rPr lang="en-US" sz="1400" dirty="0" err="1">
                <a:solidFill>
                  <a:schemeClr val="bg1"/>
                </a:solidFill>
              </a:rPr>
              <a:t>pelaku</a:t>
            </a:r>
            <a:r>
              <a:rPr lang="en-US" sz="1400" dirty="0">
                <a:solidFill>
                  <a:schemeClr val="bg1"/>
                </a:solidFill>
              </a:rPr>
              <a:t> UMKM </a:t>
            </a:r>
            <a:r>
              <a:rPr lang="en-US" sz="1400" dirty="0" err="1">
                <a:solidFill>
                  <a:schemeClr val="bg1"/>
                </a:solidFill>
              </a:rPr>
              <a:t>ternyata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pembiayaan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usaha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melalui</a:t>
            </a:r>
            <a:r>
              <a:rPr lang="en-US" sz="1400" dirty="0">
                <a:solidFill>
                  <a:schemeClr val="bg1"/>
                </a:solidFill>
              </a:rPr>
              <a:t>  Model Equity </a:t>
            </a:r>
            <a:r>
              <a:rPr lang="en-US" sz="1400" dirty="0" err="1">
                <a:solidFill>
                  <a:schemeClr val="bg1"/>
                </a:solidFill>
              </a:rPr>
              <a:t>tidak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mengakibatkan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kendala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apapun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 err="1">
                <a:solidFill>
                  <a:schemeClr val="bg1"/>
                </a:solidFill>
              </a:rPr>
              <a:t>Sementara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pembiyaan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usaha</a:t>
            </a:r>
            <a:r>
              <a:rPr lang="en-US" sz="1400" dirty="0">
                <a:solidFill>
                  <a:schemeClr val="bg1"/>
                </a:solidFill>
              </a:rPr>
              <a:t> yang </a:t>
            </a:r>
            <a:r>
              <a:rPr lang="en-US" sz="1400" dirty="0" err="1">
                <a:solidFill>
                  <a:schemeClr val="bg1"/>
                </a:solidFill>
              </a:rPr>
              <a:t>berasal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dari</a:t>
            </a:r>
            <a:r>
              <a:rPr lang="en-US" sz="1400" dirty="0">
                <a:solidFill>
                  <a:schemeClr val="bg1"/>
                </a:solidFill>
              </a:rPr>
              <a:t> model </a:t>
            </a:r>
            <a:r>
              <a:rPr lang="en-US" sz="1400" dirty="0" err="1">
                <a:solidFill>
                  <a:schemeClr val="bg1"/>
                </a:solidFill>
              </a:rPr>
              <a:t>konvensional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justru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mendatangkan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banyak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masalah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yaitu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ketika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harus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membayar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cicilan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pokok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hutang</a:t>
            </a:r>
            <a:r>
              <a:rPr lang="en-US" sz="1400" dirty="0">
                <a:solidFill>
                  <a:schemeClr val="bg1"/>
                </a:solidFill>
              </a:rPr>
              <a:t> dan </a:t>
            </a:r>
            <a:r>
              <a:rPr lang="en-US" sz="1400" dirty="0" err="1">
                <a:solidFill>
                  <a:schemeClr val="bg1"/>
                </a:solidFill>
              </a:rPr>
              <a:t>bunganya</a:t>
            </a:r>
            <a:r>
              <a:rPr lang="en-US" sz="1400" dirty="0">
                <a:solidFill>
                  <a:schemeClr val="bg1"/>
                </a:solidFill>
              </a:rPr>
              <a:t>. (</a:t>
            </a:r>
            <a:r>
              <a:rPr lang="en-US" sz="1400" dirty="0" err="1">
                <a:solidFill>
                  <a:schemeClr val="bg1"/>
                </a:solidFill>
              </a:rPr>
              <a:t>lengkapnya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bisa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dilihat</a:t>
            </a:r>
            <a:r>
              <a:rPr lang="en-US" sz="1400" dirty="0">
                <a:solidFill>
                  <a:schemeClr val="bg1"/>
                </a:solidFill>
              </a:rPr>
              <a:t> di table 4,4 </a:t>
            </a:r>
            <a:r>
              <a:rPr lang="en-US" sz="1400" dirty="0" err="1">
                <a:solidFill>
                  <a:schemeClr val="bg1"/>
                </a:solidFill>
              </a:rPr>
              <a:t>artikel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bg1"/>
              </a:solidFill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1600" b="1" dirty="0" err="1">
                <a:solidFill>
                  <a:srgbClr val="FFFF00"/>
                </a:solidFill>
              </a:rPr>
              <a:t>Kapasitas</a:t>
            </a:r>
            <a:r>
              <a:rPr lang="en-US" sz="1600" b="1" dirty="0">
                <a:solidFill>
                  <a:srgbClr val="FFFF00"/>
                </a:solidFill>
              </a:rPr>
              <a:t> UMKM </a:t>
            </a:r>
            <a:r>
              <a:rPr lang="en-US" sz="1600" b="1" dirty="0" err="1">
                <a:solidFill>
                  <a:srgbClr val="FFFF00"/>
                </a:solidFill>
              </a:rPr>
              <a:t>Merespon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Dampak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Pandemi</a:t>
            </a:r>
            <a:r>
              <a:rPr lang="en-US" sz="1600" b="1" dirty="0">
                <a:solidFill>
                  <a:srgbClr val="FFFF00"/>
                </a:solidFill>
              </a:rPr>
              <a:t> 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 err="1">
                <a:solidFill>
                  <a:schemeClr val="bg1"/>
                </a:solidFill>
              </a:rPr>
              <a:t>Setiap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pelaku</a:t>
            </a:r>
            <a:r>
              <a:rPr lang="en-US" sz="1400" dirty="0">
                <a:solidFill>
                  <a:schemeClr val="bg1"/>
                </a:solidFill>
              </a:rPr>
              <a:t> UMKM </a:t>
            </a:r>
            <a:r>
              <a:rPr lang="en-US" sz="1400" dirty="0" err="1">
                <a:solidFill>
                  <a:schemeClr val="bg1"/>
                </a:solidFill>
              </a:rPr>
              <a:t>beradaptasi</a:t>
            </a:r>
            <a:r>
              <a:rPr lang="en-US" sz="1400" dirty="0">
                <a:solidFill>
                  <a:schemeClr val="bg1"/>
                </a:solidFill>
              </a:rPr>
              <a:t>  </a:t>
            </a:r>
            <a:r>
              <a:rPr lang="en-US" sz="1400" dirty="0" err="1">
                <a:solidFill>
                  <a:schemeClr val="bg1"/>
                </a:solidFill>
              </a:rPr>
              <a:t>terhadap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kondisi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Pandemik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sesuai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jenis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uasahanya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dalam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aspek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produk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pemasaran</a:t>
            </a:r>
            <a:r>
              <a:rPr lang="en-US" sz="1400" dirty="0">
                <a:solidFill>
                  <a:schemeClr val="bg1"/>
                </a:solidFill>
              </a:rPr>
              <a:t> dan </a:t>
            </a:r>
            <a:r>
              <a:rPr lang="en-US" sz="1400" dirty="0" err="1">
                <a:solidFill>
                  <a:schemeClr val="bg1"/>
                </a:solidFill>
              </a:rPr>
              <a:t>keuangan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1"/>
                </a:solidFill>
              </a:rPr>
              <a:t>Yang </a:t>
            </a:r>
            <a:r>
              <a:rPr lang="en-US" sz="1400" dirty="0" err="1">
                <a:solidFill>
                  <a:schemeClr val="bg1"/>
                </a:solidFill>
              </a:rPr>
              <a:t>menarik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adalah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adanya</a:t>
            </a:r>
            <a:r>
              <a:rPr lang="en-US" sz="1400" dirty="0">
                <a:solidFill>
                  <a:schemeClr val="bg1"/>
                </a:solidFill>
              </a:rPr>
              <a:t> mentoring </a:t>
            </a:r>
            <a:r>
              <a:rPr lang="en-US" sz="1400" dirty="0" err="1">
                <a:solidFill>
                  <a:schemeClr val="bg1"/>
                </a:solidFill>
              </a:rPr>
              <a:t>pengelolaan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keuangan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termasuk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pemasaran</a:t>
            </a:r>
            <a:r>
              <a:rPr lang="en-US" sz="1400" dirty="0">
                <a:solidFill>
                  <a:schemeClr val="bg1"/>
                </a:solidFill>
              </a:rPr>
              <a:t> dan </a:t>
            </a:r>
            <a:r>
              <a:rPr lang="en-US" sz="1400" dirty="0" err="1">
                <a:solidFill>
                  <a:schemeClr val="bg1"/>
                </a:solidFill>
              </a:rPr>
              <a:t>pengembangan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bisnis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pengelola</a:t>
            </a:r>
            <a:r>
              <a:rPr lang="en-US" sz="1400" dirty="0">
                <a:solidFill>
                  <a:schemeClr val="bg1"/>
                </a:solidFill>
              </a:rPr>
              <a:t> model micro equity  </a:t>
            </a:r>
            <a:r>
              <a:rPr lang="en-US" sz="1400" dirty="0" err="1">
                <a:solidFill>
                  <a:schemeClr val="bg1"/>
                </a:solidFill>
              </a:rPr>
              <a:t>tidak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didapatkan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penyedia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pinjaman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lainnya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solidFill>
                <a:schemeClr val="bg1"/>
              </a:solidFill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err="1">
                <a:solidFill>
                  <a:srgbClr val="FFFF00"/>
                </a:solidFill>
              </a:rPr>
              <a:t>Keunggulan</a:t>
            </a:r>
            <a:r>
              <a:rPr lang="en-US" sz="1600" b="1" dirty="0">
                <a:solidFill>
                  <a:srgbClr val="FFFF00"/>
                </a:solidFill>
              </a:rPr>
              <a:t> Model Micro Equity 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 err="1">
                <a:solidFill>
                  <a:schemeClr val="bg1"/>
                </a:solidFill>
              </a:rPr>
              <a:t>Bagi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sebagian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besar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responden</a:t>
            </a:r>
            <a:r>
              <a:rPr lang="en-US" sz="1400" dirty="0">
                <a:solidFill>
                  <a:schemeClr val="bg1"/>
                </a:solidFill>
              </a:rPr>
              <a:t>  </a:t>
            </a:r>
            <a:r>
              <a:rPr lang="en-US" sz="1400" dirty="0" err="1">
                <a:solidFill>
                  <a:schemeClr val="bg1"/>
                </a:solidFill>
              </a:rPr>
              <a:t>dalam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menghadapi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situasi</a:t>
            </a:r>
            <a:r>
              <a:rPr lang="en-US" sz="1400" dirty="0">
                <a:solidFill>
                  <a:schemeClr val="bg1"/>
                </a:solidFill>
              </a:rPr>
              <a:t> pandemic model micro equity relative </a:t>
            </a:r>
            <a:r>
              <a:rPr lang="en-US" sz="1400" dirty="0" err="1">
                <a:solidFill>
                  <a:schemeClr val="bg1"/>
                </a:solidFill>
              </a:rPr>
              <a:t>lebih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memberikan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mamfaat</a:t>
            </a:r>
            <a:r>
              <a:rPr lang="en-US" sz="1400" dirty="0">
                <a:solidFill>
                  <a:schemeClr val="bg1"/>
                </a:solidFill>
              </a:rPr>
              <a:t> dan minim </a:t>
            </a:r>
            <a:r>
              <a:rPr lang="en-US" sz="1400" dirty="0" err="1">
                <a:solidFill>
                  <a:schemeClr val="bg1"/>
                </a:solidFill>
              </a:rPr>
              <a:t>resiko</a:t>
            </a:r>
            <a:r>
              <a:rPr lang="en-US" sz="1400" dirty="0">
                <a:solidFill>
                  <a:schemeClr val="bg1"/>
                </a:solidFill>
              </a:rPr>
              <a:t> disbanding yang </a:t>
            </a:r>
            <a:r>
              <a:rPr lang="en-US" sz="1400" dirty="0" err="1">
                <a:solidFill>
                  <a:schemeClr val="bg1"/>
                </a:solidFill>
              </a:rPr>
              <a:t>konvensional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 err="1">
                <a:solidFill>
                  <a:schemeClr val="bg1"/>
                </a:solidFill>
              </a:rPr>
              <a:t>Selain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itu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Pelatihan</a:t>
            </a:r>
            <a:r>
              <a:rPr lang="en-US" sz="1400" dirty="0">
                <a:solidFill>
                  <a:schemeClr val="bg1"/>
                </a:solidFill>
              </a:rPr>
              <a:t> dan </a:t>
            </a:r>
            <a:r>
              <a:rPr lang="en-US" sz="1400" dirty="0" err="1">
                <a:solidFill>
                  <a:schemeClr val="bg1"/>
                </a:solidFill>
              </a:rPr>
              <a:t>pendampingan</a:t>
            </a:r>
            <a:r>
              <a:rPr lang="en-US" sz="1400" dirty="0">
                <a:solidFill>
                  <a:schemeClr val="bg1"/>
                </a:solidFill>
              </a:rPr>
              <a:t> juga </a:t>
            </a:r>
            <a:r>
              <a:rPr lang="en-US" sz="1400" dirty="0" err="1">
                <a:solidFill>
                  <a:schemeClr val="bg1"/>
                </a:solidFill>
              </a:rPr>
              <a:t>dilakukan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untuk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kemampuan</a:t>
            </a:r>
            <a:r>
              <a:rPr lang="en-US" sz="1400" dirty="0">
                <a:solidFill>
                  <a:schemeClr val="bg1"/>
                </a:solidFill>
              </a:rPr>
              <a:t>  </a:t>
            </a:r>
            <a:r>
              <a:rPr lang="en-US" sz="1400" dirty="0" err="1">
                <a:solidFill>
                  <a:schemeClr val="bg1"/>
                </a:solidFill>
              </a:rPr>
              <a:t>menciptakan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peluang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inovasi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usaha</a:t>
            </a:r>
            <a:r>
              <a:rPr lang="en-US" sz="1400" dirty="0">
                <a:solidFill>
                  <a:schemeClr val="bg1"/>
                </a:solidFill>
              </a:rPr>
              <a:t> dan juga </a:t>
            </a:r>
            <a:r>
              <a:rPr lang="en-US" sz="1400" dirty="0" err="1">
                <a:solidFill>
                  <a:schemeClr val="bg1"/>
                </a:solidFill>
              </a:rPr>
              <a:t>strategi</a:t>
            </a:r>
            <a:r>
              <a:rPr lang="en-US" sz="1400" dirty="0">
                <a:solidFill>
                  <a:schemeClr val="bg1"/>
                </a:solidFill>
              </a:rPr>
              <a:t> marketing yang </a:t>
            </a:r>
            <a:r>
              <a:rPr lang="en-US" sz="1400" dirty="0" err="1">
                <a:solidFill>
                  <a:schemeClr val="bg1"/>
                </a:solidFill>
              </a:rPr>
              <a:t>sesuai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dengan</a:t>
            </a:r>
            <a:r>
              <a:rPr lang="en-US" sz="1400" dirty="0">
                <a:solidFill>
                  <a:schemeClr val="bg1"/>
                </a:solidFill>
              </a:rPr>
              <a:t> era </a:t>
            </a:r>
            <a:r>
              <a:rPr lang="en-US" sz="1400" dirty="0" err="1">
                <a:solidFill>
                  <a:schemeClr val="bg1"/>
                </a:solidFill>
              </a:rPr>
              <a:t>sekarang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761F8D-921B-4F23-84BF-E98CB88AF9F3}"/>
              </a:ext>
            </a:extLst>
          </p:cNvPr>
          <p:cNvSpPr/>
          <p:nvPr/>
        </p:nvSpPr>
        <p:spPr>
          <a:xfrm>
            <a:off x="2832640" y="51633"/>
            <a:ext cx="5698801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Hasil </a:t>
            </a:r>
            <a:r>
              <a:rPr lang="en-US" sz="2800" b="1" dirty="0" err="1">
                <a:solidFill>
                  <a:schemeClr val="tx2"/>
                </a:solidFill>
              </a:rPr>
              <a:t>Penelitian</a:t>
            </a:r>
            <a:r>
              <a:rPr lang="en-US" sz="2800" b="1" dirty="0">
                <a:solidFill>
                  <a:schemeClr val="tx2"/>
                </a:solidFill>
              </a:rPr>
              <a:t> (Data Primer) 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C7EFA22-6AB0-4E10-897D-483086BE0789}"/>
              </a:ext>
            </a:extLst>
          </p:cNvPr>
          <p:cNvSpPr txBox="1">
            <a:spLocks/>
          </p:cNvSpPr>
          <p:nvPr/>
        </p:nvSpPr>
        <p:spPr bwMode="gray">
          <a:xfrm>
            <a:off x="8531441" y="6365363"/>
            <a:ext cx="3240559" cy="29488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chemeClr val="bg1"/>
                </a:solidFill>
              </a:rPr>
              <a:t>Presented for 14</a:t>
            </a:r>
            <a:r>
              <a:rPr lang="en-US" i="1" baseline="30000" dirty="0">
                <a:solidFill>
                  <a:schemeClr val="bg1"/>
                </a:solidFill>
              </a:rPr>
              <a:t>th</a:t>
            </a:r>
            <a:r>
              <a:rPr lang="en-US" i="1" dirty="0">
                <a:solidFill>
                  <a:schemeClr val="bg1"/>
                </a:solidFill>
              </a:rPr>
              <a:t> URECOL</a:t>
            </a:r>
          </a:p>
          <a:p>
            <a:endParaRPr lang="en-US" i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A26402-7415-47C3-AA32-3C047CAB4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115524"/>
              </p:ext>
            </p:extLst>
          </p:nvPr>
        </p:nvGraphicFramePr>
        <p:xfrm>
          <a:off x="6095999" y="1193000"/>
          <a:ext cx="5978014" cy="4863245"/>
        </p:xfrm>
        <a:graphic>
          <a:graphicData uri="http://schemas.openxmlformats.org/drawingml/2006/table">
            <a:tbl>
              <a:tblPr firstRow="1" firstCol="1" bandRow="1"/>
              <a:tblGrid>
                <a:gridCol w="1088257">
                  <a:extLst>
                    <a:ext uri="{9D8B030D-6E8A-4147-A177-3AD203B41FA5}">
                      <a16:colId xmlns:a16="http://schemas.microsoft.com/office/drawing/2014/main" val="1728351848"/>
                    </a:ext>
                  </a:extLst>
                </a:gridCol>
                <a:gridCol w="1476411">
                  <a:extLst>
                    <a:ext uri="{9D8B030D-6E8A-4147-A177-3AD203B41FA5}">
                      <a16:colId xmlns:a16="http://schemas.microsoft.com/office/drawing/2014/main" val="1677536620"/>
                    </a:ext>
                  </a:extLst>
                </a:gridCol>
                <a:gridCol w="1706673">
                  <a:extLst>
                    <a:ext uri="{9D8B030D-6E8A-4147-A177-3AD203B41FA5}">
                      <a16:colId xmlns:a16="http://schemas.microsoft.com/office/drawing/2014/main" val="632543594"/>
                    </a:ext>
                  </a:extLst>
                </a:gridCol>
                <a:gridCol w="1706673">
                  <a:extLst>
                    <a:ext uri="{9D8B030D-6E8A-4147-A177-3AD203B41FA5}">
                      <a16:colId xmlns:a16="http://schemas.microsoft.com/office/drawing/2014/main" val="2971565687"/>
                    </a:ext>
                  </a:extLst>
                </a:gridCol>
              </a:tblGrid>
              <a:tr h="206280">
                <a:tc gridSpan="2"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b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Elemen Model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b="1" i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Micro Equity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b="1" i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Micro Loan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185281"/>
                  </a:ext>
                </a:extLst>
              </a:tr>
              <a:tr h="158271">
                <a:tc rowSpan="7"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Fitur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Produk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Agunan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Tidak Perlu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Perlu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253010"/>
                  </a:ext>
                </a:extLst>
              </a:tr>
              <a:tr h="158271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Bunga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Tidak Ada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Ada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130103"/>
                  </a:ext>
                </a:extLst>
              </a:tr>
              <a:tr h="158271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Plafon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Kecil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Besar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650339"/>
                  </a:ext>
                </a:extLst>
              </a:tr>
              <a:tr h="158271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Syarat dokumen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Mudah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Kompleks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29089"/>
                  </a:ext>
                </a:extLst>
              </a:tr>
              <a:tr h="316541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Jadwal pengembalian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Fleksibel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Ketat (bulanan, mingguan, harian)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019882"/>
                  </a:ext>
                </a:extLst>
              </a:tr>
              <a:tr h="528735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Hasil pengembalian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Bagi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Hasil,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nisbah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yang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sudah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disepakati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Bunga Hutang, ada kemungkinan berubah sesuai pasar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827099"/>
                  </a:ext>
                </a:extLst>
              </a:tr>
              <a:tr h="158271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Biaya Pengajuan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Tidak ada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Ada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552235"/>
                  </a:ext>
                </a:extLst>
              </a:tr>
              <a:tr h="633084">
                <a:tc rowSpan="6"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Manfaat bagi UMKM untuk tumbuh (sebelum pandemic) dan bertahan (saat pandemic Covid-19 berlangsung)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Penggunaan modal untuk perputaran usaha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Tinggi,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karena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seluruh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dana modal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dipakai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untuk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keperluan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usaha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Rendah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karena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sebagian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harus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disisihkan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untuk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pengembalian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pokok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bunga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28530"/>
                  </a:ext>
                </a:extLst>
              </a:tr>
              <a:tr h="633084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Peluang pengembangan usaha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Tinggi, karena pengembalian modal dilakukan setelah ada BEP (</a:t>
                      </a:r>
                      <a:r>
                        <a:rPr lang="en-US" sz="900" i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break even poin</a:t>
                      </a: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Rendah, karena usaha sukses atau gagal tetap wajib bayar pengembalian pokok dan bunga.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98673"/>
                  </a:ext>
                </a:extLst>
              </a:tr>
              <a:tr h="316541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Bagi Hasil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Ada, setelah BEP dan dapat keuntungan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Tidak Ada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695165"/>
                  </a:ext>
                </a:extLst>
              </a:tr>
              <a:tr h="804543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Kendala pengembalian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Rendah, karena fleksibel setelah BEP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Tinggi, ada risiko sita agunan jika gagal bayar (sebelum pandemic).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Sedang, ada program restrukturisasi hutang. 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018569"/>
                  </a:ext>
                </a:extLst>
              </a:tr>
              <a:tr h="316541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l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Pelatihan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Pendampingan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Ada, diberikan kepada semua peserta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Ada, tapi jarang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220248"/>
                  </a:ext>
                </a:extLst>
              </a:tr>
              <a:tr h="316541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Peluang inovasi usaha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Tinggi, karena diajarkan saat pelatihan</a:t>
                      </a:r>
                      <a:endParaRPr lang="en-ID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spcBef>
                          <a:spcPts val="60"/>
                        </a:spcBef>
                        <a:spcAft>
                          <a:spcPts val="0"/>
                        </a:spcAft>
                        <a:tabLst>
                          <a:tab pos="2251710" algn="l"/>
                        </a:tabLst>
                      </a:pP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Rendah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karena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jarang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diberikan</a:t>
                      </a:r>
                      <a:r>
                        <a:rPr lang="en-US" sz="900" dirty="0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Century" panose="020406040505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pelatihan</a:t>
                      </a:r>
                      <a:endParaRPr lang="en-ID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4439" marR="6443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239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70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56A79-2D47-83B8-417C-13F44972E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797B9-2C5F-E001-E619-060C13C7C7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Indra Yuliawan</a:t>
            </a:r>
          </a:p>
          <a:p>
            <a:r>
              <a:rPr lang="en-US" dirty="0"/>
              <a:t>Founder &amp; CEO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D057A-1F94-3CEF-EE4B-E472CAE18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9" b="5416"/>
          <a:stretch/>
        </p:blipFill>
        <p:spPr>
          <a:xfrm>
            <a:off x="0" y="266700"/>
            <a:ext cx="121920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8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6325500C-056A-79C0-1015-BDF40D0E3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009" y="2446210"/>
            <a:ext cx="3193708" cy="4258277"/>
          </a:xfrm>
          <a:prstGeom prst="rect">
            <a:avLst/>
          </a:prstGeom>
        </p:spPr>
      </p:pic>
      <p:pic>
        <p:nvPicPr>
          <p:cNvPr id="9" name="Picture 8" descr="Two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D6F03F02-12A4-AFCE-8C99-B16AADA5E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16" y="980635"/>
            <a:ext cx="5521356" cy="3105761"/>
          </a:xfrm>
          <a:prstGeom prst="rect">
            <a:avLst/>
          </a:prstGeom>
        </p:spPr>
      </p:pic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9F28BEC-F6A6-6BE4-9678-CFB98323E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9"/>
          <a:stretch/>
        </p:blipFill>
        <p:spPr>
          <a:xfrm>
            <a:off x="2825194" y="3797834"/>
            <a:ext cx="5341159" cy="3009667"/>
          </a:xfrm>
          <a:prstGeom prst="rect">
            <a:avLst/>
          </a:prstGeom>
        </p:spPr>
      </p:pic>
      <p:sp>
        <p:nvSpPr>
          <p:cNvPr id="18" name="AutoShape 4" descr="Image result for icon new"/>
          <p:cNvSpPr>
            <a:spLocks noChangeAspect="1" noChangeArrowheads="1"/>
          </p:cNvSpPr>
          <p:nvPr/>
        </p:nvSpPr>
        <p:spPr bwMode="auto">
          <a:xfrm>
            <a:off x="157744" y="-144429"/>
            <a:ext cx="304729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17DCD55-AAE5-C386-2D79-8E85D7A51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02" y="0"/>
            <a:ext cx="2636878" cy="755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A633F4-A246-4F72-4811-650FCC63D0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1" y="1244736"/>
            <a:ext cx="3991000" cy="299324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2090E6-023C-0FFB-6342-269F13AEABDF}"/>
              </a:ext>
            </a:extLst>
          </p:cNvPr>
          <p:cNvSpPr/>
          <p:nvPr/>
        </p:nvSpPr>
        <p:spPr>
          <a:xfrm>
            <a:off x="1604819" y="377678"/>
            <a:ext cx="5229901" cy="464984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Pelatihan</a:t>
            </a:r>
            <a:r>
              <a:rPr lang="en-US" sz="1600" dirty="0">
                <a:solidFill>
                  <a:schemeClr val="tx1"/>
                </a:solidFill>
              </a:rPr>
              <a:t> dan </a:t>
            </a:r>
            <a:r>
              <a:rPr lang="en-US" sz="1600" dirty="0" err="1">
                <a:solidFill>
                  <a:schemeClr val="tx1"/>
                </a:solidFill>
              </a:rPr>
              <a:t>Pendampingan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Bisnis</a:t>
            </a:r>
            <a:r>
              <a:rPr lang="en-US" sz="1600" dirty="0">
                <a:solidFill>
                  <a:schemeClr val="tx1"/>
                </a:solidFill>
              </a:rPr>
              <a:t> (Offline) di </a:t>
            </a:r>
            <a:r>
              <a:rPr lang="en-US" sz="1600" dirty="0" err="1">
                <a:solidFill>
                  <a:schemeClr val="tx1"/>
                </a:solidFill>
              </a:rPr>
              <a:t>beberapa</a:t>
            </a:r>
            <a:r>
              <a:rPr lang="en-US" sz="1600" dirty="0">
                <a:solidFill>
                  <a:schemeClr val="tx1"/>
                </a:solidFill>
              </a:rPr>
              <a:t> wilayah (</a:t>
            </a:r>
            <a:r>
              <a:rPr lang="en-US" sz="1600" dirty="0" err="1">
                <a:solidFill>
                  <a:schemeClr val="tx1"/>
                </a:solidFill>
              </a:rPr>
              <a:t>Jabar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Jateng</a:t>
            </a:r>
            <a:r>
              <a:rPr lang="en-US" sz="1600" dirty="0">
                <a:solidFill>
                  <a:schemeClr val="tx1"/>
                </a:solidFill>
              </a:rPr>
              <a:t>, DI Yogyakarta)</a:t>
            </a:r>
            <a:endParaRPr lang="en-ID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66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4" descr="Image result for icon new"/>
          <p:cNvSpPr>
            <a:spLocks noChangeAspect="1" noChangeArrowheads="1"/>
          </p:cNvSpPr>
          <p:nvPr/>
        </p:nvSpPr>
        <p:spPr bwMode="auto">
          <a:xfrm>
            <a:off x="157744" y="-144429"/>
            <a:ext cx="304729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17DCD55-AAE5-C386-2D79-8E85D7A51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02" y="0"/>
            <a:ext cx="2636878" cy="7553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96ADDE-80FF-7724-AF0F-532C72293496}"/>
              </a:ext>
            </a:extLst>
          </p:cNvPr>
          <p:cNvSpPr/>
          <p:nvPr/>
        </p:nvSpPr>
        <p:spPr>
          <a:xfrm>
            <a:off x="5203153" y="755356"/>
            <a:ext cx="5384222" cy="1344367"/>
          </a:xfrm>
          <a:prstGeom prst="roundRect">
            <a:avLst/>
          </a:prstGeom>
          <a:solidFill>
            <a:srgbClr val="00206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Pembekalan</a:t>
            </a:r>
            <a:r>
              <a:rPr lang="en-US" sz="2000" b="1" dirty="0">
                <a:solidFill>
                  <a:schemeClr val="bg1"/>
                </a:solidFill>
              </a:rPr>
              <a:t> 2.000 UMKM dan Business Matching </a:t>
            </a:r>
            <a:r>
              <a:rPr lang="en-US" sz="2000" b="1" dirty="0" err="1">
                <a:solidFill>
                  <a:schemeClr val="bg1"/>
                </a:solidFill>
              </a:rPr>
              <a:t>Kementrian</a:t>
            </a:r>
            <a:r>
              <a:rPr lang="en-US" sz="2000" b="1" dirty="0">
                <a:solidFill>
                  <a:schemeClr val="bg1"/>
                </a:solidFill>
              </a:rPr>
              <a:t> Tenaga </a:t>
            </a:r>
            <a:r>
              <a:rPr lang="en-US" sz="2000" b="1" dirty="0" err="1">
                <a:solidFill>
                  <a:schemeClr val="bg1"/>
                </a:solidFill>
              </a:rPr>
              <a:t>Kerja</a:t>
            </a:r>
            <a:r>
              <a:rPr lang="en-US" sz="2000" b="1" dirty="0">
                <a:solidFill>
                  <a:schemeClr val="bg1"/>
                </a:solidFill>
              </a:rPr>
              <a:t> RI (2022)</a:t>
            </a:r>
          </a:p>
          <a:p>
            <a:pPr algn="ctr"/>
            <a:endParaRPr lang="en-ID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1B2613D6-E25A-DA66-4840-B82EBFD9C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28069" r="6435" b="16595"/>
          <a:stretch/>
        </p:blipFill>
        <p:spPr>
          <a:xfrm>
            <a:off x="3007472" y="2551793"/>
            <a:ext cx="9134273" cy="3794880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0680128-37C9-73D3-18A5-52292AB8A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5" t="16982" b="18014"/>
          <a:stretch/>
        </p:blipFill>
        <p:spPr>
          <a:xfrm rot="20804411">
            <a:off x="4879" y="1072085"/>
            <a:ext cx="4344391" cy="2711392"/>
          </a:xfrm>
          <a:prstGeom prst="rect">
            <a:avLst/>
          </a:prstGeom>
        </p:spPr>
      </p:pic>
      <p:pic>
        <p:nvPicPr>
          <p:cNvPr id="15" name="Picture 1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5662C28A-77CC-BCD1-37F4-1C2C3DB01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 t="15703" r="20332"/>
          <a:stretch/>
        </p:blipFill>
        <p:spPr>
          <a:xfrm>
            <a:off x="50255" y="3947672"/>
            <a:ext cx="2843820" cy="269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735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41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33781529_Tech pitch deck_RVA_v5" id="{A2EB78D0-E53B-4F6A-BDEB-161D0EE79897}" vid="{43D59DC8-94C0-4D1D-B6DD-8A7938E09C75}"/>
    </a:ext>
  </a:extLst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pex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s01_1">
  <a:themeElements>
    <a:clrScheme name="ms01_1 1">
      <a:dk1>
        <a:srgbClr val="1D528D"/>
      </a:dk1>
      <a:lt1>
        <a:srgbClr val="FFFFFF"/>
      </a:lt1>
      <a:dk2>
        <a:srgbClr val="000000"/>
      </a:dk2>
      <a:lt2>
        <a:srgbClr val="B2B2B2"/>
      </a:lt2>
      <a:accent1>
        <a:srgbClr val="2D6BC7"/>
      </a:accent1>
      <a:accent2>
        <a:srgbClr val="FF9900"/>
      </a:accent2>
      <a:accent3>
        <a:srgbClr val="FFFFFF"/>
      </a:accent3>
      <a:accent4>
        <a:srgbClr val="174578"/>
      </a:accent4>
      <a:accent5>
        <a:srgbClr val="ADBAE0"/>
      </a:accent5>
      <a:accent6>
        <a:srgbClr val="E78A00"/>
      </a:accent6>
      <a:hlink>
        <a:srgbClr val="9999FF"/>
      </a:hlink>
      <a:folHlink>
        <a:srgbClr val="969696"/>
      </a:folHlink>
    </a:clrScheme>
    <a:fontScheme name="ms01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01_1 1">
        <a:dk1>
          <a:srgbClr val="1D528D"/>
        </a:dk1>
        <a:lt1>
          <a:srgbClr val="FFFFFF"/>
        </a:lt1>
        <a:dk2>
          <a:srgbClr val="000000"/>
        </a:dk2>
        <a:lt2>
          <a:srgbClr val="B2B2B2"/>
        </a:lt2>
        <a:accent1>
          <a:srgbClr val="2D6BC7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DBAE0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2">
        <a:dk1>
          <a:srgbClr val="808080"/>
        </a:dk1>
        <a:lt1>
          <a:srgbClr val="FFFFFF"/>
        </a:lt1>
        <a:dk2>
          <a:srgbClr val="000000"/>
        </a:dk2>
        <a:lt2>
          <a:srgbClr val="B2B2B2"/>
        </a:lt2>
        <a:accent1>
          <a:srgbClr val="058089"/>
        </a:accent1>
        <a:accent2>
          <a:srgbClr val="66BE0E"/>
        </a:accent2>
        <a:accent3>
          <a:srgbClr val="FFFFFF"/>
        </a:accent3>
        <a:accent4>
          <a:srgbClr val="6C6C6C"/>
        </a:accent4>
        <a:accent5>
          <a:srgbClr val="AAC0C4"/>
        </a:accent5>
        <a:accent6>
          <a:srgbClr val="5CAC0C"/>
        </a:accent6>
        <a:hlink>
          <a:srgbClr val="2CA9D0"/>
        </a:hlink>
        <a:folHlink>
          <a:srgbClr val="4841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3">
        <a:dk1>
          <a:srgbClr val="1D528D"/>
        </a:dk1>
        <a:lt1>
          <a:srgbClr val="FFFFFF"/>
        </a:lt1>
        <a:dk2>
          <a:srgbClr val="000000"/>
        </a:dk2>
        <a:lt2>
          <a:srgbClr val="CACACA"/>
        </a:lt2>
        <a:accent1>
          <a:srgbClr val="0099CC"/>
        </a:accent1>
        <a:accent2>
          <a:srgbClr val="8BC84E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7DB546"/>
        </a:accent6>
        <a:hlink>
          <a:srgbClr val="6E81E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E3E58C-5E8A-4781-9921-C2B23BC09E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C0BFDF-D948-4F4A-854E-477525F57792}">
  <ds:schemaRefs>
    <ds:schemaRef ds:uri="71af3243-3dd4-4a8d-8c0d-dd76da1f02a5"/>
    <ds:schemaRef ds:uri="http://schemas.microsoft.com/office/infopath/2007/PartnerControls"/>
    <ds:schemaRef ds:uri="http://schemas.microsoft.com/office/2006/documentManagement/types"/>
    <ds:schemaRef ds:uri="16c05727-aa75-4e4a-9b5f-8a80a116589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13094F6-5ADD-4195-AF81-00AF033C9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pitch deck</Template>
  <TotalTime>17333</TotalTime>
  <Words>997</Words>
  <Application>Microsoft Office PowerPoint</Application>
  <PresentationFormat>Widescreen</PresentationFormat>
  <Paragraphs>158</Paragraphs>
  <Slides>20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Aharoni</vt:lpstr>
      <vt:lpstr>Arial</vt:lpstr>
      <vt:lpstr>Arial Black</vt:lpstr>
      <vt:lpstr>Baskerville Old Face</vt:lpstr>
      <vt:lpstr>Book Antiqua</vt:lpstr>
      <vt:lpstr>Calibri</vt:lpstr>
      <vt:lpstr>Century</vt:lpstr>
      <vt:lpstr>Impact</vt:lpstr>
      <vt:lpstr>Lucida Sans</vt:lpstr>
      <vt:lpstr>Tahoma</vt:lpstr>
      <vt:lpstr>Times New Roman</vt:lpstr>
      <vt:lpstr>Verdana</vt:lpstr>
      <vt:lpstr>Wingdings</vt:lpstr>
      <vt:lpstr>Wingdings 2</vt:lpstr>
      <vt:lpstr>Wingdings 3</vt:lpstr>
      <vt:lpstr>Office Theme</vt:lpstr>
      <vt:lpstr>Globe</vt:lpstr>
      <vt:lpstr>Apex</vt:lpstr>
      <vt:lpstr>ms01_1</vt:lpstr>
      <vt:lpstr>Image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MENGANALISIS CUSTOMER</vt:lpstr>
      <vt:lpstr>RUANG LINGKUP CUSTOMER DEVELOPMENT</vt:lpstr>
      <vt:lpstr>CUSTOMER DEVELOPMENT ( Strategi Menemukan Model Bisnis yang Valid Sebelum Eksekusi) </vt:lpstr>
      <vt:lpstr>LANGKAH 2 CUSTOMER DEVELOPMENT : 1. DUA LANGKAH PERTAMA : PENCARIAN MODEL BISNIS 2. LANGKAH 3 DAN 4 : MENJALANKAN MODEL BISNIS YANG TELAH DIKEMBANGKAN, DIUJI DAN DIBUKTIKAN (di tahap 1 dan 2)  </vt:lpstr>
      <vt:lpstr>Customer Path sebagai Dampak Penyampaian Pesan From Individual to Social</vt:lpstr>
      <vt:lpstr>Marketing Mix</vt:lpstr>
      <vt:lpstr>Customer Path Marketing 4.0  Dan Pilihan Strategi Marketing Yang Tepat </vt:lpstr>
      <vt:lpstr>PowerPoint Presentation</vt:lpstr>
      <vt:lpstr>UMKM Warung  KOPI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Disrupting the online shopping landscape</dc:title>
  <dc:creator>Indra Yuliawan</dc:creator>
  <cp:lastModifiedBy>Bambang Dwi Hartono</cp:lastModifiedBy>
  <cp:revision>179</cp:revision>
  <cp:lastPrinted>2021-09-22T07:33:02Z</cp:lastPrinted>
  <dcterms:created xsi:type="dcterms:W3CDTF">2021-03-26T04:11:58Z</dcterms:created>
  <dcterms:modified xsi:type="dcterms:W3CDTF">2023-01-04T14:53:46Z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